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2" r:id="rId3"/>
    <p:sldId id="281" r:id="rId4"/>
    <p:sldId id="272" r:id="rId5"/>
    <p:sldId id="273" r:id="rId6"/>
    <p:sldId id="274" r:id="rId7"/>
    <p:sldId id="265" r:id="rId8"/>
    <p:sldId id="266" r:id="rId9"/>
    <p:sldId id="267" r:id="rId10"/>
    <p:sldId id="270" r:id="rId11"/>
    <p:sldId id="278" r:id="rId12"/>
    <p:sldId id="279" r:id="rId13"/>
    <p:sldId id="285" r:id="rId14"/>
    <p:sldId id="286" r:id="rId15"/>
    <p:sldId id="283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4585" autoAdjust="0"/>
  </p:normalViewPr>
  <p:slideViewPr>
    <p:cSldViewPr>
      <p:cViewPr varScale="1">
        <p:scale>
          <a:sx n="109" d="100"/>
          <a:sy n="109" d="100"/>
        </p:scale>
        <p:origin x="9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B9FCF-906E-445E-8B59-294F1BA4A65E}" type="datetimeFigureOut">
              <a:rPr lang="en-US" smtClean="0"/>
              <a:t>7/1/2019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BF26F-AF95-43EC-B32A-BC36CE54788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Between 2002  2010 the PMI focused primarily on these activities.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BF26F-AF95-43EC-B32A-BC36CE54788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0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BF26F-AF95-43EC-B32A-BC36CE54788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30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BF26F-AF95-43EC-B32A-BC36CE54788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2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E47822-6EC3-43A3-A9A6-E85AE6F6296A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052E54-9E08-4311-A0AB-9808B9301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7822-6EC3-43A3-A9A6-E85AE6F6296A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2E54-9E08-4311-A0AB-9808B9301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7822-6EC3-43A3-A9A6-E85AE6F6296A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2E54-9E08-4311-A0AB-9808B9301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7822-6EC3-43A3-A9A6-E85AE6F6296A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2E54-9E08-4311-A0AB-9808B9301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7822-6EC3-43A3-A9A6-E85AE6F6296A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2E54-9E08-4311-A0AB-9808B9301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7822-6EC3-43A3-A9A6-E85AE6F6296A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2E54-9E08-4311-A0AB-9808B9301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7822-6EC3-43A3-A9A6-E85AE6F6296A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2E54-9E08-4311-A0AB-9808B9301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7822-6EC3-43A3-A9A6-E85AE6F6296A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2E54-9E08-4311-A0AB-9808B9301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7822-6EC3-43A3-A9A6-E85AE6F6296A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2E54-9E08-4311-A0AB-9808B9301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7E47822-6EC3-43A3-A9A6-E85AE6F6296A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2E54-9E08-4311-A0AB-9808B9301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E47822-6EC3-43A3-A9A6-E85AE6F6296A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052E54-9E08-4311-A0AB-9808B9301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E47822-6EC3-43A3-A9A6-E85AE6F6296A}" type="datetimeFigureOut">
              <a:rPr lang="en-US" smtClean="0"/>
              <a:pPr/>
              <a:t>7/1/2019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052E54-9E08-4311-A0AB-9808B9301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VIOLENCE INTERRUPTION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PMI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Profile and identify highest risk youth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Establish pathway programme for high risk youth to connect to mainstream activities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Implement residential workshops to facilitate data collection on highest risk youth and initiate case management process.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Provide life skills training and anti-gang workshops for highest risk youth.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Link highest risk youth into mainstream activities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Developing Community Safety Groups to facilitate continued engagement and monitoring of high risk youth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Gang Demobilization and High Risk Youth Mainstreaming Activities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Age 16 -27 years</a:t>
            </a:r>
          </a:p>
          <a:p>
            <a:pPr>
              <a:buFont typeface="Wingdings" pitchFamily="2" charset="2"/>
              <a:buChar char="§"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School Drop Outs</a:t>
            </a:r>
          </a:p>
          <a:p>
            <a:pPr>
              <a:buFont typeface="Wingdings" pitchFamily="2" charset="2"/>
              <a:buChar char="§"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Unemployed / Unemployable</a:t>
            </a:r>
          </a:p>
          <a:p>
            <a:pPr>
              <a:buFont typeface="Wingdings" pitchFamily="2" charset="2"/>
              <a:buChar char="§"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Mentally Unstable (High Trauma Level)</a:t>
            </a:r>
          </a:p>
          <a:p>
            <a:pPr>
              <a:buFont typeface="Wingdings" pitchFamily="2" charset="2"/>
              <a:buChar char="§"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Been incarcerated</a:t>
            </a:r>
          </a:p>
          <a:p>
            <a:pPr>
              <a:buFont typeface="Wingdings" pitchFamily="2" charset="2"/>
              <a:buChar char="§"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Involved in Gang Activity</a:t>
            </a:r>
          </a:p>
          <a:p>
            <a:pPr>
              <a:buFont typeface="Wingdings" pitchFamily="2" charset="2"/>
              <a:buChar char="§"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Have easy access to guns</a:t>
            </a:r>
          </a:p>
          <a:p>
            <a:pPr>
              <a:buFont typeface="Wingdings" pitchFamily="2" charset="2"/>
              <a:buChar char="§"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Been involved in shootings before </a:t>
            </a:r>
          </a:p>
          <a:p>
            <a:pPr>
              <a:buFont typeface="Wingdings" pitchFamily="2" charset="2"/>
              <a:buChar char="§"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Been shot or have had family member shot</a:t>
            </a:r>
          </a:p>
          <a:p>
            <a:pPr>
              <a:buFont typeface="Wingdings" pitchFamily="2" charset="2"/>
              <a:buChar char="§"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Have friends involved in gang activity</a:t>
            </a:r>
          </a:p>
          <a:p>
            <a:pPr>
              <a:buFont typeface="Wingdings" pitchFamily="2" charset="2"/>
              <a:buChar char="§"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Involved in robbery/extortion/scamming </a:t>
            </a:r>
          </a:p>
          <a:p>
            <a:pPr>
              <a:buFont typeface="Wingdings" pitchFamily="2" charset="2"/>
              <a:buChar char="§"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Previously involved in killings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Profile of the High Risk Youth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50 High Risk Youths Interviewed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Aged 15 – 27 years old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60 % of them incarcerated at least once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78% of them dropped out of school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60 % grew up in a single parent household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80 % of them dropped out of school because of a lack of money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80 % had a family member killed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70 % involved in gang activity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March Pen Experience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Autofit/>
          </a:bodyPr>
          <a:lstStyle/>
          <a:p>
            <a:pPr marL="609600" indent="-6096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Strengthen the capacity of communities to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participate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creating a safe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space </a:t>
            </a:r>
          </a:p>
          <a:p>
            <a:pPr marL="256032" lvl="1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Empower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communities to become independent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criminal gang networks and participate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mainstream society.</a:t>
            </a:r>
          </a:p>
          <a:p>
            <a:pPr marL="836676" lvl="2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Community Integration activities – (Sports and Cultural activities)</a:t>
            </a:r>
          </a:p>
          <a:p>
            <a:pPr marL="836676" lvl="2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Community Safety Youth Groups </a:t>
            </a:r>
          </a:p>
          <a:p>
            <a:pPr marL="836676" lvl="2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Women’s Empowerment Groups </a:t>
            </a:r>
          </a:p>
          <a:p>
            <a:pPr marL="836676" lvl="2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School Based Intervention </a:t>
            </a:r>
          </a:p>
          <a:p>
            <a:pPr marL="836676" lvl="2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Capacity Building support for Community Based Organisations    (CBOs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609600" indent="-609600">
              <a:buFont typeface="Wingdings" panose="05000000000000000000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Changing Norms and Values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7628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Ministry of National Security support VI Programme started June 2014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effectiveness of the programme is currently being evaluated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programme targets 10 areas in St. Catherine, 5 in Kingston and 5 in Clarendon (20 target areas overall)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Treated and referred at least 500 potential violence producers treated and or referred </a:t>
            </a:r>
          </a:p>
          <a:p>
            <a:pPr marL="109728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 least 2500 high risk youth engaged weekly by the Violence Interrupters across these 20 target areas.</a:t>
            </a:r>
          </a:p>
          <a:p>
            <a:pPr marL="109728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 least 12 of the 20 target areas have recorded less than 3 murders over the past 10 months </a:t>
            </a:r>
          </a:p>
          <a:p>
            <a:pPr marL="109728" indent="0">
              <a:buNone/>
            </a:pP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 least 8 of the 20 target areas have recorded no murder in their spaces over the 6 months.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Effectiveness of Programme to Date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289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dirty="0">
                <a:solidFill>
                  <a:schemeClr val="accent1"/>
                </a:solidFill>
                <a:ea typeface="ＭＳ Ｐゴシック" pitchFamily="33" charset="-128"/>
                <a:cs typeface="ＭＳ Ｐゴシック" pitchFamily="33" charset="-128"/>
              </a:rPr>
              <a:t>Critical External Factors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381000" y="1752600"/>
            <a:ext cx="8382000" cy="4648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2466110" y="4582677"/>
            <a:ext cx="435032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1. Supportive Political Environment </a:t>
            </a:r>
          </a:p>
        </p:txBody>
      </p:sp>
      <p:sp>
        <p:nvSpPr>
          <p:cNvPr id="66565" name="Rectangle 8"/>
          <p:cNvSpPr>
            <a:spLocks noChangeArrowheads="1"/>
          </p:cNvSpPr>
          <p:nvPr/>
        </p:nvSpPr>
        <p:spPr bwMode="auto">
          <a:xfrm>
            <a:off x="838200" y="2209800"/>
            <a:ext cx="7467600" cy="3581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6" name="Text Box 9"/>
          <p:cNvSpPr txBox="1">
            <a:spLocks noChangeArrowheads="1"/>
          </p:cNvSpPr>
          <p:nvPr/>
        </p:nvSpPr>
        <p:spPr bwMode="auto">
          <a:xfrm>
            <a:off x="2518064" y="4145454"/>
            <a:ext cx="3771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2. </a:t>
            </a:r>
            <a:r>
              <a:rPr lang="en-GB" dirty="0" smtClean="0"/>
              <a:t> Good </a:t>
            </a:r>
            <a:r>
              <a:rPr lang="en-GB" dirty="0"/>
              <a:t>Community </a:t>
            </a:r>
            <a:r>
              <a:rPr lang="en-GB" dirty="0" smtClean="0"/>
              <a:t>Policing</a:t>
            </a:r>
            <a:endParaRPr lang="en-GB" dirty="0"/>
          </a:p>
        </p:txBody>
      </p:sp>
      <p:sp>
        <p:nvSpPr>
          <p:cNvPr id="66567" name="Text Box 10"/>
          <p:cNvSpPr txBox="1">
            <a:spLocks noChangeArrowheads="1"/>
          </p:cNvSpPr>
          <p:nvPr/>
        </p:nvSpPr>
        <p:spPr bwMode="auto">
          <a:xfrm>
            <a:off x="1482436" y="3732716"/>
            <a:ext cx="621376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/>
              <a:t>3.  Data Driven and Coordinated Sustained Approach</a:t>
            </a:r>
          </a:p>
        </p:txBody>
      </p:sp>
      <p:sp>
        <p:nvSpPr>
          <p:cNvPr id="66568" name="Rectangle 11"/>
          <p:cNvSpPr>
            <a:spLocks noChangeArrowheads="1"/>
          </p:cNvSpPr>
          <p:nvPr/>
        </p:nvSpPr>
        <p:spPr bwMode="auto">
          <a:xfrm>
            <a:off x="1295400" y="2576512"/>
            <a:ext cx="6553200" cy="2667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9" name="Text Box 12"/>
          <p:cNvSpPr txBox="1">
            <a:spLocks noChangeArrowheads="1"/>
          </p:cNvSpPr>
          <p:nvPr/>
        </p:nvSpPr>
        <p:spPr bwMode="auto">
          <a:xfrm>
            <a:off x="1447800" y="286385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/>
              <a:t>Communities in CRISIS</a:t>
            </a:r>
          </a:p>
        </p:txBody>
      </p:sp>
      <p:sp>
        <p:nvSpPr>
          <p:cNvPr id="66570" name="Text Box 13"/>
          <p:cNvSpPr txBox="1">
            <a:spLocks noChangeArrowheads="1"/>
          </p:cNvSpPr>
          <p:nvPr/>
        </p:nvSpPr>
        <p:spPr bwMode="auto">
          <a:xfrm>
            <a:off x="5624945" y="2611292"/>
            <a:ext cx="2209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/>
              <a:t>SAFE and SUSTAINABLE Communities</a:t>
            </a:r>
          </a:p>
        </p:txBody>
      </p:sp>
      <p:sp>
        <p:nvSpPr>
          <p:cNvPr id="66571" name="Line 14"/>
          <p:cNvSpPr>
            <a:spLocks noChangeShapeType="1"/>
          </p:cNvSpPr>
          <p:nvPr/>
        </p:nvSpPr>
        <p:spPr bwMode="auto">
          <a:xfrm>
            <a:off x="3657600" y="3069286"/>
            <a:ext cx="1905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538161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 smtClean="0">
                <a:solidFill>
                  <a:srgbClr val="D16349"/>
                </a:solidFill>
                <a:ea typeface="ＭＳ Ｐゴシック" pitchFamily="33" charset="-128"/>
                <a:cs typeface="ＭＳ Ｐゴシック" pitchFamily="33" charset="-128"/>
              </a:rPr>
              <a:t>Community Transformation Model  </a:t>
            </a:r>
          </a:p>
        </p:txBody>
      </p:sp>
      <p:sp>
        <p:nvSpPr>
          <p:cNvPr id="66565" name="Rectangle 9"/>
          <p:cNvSpPr>
            <a:spLocks noChangeArrowheads="1"/>
          </p:cNvSpPr>
          <p:nvPr/>
        </p:nvSpPr>
        <p:spPr bwMode="auto">
          <a:xfrm>
            <a:off x="152400" y="685800"/>
            <a:ext cx="8839200" cy="594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6" name="Text Box 10"/>
          <p:cNvSpPr txBox="1">
            <a:spLocks noChangeArrowheads="1"/>
          </p:cNvSpPr>
          <p:nvPr/>
        </p:nvSpPr>
        <p:spPr bwMode="auto">
          <a:xfrm>
            <a:off x="685800" y="1198701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6348FF"/>
                </a:solidFill>
              </a:rPr>
              <a:t>CRISIS</a:t>
            </a:r>
          </a:p>
        </p:txBody>
      </p:sp>
      <p:sp>
        <p:nvSpPr>
          <p:cNvPr id="66567" name="Text Box 11"/>
          <p:cNvSpPr txBox="1">
            <a:spLocks noChangeArrowheads="1"/>
          </p:cNvSpPr>
          <p:nvPr/>
        </p:nvSpPr>
        <p:spPr bwMode="auto">
          <a:xfrm>
            <a:off x="2743200" y="806495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latin typeface="Bradley Hand ITC" pitchFamily="66" charset="0"/>
              </a:rPr>
              <a:t>Community Transformation</a:t>
            </a:r>
          </a:p>
        </p:txBody>
      </p:sp>
      <p:sp>
        <p:nvSpPr>
          <p:cNvPr id="66568" name="Text Box 13"/>
          <p:cNvSpPr txBox="1">
            <a:spLocks noChangeArrowheads="1"/>
          </p:cNvSpPr>
          <p:nvPr/>
        </p:nvSpPr>
        <p:spPr bwMode="auto">
          <a:xfrm>
            <a:off x="6553200" y="988539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solidFill>
                  <a:srgbClr val="6348FF"/>
                </a:solidFill>
              </a:rPr>
              <a:t>SAFE,JUST &amp; SUSTAINABLE</a:t>
            </a:r>
          </a:p>
        </p:txBody>
      </p:sp>
      <p:sp>
        <p:nvSpPr>
          <p:cNvPr id="66569" name="Rectangle 14"/>
          <p:cNvSpPr>
            <a:spLocks noChangeArrowheads="1"/>
          </p:cNvSpPr>
          <p:nvPr/>
        </p:nvSpPr>
        <p:spPr bwMode="auto">
          <a:xfrm>
            <a:off x="533400" y="1561306"/>
            <a:ext cx="1524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70" name="Rectangle 15"/>
          <p:cNvSpPr>
            <a:spLocks noChangeArrowheads="1"/>
          </p:cNvSpPr>
          <p:nvPr/>
        </p:nvSpPr>
        <p:spPr bwMode="auto">
          <a:xfrm>
            <a:off x="2819400" y="1561306"/>
            <a:ext cx="1524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71" name="Rectangle 16"/>
          <p:cNvSpPr>
            <a:spLocks noChangeArrowheads="1"/>
          </p:cNvSpPr>
          <p:nvPr/>
        </p:nvSpPr>
        <p:spPr bwMode="auto">
          <a:xfrm>
            <a:off x="5067300" y="1623853"/>
            <a:ext cx="1524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72" name="Rectangle 17"/>
          <p:cNvSpPr>
            <a:spLocks noChangeArrowheads="1"/>
          </p:cNvSpPr>
          <p:nvPr/>
        </p:nvSpPr>
        <p:spPr bwMode="auto">
          <a:xfrm>
            <a:off x="7120346" y="1666350"/>
            <a:ext cx="1524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73" name="Text Box 19"/>
          <p:cNvSpPr txBox="1">
            <a:spLocks noChangeArrowheads="1"/>
          </p:cNvSpPr>
          <p:nvPr/>
        </p:nvSpPr>
        <p:spPr bwMode="auto">
          <a:xfrm>
            <a:off x="502376" y="1618272"/>
            <a:ext cx="15240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/>
              <a:t>Ceasefire/ Safe Community</a:t>
            </a:r>
          </a:p>
          <a:p>
            <a:pPr>
              <a:spcBef>
                <a:spcPct val="50000"/>
              </a:spcBef>
            </a:pPr>
            <a:endParaRPr lang="en-GB" dirty="0"/>
          </a:p>
        </p:txBody>
      </p:sp>
      <p:sp>
        <p:nvSpPr>
          <p:cNvPr id="66574" name="Text Box 20"/>
          <p:cNvSpPr txBox="1">
            <a:spLocks noChangeArrowheads="1"/>
          </p:cNvSpPr>
          <p:nvPr/>
        </p:nvSpPr>
        <p:spPr bwMode="auto">
          <a:xfrm>
            <a:off x="2895600" y="1522413"/>
            <a:ext cx="152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/>
              <a:t>Community Building Activities</a:t>
            </a:r>
          </a:p>
        </p:txBody>
      </p:sp>
      <p:sp>
        <p:nvSpPr>
          <p:cNvPr id="66575" name="Text Box 21"/>
          <p:cNvSpPr txBox="1">
            <a:spLocks noChangeArrowheads="1"/>
          </p:cNvSpPr>
          <p:nvPr/>
        </p:nvSpPr>
        <p:spPr bwMode="auto">
          <a:xfrm>
            <a:off x="4991100" y="1766728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/>
              <a:t>Community Development</a:t>
            </a:r>
          </a:p>
        </p:txBody>
      </p:sp>
      <p:sp>
        <p:nvSpPr>
          <p:cNvPr id="66576" name="Text Box 22"/>
          <p:cNvSpPr txBox="1">
            <a:spLocks noChangeArrowheads="1"/>
          </p:cNvSpPr>
          <p:nvPr/>
        </p:nvSpPr>
        <p:spPr bwMode="auto">
          <a:xfrm>
            <a:off x="7086600" y="1670547"/>
            <a:ext cx="152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/>
              <a:t>Community Sufficiency</a:t>
            </a:r>
          </a:p>
        </p:txBody>
      </p:sp>
      <p:sp>
        <p:nvSpPr>
          <p:cNvPr id="66577" name="Line 23"/>
          <p:cNvSpPr>
            <a:spLocks noChangeShapeType="1"/>
          </p:cNvSpPr>
          <p:nvPr/>
        </p:nvSpPr>
        <p:spPr bwMode="auto">
          <a:xfrm>
            <a:off x="2220686" y="2122714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78" name="Line 25"/>
          <p:cNvSpPr>
            <a:spLocks noChangeShapeType="1"/>
          </p:cNvSpPr>
          <p:nvPr/>
        </p:nvSpPr>
        <p:spPr bwMode="auto">
          <a:xfrm>
            <a:off x="6553200" y="214230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79" name="Line 26"/>
          <p:cNvSpPr>
            <a:spLocks noChangeShapeType="1"/>
          </p:cNvSpPr>
          <p:nvPr/>
        </p:nvSpPr>
        <p:spPr bwMode="auto">
          <a:xfrm>
            <a:off x="4531723" y="207891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80" name="Text Box 27"/>
          <p:cNvSpPr txBox="1">
            <a:spLocks noChangeArrowheads="1"/>
          </p:cNvSpPr>
          <p:nvPr/>
        </p:nvSpPr>
        <p:spPr bwMode="auto">
          <a:xfrm>
            <a:off x="533400" y="2695574"/>
            <a:ext cx="17526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/>
              <a:t>Interrupting Community Violence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400" dirty="0"/>
              <a:t> engagement    </a:t>
            </a:r>
            <a:r>
              <a:rPr lang="en-GB" sz="1400" dirty="0" smtClean="0"/>
              <a:t>and </a:t>
            </a:r>
            <a:r>
              <a:rPr lang="en-GB" sz="1400" dirty="0"/>
              <a:t>mediation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400" dirty="0"/>
              <a:t> therapeutic camps, counselling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400" dirty="0"/>
              <a:t> peace treaties</a:t>
            </a:r>
          </a:p>
        </p:txBody>
      </p:sp>
      <p:sp>
        <p:nvSpPr>
          <p:cNvPr id="66581" name="Text Box 30"/>
          <p:cNvSpPr txBox="1">
            <a:spLocks noChangeArrowheads="1"/>
          </p:cNvSpPr>
          <p:nvPr/>
        </p:nvSpPr>
        <p:spPr bwMode="auto">
          <a:xfrm>
            <a:off x="2895600" y="2562224"/>
            <a:ext cx="1447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/>
              <a:t>Healing and Reconciliation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400" dirty="0"/>
              <a:t> community sports and arts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400" dirty="0"/>
              <a:t> small income earning projects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400" dirty="0"/>
              <a:t>Literacy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400" dirty="0"/>
              <a:t>Green spaces</a:t>
            </a:r>
          </a:p>
        </p:txBody>
      </p:sp>
      <p:sp>
        <p:nvSpPr>
          <p:cNvPr id="66582" name="Text Box 31"/>
          <p:cNvSpPr txBox="1">
            <a:spLocks noChangeArrowheads="1"/>
          </p:cNvSpPr>
          <p:nvPr/>
        </p:nvSpPr>
        <p:spPr bwMode="auto">
          <a:xfrm>
            <a:off x="5067300" y="2654300"/>
            <a:ext cx="16002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/>
              <a:t>Community Governance Structures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400" dirty="0"/>
              <a:t> peace councils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400" dirty="0"/>
              <a:t> community engagement in development planning</a:t>
            </a:r>
          </a:p>
        </p:txBody>
      </p:sp>
      <p:sp>
        <p:nvSpPr>
          <p:cNvPr id="66583" name="Text Box 32"/>
          <p:cNvSpPr txBox="1">
            <a:spLocks noChangeArrowheads="1"/>
          </p:cNvSpPr>
          <p:nvPr/>
        </p:nvSpPr>
        <p:spPr bwMode="auto">
          <a:xfrm>
            <a:off x="7180217" y="2514600"/>
            <a:ext cx="1676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/>
              <a:t>Sustainable Economic Activity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400" dirty="0"/>
              <a:t> literacy/</a:t>
            </a:r>
            <a:r>
              <a:rPr lang="en-GB" sz="1100" dirty="0"/>
              <a:t>Computer lit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400" dirty="0"/>
              <a:t>Infrastructure projects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400" dirty="0"/>
              <a:t> skills training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400" dirty="0"/>
              <a:t> job placement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400" dirty="0"/>
              <a:t> micro-enterprises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sz="1400" dirty="0"/>
          </a:p>
        </p:txBody>
      </p:sp>
      <p:sp>
        <p:nvSpPr>
          <p:cNvPr id="66584" name="Text Box 35"/>
          <p:cNvSpPr txBox="1">
            <a:spLocks noChangeArrowheads="1"/>
          </p:cNvSpPr>
          <p:nvPr/>
        </p:nvSpPr>
        <p:spPr bwMode="auto">
          <a:xfrm>
            <a:off x="533400" y="5200510"/>
            <a:ext cx="1905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/>
              <a:t>P</a:t>
            </a:r>
            <a:r>
              <a:rPr lang="en-GB" sz="1400" dirty="0">
                <a:solidFill>
                  <a:schemeClr val="tx2"/>
                </a:solidFill>
              </a:rPr>
              <a:t>M</a:t>
            </a:r>
            <a:r>
              <a:rPr lang="en-GB" sz="1400" dirty="0"/>
              <a:t>I, Churches, Police, NGOs, CBOs, trained </a:t>
            </a:r>
            <a:r>
              <a:rPr lang="en-GB" sz="1400" dirty="0">
                <a:solidFill>
                  <a:schemeClr val="tx2"/>
                </a:solidFill>
              </a:rPr>
              <a:t>counsellors</a:t>
            </a:r>
          </a:p>
        </p:txBody>
      </p:sp>
      <p:sp>
        <p:nvSpPr>
          <p:cNvPr id="66585" name="Text Box 38"/>
          <p:cNvSpPr txBox="1">
            <a:spLocks noChangeArrowheads="1"/>
          </p:cNvSpPr>
          <p:nvPr/>
        </p:nvSpPr>
        <p:spPr bwMode="auto">
          <a:xfrm>
            <a:off x="7239000" y="5675312"/>
            <a:ext cx="1905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/>
              <a:t>JBDC, CSJP, CBOs, NGOs VPA, Private Sector,  HEART NTA,GOVT</a:t>
            </a:r>
          </a:p>
        </p:txBody>
      </p:sp>
      <p:sp>
        <p:nvSpPr>
          <p:cNvPr id="66586" name="Text Box 39"/>
          <p:cNvSpPr txBox="1">
            <a:spLocks noChangeArrowheads="1"/>
          </p:cNvSpPr>
          <p:nvPr/>
        </p:nvSpPr>
        <p:spPr bwMode="auto">
          <a:xfrm>
            <a:off x="5067300" y="4975224"/>
            <a:ext cx="1600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/>
              <a:t>SDC,P</a:t>
            </a:r>
            <a:r>
              <a:rPr lang="en-GB" sz="1400" dirty="0">
                <a:solidFill>
                  <a:schemeClr val="tx2"/>
                </a:solidFill>
              </a:rPr>
              <a:t>M</a:t>
            </a:r>
            <a:r>
              <a:rPr lang="en-GB" sz="1400" dirty="0"/>
              <a:t>I,,CSJP CSI, JSIF, JCDC Churches, NGOs, CBOs GOVT </a:t>
            </a:r>
          </a:p>
        </p:txBody>
      </p:sp>
      <p:sp>
        <p:nvSpPr>
          <p:cNvPr id="66587" name="Text Box 40"/>
          <p:cNvSpPr txBox="1">
            <a:spLocks noChangeArrowheads="1"/>
          </p:cNvSpPr>
          <p:nvPr/>
        </p:nvSpPr>
        <p:spPr bwMode="auto">
          <a:xfrm>
            <a:off x="2965269" y="5560218"/>
            <a:ext cx="1905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/>
              <a:t>P</a:t>
            </a:r>
            <a:r>
              <a:rPr lang="en-GB" sz="1400" dirty="0" smtClean="0">
                <a:solidFill>
                  <a:schemeClr val="tx2"/>
                </a:solidFill>
              </a:rPr>
              <a:t>M</a:t>
            </a:r>
            <a:r>
              <a:rPr lang="en-GB" sz="1400" dirty="0" smtClean="0"/>
              <a:t>I,Churches,CSJP,JSIF </a:t>
            </a:r>
            <a:r>
              <a:rPr lang="en-GB" sz="1400" dirty="0"/>
              <a:t>NGOs, CBOs, Private </a:t>
            </a:r>
            <a:r>
              <a:rPr lang="en-GB" sz="1400" dirty="0" smtClean="0"/>
              <a:t>Sector,GOVT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1646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A9432B"/>
                </a:solidFill>
                <a:latin typeface="Arial"/>
                <a:cs typeface="Arial"/>
              </a:rPr>
              <a:t>Peace Management Initiative</a:t>
            </a:r>
            <a:endParaRPr lang="en-US" sz="4000" b="1" dirty="0">
              <a:solidFill>
                <a:srgbClr val="A9432B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384356"/>
            <a:ext cx="4306534" cy="519361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Mediation</a:t>
            </a:r>
          </a:p>
          <a:p>
            <a:r>
              <a:rPr lang="en-US" dirty="0" smtClean="0"/>
              <a:t>Integrated Sports activities  (mixed community teams)</a:t>
            </a:r>
          </a:p>
          <a:p>
            <a:r>
              <a:rPr lang="en-US" dirty="0" smtClean="0"/>
              <a:t>Closed Door community meetings</a:t>
            </a:r>
          </a:p>
          <a:p>
            <a:r>
              <a:rPr lang="en-US" dirty="0" smtClean="0"/>
              <a:t>Transformational workshops</a:t>
            </a:r>
          </a:p>
          <a:p>
            <a:r>
              <a:rPr lang="en-US" dirty="0" smtClean="0"/>
              <a:t>Grief counseling</a:t>
            </a:r>
          </a:p>
          <a:p>
            <a:r>
              <a:rPr lang="en-US" dirty="0" smtClean="0"/>
              <a:t>Income generating activities</a:t>
            </a:r>
          </a:p>
          <a:p>
            <a:r>
              <a:rPr lang="en-US" dirty="0" smtClean="0"/>
              <a:t>Community Peace Councils</a:t>
            </a:r>
          </a:p>
          <a:p>
            <a:r>
              <a:rPr lang="en-US" dirty="0" smtClean="0"/>
              <a:t>Facilitating a space for other  social agencies to operated </a:t>
            </a:r>
          </a:p>
          <a:p>
            <a:pPr>
              <a:buNone/>
            </a:pPr>
            <a:endParaRPr lang="en-US" dirty="0" smtClean="0"/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endParaRPr lang="en-US" sz="1600" dirty="0" smtClean="0">
              <a:solidFill>
                <a:srgbClr val="0000FF"/>
              </a:solidFill>
              <a:ea typeface="ＭＳ Ｐゴシック" pitchFamily="33" charset="-128"/>
              <a:cs typeface="ＭＳ Ｐゴシック" pitchFamily="33" charset="-128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2353" i="1" dirty="0" smtClean="0">
                <a:solidFill>
                  <a:srgbClr val="0000FF"/>
                </a:solidFill>
                <a:ea typeface="ＭＳ Ｐゴシック" pitchFamily="33" charset="-128"/>
                <a:cs typeface="ＭＳ Ｐゴシック" pitchFamily="33" charset="-128"/>
              </a:rPr>
              <a:t>Credited with stopping the wars 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2353" i="1" dirty="0" smtClean="0">
                <a:solidFill>
                  <a:srgbClr val="0000FF"/>
                </a:solidFill>
                <a:ea typeface="ＭＳ Ｐゴシック" pitchFamily="33" charset="-128"/>
                <a:cs typeface="ＭＳ Ｐゴシック" pitchFamily="33" charset="-128"/>
              </a:rPr>
              <a:t>in August Town, Gt.Browns Town, Mountain View  McLean et al 2009</a:t>
            </a:r>
            <a:r>
              <a:rPr lang="en-US" sz="2353" i="1" dirty="0" smtClean="0">
                <a:solidFill>
                  <a:srgbClr val="3366FF"/>
                </a:solidFill>
                <a:ea typeface="ＭＳ Ｐゴシック" pitchFamily="33" charset="-128"/>
                <a:cs typeface="ＭＳ Ｐゴシック" pitchFamily="33" charset="-128"/>
              </a:rPr>
              <a:t>) </a:t>
            </a:r>
            <a:endParaRPr lang="en-US" sz="2353" i="1" dirty="0" smtClean="0">
              <a:solidFill>
                <a:srgbClr val="3366FF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17956"/>
          <a:stretch>
            <a:fillRect/>
          </a:stretch>
        </p:blipFill>
        <p:spPr>
          <a:xfrm>
            <a:off x="4608286" y="1484241"/>
            <a:ext cx="3929487" cy="3891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843" y="4270837"/>
            <a:ext cx="3517309" cy="220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1634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Peace Management Initiative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1435780"/>
            <a:ext cx="8485807" cy="500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Security Forces had the full backing of the country in going after criminals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Re- assertion of state authority saw many criminals going underground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Opportunity for Truth and Reconciliation in the society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Citizens were willing to cooperate and give information to the police  - ‘A Police Time Now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May 2010 A Watershed Period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PMI recognized an increasing trend in the criminalization of community gangs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Gangs seeking more economic funding – refining extortion process, re-establishing gang networks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Gang Structures becoming more complicated – gun ownership and killing to increase reputation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Development of more Criminal Power Centers in Rural Jamaica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Changing Landscape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Nevertheless the PMI recognized that there was a significant set of high risk youths not wanted by the police; but who were involved in gang activity; and who still wanted an opportunity live a legitimate life</a:t>
            </a:r>
          </a:p>
          <a:p>
            <a:pPr>
              <a:buFont typeface="Wingdings" pitchFamily="2" charset="2"/>
              <a:buChar char="§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It is out of this knowledge that the PMI worked with the Ministry of National Security in developing a programme based on the work previously carried out by the PMI and elements of the CURE Violence Model </a:t>
            </a:r>
          </a:p>
          <a:p>
            <a:pPr marL="109728" indent="0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The model uses the public health approach to target where, violence was being experienced, the perpetrators carrying out the violence and the environment in which the violence was being produced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 smtClean="0"/>
              <a:t>The Alternative Pathway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Community Violence Interruption (Interrupting and Detect Conflicts)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Trauma </a:t>
            </a:r>
            <a:r>
              <a:rPr lang="en-US" dirty="0">
                <a:latin typeface="Arial" pitchFamily="34" charset="0"/>
                <a:cs typeface="Arial" pitchFamily="34" charset="0"/>
              </a:rPr>
              <a:t>Reduction and Healing and Reconciliation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Activities.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Gang Demobilization (Identifying </a:t>
            </a:r>
            <a:r>
              <a:rPr lang="en-US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Treating </a:t>
            </a:r>
            <a:r>
              <a:rPr lang="en-US" dirty="0">
                <a:latin typeface="Arial" pitchFamily="34" charset="0"/>
                <a:cs typeface="Arial" pitchFamily="34" charset="0"/>
              </a:rPr>
              <a:t>High Risk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Youth, and Youth Mainstreaming Activities).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Changing </a:t>
            </a:r>
            <a:r>
              <a:rPr lang="en-US" dirty="0">
                <a:latin typeface="Arial" pitchFamily="34" charset="0"/>
                <a:cs typeface="Arial" pitchFamily="34" charset="0"/>
              </a:rPr>
              <a:t>Community Norms and Values 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Closed Door Mediation and Hotspot Responses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a. Closed Door Meetings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b. Development of Peace Councils and other 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    sustainable community based peace keeping 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mechanisms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c. Crime Scene Victim Support Responses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d. Community Walk-throughs and Fact Finding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e. Community Open Air Meetings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f.  Deployment of Liaison Officers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Community Violence Interruption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Community Trauma and Reprisal Reduction Programme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400" dirty="0" smtClean="0"/>
              <a:t>a.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Individual and Family Venting Sessions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b. Individual and Group Counselling Sessions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c. Therapeutic Field Trips and Psychological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Assessments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d. Trauma adjustment stakeholder meetings and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sessions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e. Case File Development and Referrals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Trauma Reduction/Healing and Reconciliation Activities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405</TotalTime>
  <Words>880</Words>
  <Application>Microsoft Office PowerPoint</Application>
  <PresentationFormat>On-screen Show (4:3)</PresentationFormat>
  <Paragraphs>158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ＭＳ Ｐゴシック</vt:lpstr>
      <vt:lpstr>Arial</vt:lpstr>
      <vt:lpstr>Bradley Hand ITC</vt:lpstr>
      <vt:lpstr>Calibri</vt:lpstr>
      <vt:lpstr>Courier New</vt:lpstr>
      <vt:lpstr>Lucida Sans Unicode</vt:lpstr>
      <vt:lpstr>Verdana</vt:lpstr>
      <vt:lpstr>Wingdings</vt:lpstr>
      <vt:lpstr>Wingdings 2</vt:lpstr>
      <vt:lpstr>Wingdings 3</vt:lpstr>
      <vt:lpstr>Concourse</vt:lpstr>
      <vt:lpstr>VIOLENCE INTERRUPTION </vt:lpstr>
      <vt:lpstr>Peace Management Initiative</vt:lpstr>
      <vt:lpstr>PowerPoint Presentation</vt:lpstr>
      <vt:lpstr>May 2010 A Watershed Period</vt:lpstr>
      <vt:lpstr>Changing Landscape</vt:lpstr>
      <vt:lpstr>The Alternative Pathway</vt:lpstr>
      <vt:lpstr>The Model</vt:lpstr>
      <vt:lpstr>Community Violence Interruption</vt:lpstr>
      <vt:lpstr>Trauma Reduction/Healing and Reconciliation Activities</vt:lpstr>
      <vt:lpstr>  Gang Demobilization and High Risk Youth Mainstreaming Activities </vt:lpstr>
      <vt:lpstr>Profile of the High Risk Youth</vt:lpstr>
      <vt:lpstr>March Pen Experience</vt:lpstr>
      <vt:lpstr>Changing Norms and Values</vt:lpstr>
      <vt:lpstr>Effectiveness of Programme to Date</vt:lpstr>
      <vt:lpstr>Critical External Factors</vt:lpstr>
      <vt:lpstr>Community Transformation Model 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VIOLENCE INTERRUPTION</dc:title>
  <dc:creator>Owner</dc:creator>
  <cp:lastModifiedBy>Kimberley Morgan</cp:lastModifiedBy>
  <cp:revision>42</cp:revision>
  <dcterms:created xsi:type="dcterms:W3CDTF">2014-11-26T16:16:23Z</dcterms:created>
  <dcterms:modified xsi:type="dcterms:W3CDTF">2019-07-01T16:21:33Z</dcterms:modified>
</cp:coreProperties>
</file>