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2"/>
  </p:notesMasterIdLst>
  <p:handoutMasterIdLst>
    <p:handoutMasterId r:id="rId23"/>
  </p:handoutMasterIdLst>
  <p:sldIdLst>
    <p:sldId id="256" r:id="rId2"/>
    <p:sldId id="281" r:id="rId3"/>
    <p:sldId id="348" r:id="rId4"/>
    <p:sldId id="350" r:id="rId5"/>
    <p:sldId id="349" r:id="rId6"/>
    <p:sldId id="359" r:id="rId7"/>
    <p:sldId id="358" r:id="rId8"/>
    <p:sldId id="341" r:id="rId9"/>
    <p:sldId id="361" r:id="rId10"/>
    <p:sldId id="345" r:id="rId11"/>
    <p:sldId id="346" r:id="rId12"/>
    <p:sldId id="344" r:id="rId13"/>
    <p:sldId id="360" r:id="rId14"/>
    <p:sldId id="362" r:id="rId15"/>
    <p:sldId id="354" r:id="rId16"/>
    <p:sldId id="353" r:id="rId17"/>
    <p:sldId id="355" r:id="rId18"/>
    <p:sldId id="356" r:id="rId19"/>
    <p:sldId id="357" r:id="rId20"/>
    <p:sldId id="35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e Pearce" initials="C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9" autoAdjust="0"/>
    <p:restoredTop sz="86380" autoAdjust="0"/>
  </p:normalViewPr>
  <p:slideViewPr>
    <p:cSldViewPr>
      <p:cViewPr varScale="1">
        <p:scale>
          <a:sx n="63" d="100"/>
          <a:sy n="63" d="100"/>
        </p:scale>
        <p:origin x="-1326" y="-96"/>
      </p:cViewPr>
      <p:guideLst>
        <p:guide orient="horz" pos="2160"/>
        <p:guide pos="2880"/>
      </p:guideLst>
    </p:cSldViewPr>
  </p:slideViewPr>
  <p:outlineViewPr>
    <p:cViewPr>
      <p:scale>
        <a:sx n="33" d="100"/>
        <a:sy n="33" d="100"/>
      </p:scale>
      <p:origin x="240" y="956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20"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AB515-2617-4C22-8CA5-1EF010031F9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029"/>
        </a:p>
      </dgm:t>
    </dgm:pt>
    <dgm:pt modelId="{FFD20CD8-F2B8-4F45-B52D-58F1255244DD}">
      <dgm:prSet phldrT="[Text]"/>
      <dgm:spPr>
        <a:solidFill>
          <a:srgbClr val="FF5050">
            <a:alpha val="90000"/>
          </a:srgbClr>
        </a:solidFill>
      </dgm:spPr>
      <dgm:t>
        <a:bodyPr/>
        <a:lstStyle/>
        <a:p>
          <a:r>
            <a:rPr lang="en-029" dirty="0" smtClean="0"/>
            <a:t>Core Themes</a:t>
          </a:r>
          <a:endParaRPr lang="en-029" dirty="0"/>
        </a:p>
      </dgm:t>
    </dgm:pt>
    <dgm:pt modelId="{178C74D2-8512-4C8C-AEB1-4E169EF54A0D}" type="parTrans" cxnId="{1256232D-C76A-4A4A-9977-FE9A45B44761}">
      <dgm:prSet/>
      <dgm:spPr/>
      <dgm:t>
        <a:bodyPr/>
        <a:lstStyle/>
        <a:p>
          <a:endParaRPr lang="en-029"/>
        </a:p>
      </dgm:t>
    </dgm:pt>
    <dgm:pt modelId="{D3EA3DEF-74E1-47B2-90F3-E284DC7DCE8C}" type="sibTrans" cxnId="{1256232D-C76A-4A4A-9977-FE9A45B44761}">
      <dgm:prSet/>
      <dgm:spPr/>
      <dgm:t>
        <a:bodyPr/>
        <a:lstStyle/>
        <a:p>
          <a:endParaRPr lang="en-029"/>
        </a:p>
      </dgm:t>
    </dgm:pt>
    <dgm:pt modelId="{456E86B9-85A8-4445-8EA6-64B9AB9C815D}">
      <dgm:prSet phldrT="[Text]"/>
      <dgm:spPr/>
      <dgm:t>
        <a:bodyPr/>
        <a:lstStyle/>
        <a:p>
          <a:r>
            <a:rPr lang="en-029" dirty="0" smtClean="0"/>
            <a:t>Collective responsibility</a:t>
          </a:r>
          <a:endParaRPr lang="en-029" dirty="0"/>
        </a:p>
      </dgm:t>
    </dgm:pt>
    <dgm:pt modelId="{08CFA216-7273-490E-A5AF-2A375565976F}" type="parTrans" cxnId="{0E3BF61B-563C-4D7B-961A-D3D9945119F7}">
      <dgm:prSet/>
      <dgm:spPr/>
      <dgm:t>
        <a:bodyPr/>
        <a:lstStyle/>
        <a:p>
          <a:endParaRPr lang="en-029"/>
        </a:p>
      </dgm:t>
    </dgm:pt>
    <dgm:pt modelId="{CA46C991-04F9-4D41-A67A-3ADA82CE8251}" type="sibTrans" cxnId="{0E3BF61B-563C-4D7B-961A-D3D9945119F7}">
      <dgm:prSet/>
      <dgm:spPr/>
      <dgm:t>
        <a:bodyPr/>
        <a:lstStyle/>
        <a:p>
          <a:endParaRPr lang="en-029"/>
        </a:p>
      </dgm:t>
    </dgm:pt>
    <dgm:pt modelId="{29D39288-EDAE-48AF-906D-1E8826BA4DFE}">
      <dgm:prSet phldrT="[Text]"/>
      <dgm:spPr/>
      <dgm:t>
        <a:bodyPr/>
        <a:lstStyle/>
        <a:p>
          <a:r>
            <a:rPr lang="en-029" dirty="0" smtClean="0"/>
            <a:t>A value system</a:t>
          </a:r>
          <a:endParaRPr lang="en-029" dirty="0"/>
        </a:p>
      </dgm:t>
    </dgm:pt>
    <dgm:pt modelId="{7382AD44-ACF3-4B58-8EE0-35E4C53CB10F}" type="parTrans" cxnId="{2943F37D-B0F7-4617-AA20-86228C91A7B8}">
      <dgm:prSet/>
      <dgm:spPr/>
      <dgm:t>
        <a:bodyPr/>
        <a:lstStyle/>
        <a:p>
          <a:endParaRPr lang="en-029"/>
        </a:p>
      </dgm:t>
    </dgm:pt>
    <dgm:pt modelId="{91BFD377-E4C6-4794-B2DC-AFC8F3164F00}" type="sibTrans" cxnId="{2943F37D-B0F7-4617-AA20-86228C91A7B8}">
      <dgm:prSet/>
      <dgm:spPr/>
      <dgm:t>
        <a:bodyPr/>
        <a:lstStyle/>
        <a:p>
          <a:endParaRPr lang="en-029"/>
        </a:p>
      </dgm:t>
    </dgm:pt>
    <dgm:pt modelId="{DC3AD389-3311-4152-98E3-C28270592AAA}">
      <dgm:prSet phldrT="[Text]"/>
      <dgm:spPr>
        <a:solidFill>
          <a:schemeClr val="accent4">
            <a:lumMod val="75000"/>
            <a:alpha val="90000"/>
          </a:schemeClr>
        </a:solidFill>
      </dgm:spPr>
      <dgm:t>
        <a:bodyPr/>
        <a:lstStyle/>
        <a:p>
          <a:r>
            <a:rPr lang="en-029" dirty="0" smtClean="0"/>
            <a:t>Methods</a:t>
          </a:r>
          <a:endParaRPr lang="en-029" dirty="0"/>
        </a:p>
      </dgm:t>
    </dgm:pt>
    <dgm:pt modelId="{54C30E75-65F7-4D34-BC3C-11AB2E545DC4}" type="parTrans" cxnId="{7B673757-D712-457A-ACA6-E0F7CC9DE8D2}">
      <dgm:prSet/>
      <dgm:spPr/>
      <dgm:t>
        <a:bodyPr/>
        <a:lstStyle/>
        <a:p>
          <a:endParaRPr lang="en-029"/>
        </a:p>
      </dgm:t>
    </dgm:pt>
    <dgm:pt modelId="{6989FDE0-57F2-426D-A740-57278B9F8280}" type="sibTrans" cxnId="{7B673757-D712-457A-ACA6-E0F7CC9DE8D2}">
      <dgm:prSet/>
      <dgm:spPr/>
      <dgm:t>
        <a:bodyPr/>
        <a:lstStyle/>
        <a:p>
          <a:endParaRPr lang="en-029"/>
        </a:p>
      </dgm:t>
    </dgm:pt>
    <dgm:pt modelId="{3AE97F22-3173-4BDC-91BF-07F9EAA4B32C}">
      <dgm:prSet phldrT="[Text]"/>
      <dgm:spPr/>
      <dgm:t>
        <a:bodyPr/>
        <a:lstStyle/>
        <a:p>
          <a:r>
            <a:rPr lang="en-029" dirty="0" smtClean="0"/>
            <a:t>Partnering for Education and Training</a:t>
          </a:r>
          <a:endParaRPr lang="en-029" dirty="0"/>
        </a:p>
      </dgm:t>
    </dgm:pt>
    <dgm:pt modelId="{9596DB7A-674A-4267-91C8-645D8E14C657}" type="parTrans" cxnId="{E126EE71-C462-4129-AB0C-23022AEC03EF}">
      <dgm:prSet/>
      <dgm:spPr/>
      <dgm:t>
        <a:bodyPr/>
        <a:lstStyle/>
        <a:p>
          <a:endParaRPr lang="en-029"/>
        </a:p>
      </dgm:t>
    </dgm:pt>
    <dgm:pt modelId="{901902EB-4CAF-4026-BBE3-97FA5A257C55}" type="sibTrans" cxnId="{E126EE71-C462-4129-AB0C-23022AEC03EF}">
      <dgm:prSet/>
      <dgm:spPr/>
      <dgm:t>
        <a:bodyPr/>
        <a:lstStyle/>
        <a:p>
          <a:endParaRPr lang="en-029"/>
        </a:p>
      </dgm:t>
    </dgm:pt>
    <dgm:pt modelId="{0319614B-EC5A-4511-8ABF-5212DE834083}">
      <dgm:prSet phldrT="[Text]"/>
      <dgm:spPr>
        <a:solidFill>
          <a:schemeClr val="accent3">
            <a:lumMod val="50000"/>
          </a:schemeClr>
        </a:solidFill>
      </dgm:spPr>
      <dgm:t>
        <a:bodyPr/>
        <a:lstStyle/>
        <a:p>
          <a:r>
            <a:rPr lang="en-029" dirty="0" smtClean="0"/>
            <a:t>Resources </a:t>
          </a:r>
          <a:endParaRPr lang="en-029" dirty="0"/>
        </a:p>
      </dgm:t>
    </dgm:pt>
    <dgm:pt modelId="{4F078AE7-0394-4BDC-BE8D-E3B79A6CAEF7}" type="parTrans" cxnId="{AA546A7E-702F-427C-9815-EE72A344BE5A}">
      <dgm:prSet/>
      <dgm:spPr/>
      <dgm:t>
        <a:bodyPr/>
        <a:lstStyle/>
        <a:p>
          <a:endParaRPr lang="en-029"/>
        </a:p>
      </dgm:t>
    </dgm:pt>
    <dgm:pt modelId="{46322528-6CB3-496C-A408-B105E47054E5}" type="sibTrans" cxnId="{AA546A7E-702F-427C-9815-EE72A344BE5A}">
      <dgm:prSet/>
      <dgm:spPr/>
      <dgm:t>
        <a:bodyPr/>
        <a:lstStyle/>
        <a:p>
          <a:endParaRPr lang="en-029"/>
        </a:p>
      </dgm:t>
    </dgm:pt>
    <dgm:pt modelId="{3AF6505C-273C-4A7A-B62B-F7F1CC157C6E}">
      <dgm:prSet phldrT="[Text]"/>
      <dgm:spPr/>
      <dgm:t>
        <a:bodyPr/>
        <a:lstStyle/>
        <a:p>
          <a:r>
            <a:rPr lang="en-029" dirty="0" smtClean="0"/>
            <a:t>Local Capital: Natural and Heritage</a:t>
          </a:r>
          <a:endParaRPr lang="en-029" dirty="0"/>
        </a:p>
      </dgm:t>
    </dgm:pt>
    <dgm:pt modelId="{C81E0133-9252-46DC-8C99-F95ABCCE3D5D}" type="parTrans" cxnId="{05EFC258-508B-4446-9EC4-F2B106CBFBDF}">
      <dgm:prSet/>
      <dgm:spPr/>
      <dgm:t>
        <a:bodyPr/>
        <a:lstStyle/>
        <a:p>
          <a:endParaRPr lang="en-029"/>
        </a:p>
      </dgm:t>
    </dgm:pt>
    <dgm:pt modelId="{E7C77D9C-72C3-46BD-BF8A-A96E7B252F5C}" type="sibTrans" cxnId="{05EFC258-508B-4446-9EC4-F2B106CBFBDF}">
      <dgm:prSet/>
      <dgm:spPr/>
      <dgm:t>
        <a:bodyPr/>
        <a:lstStyle/>
        <a:p>
          <a:endParaRPr lang="en-029"/>
        </a:p>
      </dgm:t>
    </dgm:pt>
    <dgm:pt modelId="{861FD603-071D-4244-855A-D835C046F1FF}" type="pres">
      <dgm:prSet presAssocID="{E36AB515-2617-4C22-8CA5-1EF010031F92}" presName="Name0" presStyleCnt="0">
        <dgm:presLayoutVars>
          <dgm:chMax val="7"/>
          <dgm:dir/>
          <dgm:animLvl val="lvl"/>
          <dgm:resizeHandles val="exact"/>
        </dgm:presLayoutVars>
      </dgm:prSet>
      <dgm:spPr/>
      <dgm:t>
        <a:bodyPr/>
        <a:lstStyle/>
        <a:p>
          <a:endParaRPr lang="en-029"/>
        </a:p>
      </dgm:t>
    </dgm:pt>
    <dgm:pt modelId="{6D4929F8-40E0-4566-A286-729E0E1C9295}" type="pres">
      <dgm:prSet presAssocID="{FFD20CD8-F2B8-4F45-B52D-58F1255244DD}" presName="circle1" presStyleLbl="node1" presStyleIdx="0" presStyleCnt="3"/>
      <dgm:spPr>
        <a:solidFill>
          <a:srgbClr val="FF5050"/>
        </a:solidFill>
      </dgm:spPr>
    </dgm:pt>
    <dgm:pt modelId="{25537905-DB63-421A-A318-378FE41281D3}" type="pres">
      <dgm:prSet presAssocID="{FFD20CD8-F2B8-4F45-B52D-58F1255244DD}" presName="space" presStyleCnt="0"/>
      <dgm:spPr/>
    </dgm:pt>
    <dgm:pt modelId="{9C8E44C7-B3CD-4F26-B216-40D384C2F2BA}" type="pres">
      <dgm:prSet presAssocID="{FFD20CD8-F2B8-4F45-B52D-58F1255244DD}" presName="rect1" presStyleLbl="alignAcc1" presStyleIdx="0" presStyleCnt="3"/>
      <dgm:spPr/>
      <dgm:t>
        <a:bodyPr/>
        <a:lstStyle/>
        <a:p>
          <a:endParaRPr lang="en-029"/>
        </a:p>
      </dgm:t>
    </dgm:pt>
    <dgm:pt modelId="{EBE1C33A-C8ED-49BA-B320-B3555F7136B0}" type="pres">
      <dgm:prSet presAssocID="{DC3AD389-3311-4152-98E3-C28270592AAA}" presName="vertSpace2" presStyleLbl="node1" presStyleIdx="0" presStyleCnt="3"/>
      <dgm:spPr/>
    </dgm:pt>
    <dgm:pt modelId="{13E9C005-8810-4693-87AF-3C4A2CF09458}" type="pres">
      <dgm:prSet presAssocID="{DC3AD389-3311-4152-98E3-C28270592AAA}" presName="circle2" presStyleLbl="node1" presStyleIdx="1" presStyleCnt="3"/>
      <dgm:spPr>
        <a:solidFill>
          <a:schemeClr val="accent4">
            <a:lumMod val="75000"/>
          </a:schemeClr>
        </a:solidFill>
      </dgm:spPr>
    </dgm:pt>
    <dgm:pt modelId="{259E079B-9CEB-4E55-B233-DBA59DA659B9}" type="pres">
      <dgm:prSet presAssocID="{DC3AD389-3311-4152-98E3-C28270592AAA}" presName="rect2" presStyleLbl="alignAcc1" presStyleIdx="1" presStyleCnt="3"/>
      <dgm:spPr/>
      <dgm:t>
        <a:bodyPr/>
        <a:lstStyle/>
        <a:p>
          <a:endParaRPr lang="en-029"/>
        </a:p>
      </dgm:t>
    </dgm:pt>
    <dgm:pt modelId="{51E1BD87-577A-4EC0-971A-919508DDD9C2}" type="pres">
      <dgm:prSet presAssocID="{0319614B-EC5A-4511-8ABF-5212DE834083}" presName="vertSpace3" presStyleLbl="node1" presStyleIdx="1" presStyleCnt="3"/>
      <dgm:spPr/>
    </dgm:pt>
    <dgm:pt modelId="{BD753447-6F84-4D7B-8F5E-B7E87437B530}" type="pres">
      <dgm:prSet presAssocID="{0319614B-EC5A-4511-8ABF-5212DE834083}" presName="circle3" presStyleLbl="node1" presStyleIdx="2" presStyleCnt="3"/>
      <dgm:spPr>
        <a:solidFill>
          <a:schemeClr val="accent3">
            <a:lumMod val="50000"/>
          </a:schemeClr>
        </a:solidFill>
      </dgm:spPr>
    </dgm:pt>
    <dgm:pt modelId="{B0A20B73-EF50-4F18-AF2F-AC66F09713BF}" type="pres">
      <dgm:prSet presAssocID="{0319614B-EC5A-4511-8ABF-5212DE834083}" presName="rect3" presStyleLbl="alignAcc1" presStyleIdx="2" presStyleCnt="3"/>
      <dgm:spPr/>
      <dgm:t>
        <a:bodyPr/>
        <a:lstStyle/>
        <a:p>
          <a:endParaRPr lang="en-029"/>
        </a:p>
      </dgm:t>
    </dgm:pt>
    <dgm:pt modelId="{120465D9-E736-4B64-A898-3934E9AD6873}" type="pres">
      <dgm:prSet presAssocID="{FFD20CD8-F2B8-4F45-B52D-58F1255244DD}" presName="rect1ParTx" presStyleLbl="alignAcc1" presStyleIdx="2" presStyleCnt="3">
        <dgm:presLayoutVars>
          <dgm:chMax val="1"/>
          <dgm:bulletEnabled val="1"/>
        </dgm:presLayoutVars>
      </dgm:prSet>
      <dgm:spPr/>
      <dgm:t>
        <a:bodyPr/>
        <a:lstStyle/>
        <a:p>
          <a:endParaRPr lang="en-029"/>
        </a:p>
      </dgm:t>
    </dgm:pt>
    <dgm:pt modelId="{3842902D-5048-46B0-91AB-31A0DCF0D6A3}" type="pres">
      <dgm:prSet presAssocID="{FFD20CD8-F2B8-4F45-B52D-58F1255244DD}" presName="rect1ChTx" presStyleLbl="alignAcc1" presStyleIdx="2" presStyleCnt="3">
        <dgm:presLayoutVars>
          <dgm:bulletEnabled val="1"/>
        </dgm:presLayoutVars>
      </dgm:prSet>
      <dgm:spPr/>
      <dgm:t>
        <a:bodyPr/>
        <a:lstStyle/>
        <a:p>
          <a:endParaRPr lang="en-029"/>
        </a:p>
      </dgm:t>
    </dgm:pt>
    <dgm:pt modelId="{7421AC54-4336-4A48-8E0B-BCF4064146FF}" type="pres">
      <dgm:prSet presAssocID="{DC3AD389-3311-4152-98E3-C28270592AAA}" presName="rect2ParTx" presStyleLbl="alignAcc1" presStyleIdx="2" presStyleCnt="3">
        <dgm:presLayoutVars>
          <dgm:chMax val="1"/>
          <dgm:bulletEnabled val="1"/>
        </dgm:presLayoutVars>
      </dgm:prSet>
      <dgm:spPr/>
      <dgm:t>
        <a:bodyPr/>
        <a:lstStyle/>
        <a:p>
          <a:endParaRPr lang="en-029"/>
        </a:p>
      </dgm:t>
    </dgm:pt>
    <dgm:pt modelId="{025CF303-0E4C-4D67-830D-B537F2113111}" type="pres">
      <dgm:prSet presAssocID="{DC3AD389-3311-4152-98E3-C28270592AAA}" presName="rect2ChTx" presStyleLbl="alignAcc1" presStyleIdx="2" presStyleCnt="3">
        <dgm:presLayoutVars>
          <dgm:bulletEnabled val="1"/>
        </dgm:presLayoutVars>
      </dgm:prSet>
      <dgm:spPr/>
      <dgm:t>
        <a:bodyPr/>
        <a:lstStyle/>
        <a:p>
          <a:endParaRPr lang="en-029"/>
        </a:p>
      </dgm:t>
    </dgm:pt>
    <dgm:pt modelId="{B00ED117-4C35-4BEE-B98A-5763279498A0}" type="pres">
      <dgm:prSet presAssocID="{0319614B-EC5A-4511-8ABF-5212DE834083}" presName="rect3ParTx" presStyleLbl="alignAcc1" presStyleIdx="2" presStyleCnt="3">
        <dgm:presLayoutVars>
          <dgm:chMax val="1"/>
          <dgm:bulletEnabled val="1"/>
        </dgm:presLayoutVars>
      </dgm:prSet>
      <dgm:spPr/>
      <dgm:t>
        <a:bodyPr/>
        <a:lstStyle/>
        <a:p>
          <a:endParaRPr lang="en-029"/>
        </a:p>
      </dgm:t>
    </dgm:pt>
    <dgm:pt modelId="{2E582A47-57E3-4B3D-9B29-AFD675FC7370}" type="pres">
      <dgm:prSet presAssocID="{0319614B-EC5A-4511-8ABF-5212DE834083}" presName="rect3ChTx" presStyleLbl="alignAcc1" presStyleIdx="2" presStyleCnt="3">
        <dgm:presLayoutVars>
          <dgm:bulletEnabled val="1"/>
        </dgm:presLayoutVars>
      </dgm:prSet>
      <dgm:spPr/>
      <dgm:t>
        <a:bodyPr/>
        <a:lstStyle/>
        <a:p>
          <a:endParaRPr lang="en-029"/>
        </a:p>
      </dgm:t>
    </dgm:pt>
  </dgm:ptLst>
  <dgm:cxnLst>
    <dgm:cxn modelId="{0E3BF61B-563C-4D7B-961A-D3D9945119F7}" srcId="{FFD20CD8-F2B8-4F45-B52D-58F1255244DD}" destId="{456E86B9-85A8-4445-8EA6-64B9AB9C815D}" srcOrd="0" destOrd="0" parTransId="{08CFA216-7273-490E-A5AF-2A375565976F}" sibTransId="{CA46C991-04F9-4D41-A67A-3ADA82CE8251}"/>
    <dgm:cxn modelId="{48334054-8749-4EF8-8361-BFEC705BC07C}" type="presOf" srcId="{0319614B-EC5A-4511-8ABF-5212DE834083}" destId="{B0A20B73-EF50-4F18-AF2F-AC66F09713BF}" srcOrd="0" destOrd="0" presId="urn:microsoft.com/office/officeart/2005/8/layout/target3"/>
    <dgm:cxn modelId="{AA546A7E-702F-427C-9815-EE72A344BE5A}" srcId="{E36AB515-2617-4C22-8CA5-1EF010031F92}" destId="{0319614B-EC5A-4511-8ABF-5212DE834083}" srcOrd="2" destOrd="0" parTransId="{4F078AE7-0394-4BDC-BE8D-E3B79A6CAEF7}" sibTransId="{46322528-6CB3-496C-A408-B105E47054E5}"/>
    <dgm:cxn modelId="{E126EE71-C462-4129-AB0C-23022AEC03EF}" srcId="{DC3AD389-3311-4152-98E3-C28270592AAA}" destId="{3AE97F22-3173-4BDC-91BF-07F9EAA4B32C}" srcOrd="0" destOrd="0" parTransId="{9596DB7A-674A-4267-91C8-645D8E14C657}" sibTransId="{901902EB-4CAF-4026-BBE3-97FA5A257C55}"/>
    <dgm:cxn modelId="{05EFC258-508B-4446-9EC4-F2B106CBFBDF}" srcId="{0319614B-EC5A-4511-8ABF-5212DE834083}" destId="{3AF6505C-273C-4A7A-B62B-F7F1CC157C6E}" srcOrd="0" destOrd="0" parTransId="{C81E0133-9252-46DC-8C99-F95ABCCE3D5D}" sibTransId="{E7C77D9C-72C3-46BD-BF8A-A96E7B252F5C}"/>
    <dgm:cxn modelId="{2E1DE805-9B5C-48E6-B001-C201EBC0CB2F}" type="presOf" srcId="{0319614B-EC5A-4511-8ABF-5212DE834083}" destId="{B00ED117-4C35-4BEE-B98A-5763279498A0}" srcOrd="1" destOrd="0" presId="urn:microsoft.com/office/officeart/2005/8/layout/target3"/>
    <dgm:cxn modelId="{1256232D-C76A-4A4A-9977-FE9A45B44761}" srcId="{E36AB515-2617-4C22-8CA5-1EF010031F92}" destId="{FFD20CD8-F2B8-4F45-B52D-58F1255244DD}" srcOrd="0" destOrd="0" parTransId="{178C74D2-8512-4C8C-AEB1-4E169EF54A0D}" sibTransId="{D3EA3DEF-74E1-47B2-90F3-E284DC7DCE8C}"/>
    <dgm:cxn modelId="{F37724E5-F65B-4253-AD0C-3507E4063A34}" type="presOf" srcId="{3AE97F22-3173-4BDC-91BF-07F9EAA4B32C}" destId="{025CF303-0E4C-4D67-830D-B537F2113111}" srcOrd="0" destOrd="0" presId="urn:microsoft.com/office/officeart/2005/8/layout/target3"/>
    <dgm:cxn modelId="{68A23D24-FB51-433F-897D-54931BD639E2}" type="presOf" srcId="{FFD20CD8-F2B8-4F45-B52D-58F1255244DD}" destId="{9C8E44C7-B3CD-4F26-B216-40D384C2F2BA}" srcOrd="0" destOrd="0" presId="urn:microsoft.com/office/officeart/2005/8/layout/target3"/>
    <dgm:cxn modelId="{F5E852A5-693F-420B-BDB9-48E13761CADC}" type="presOf" srcId="{3AF6505C-273C-4A7A-B62B-F7F1CC157C6E}" destId="{2E582A47-57E3-4B3D-9B29-AFD675FC7370}" srcOrd="0" destOrd="0" presId="urn:microsoft.com/office/officeart/2005/8/layout/target3"/>
    <dgm:cxn modelId="{7F63CB55-E12A-4947-BC92-DB709C55AFAD}" type="presOf" srcId="{E36AB515-2617-4C22-8CA5-1EF010031F92}" destId="{861FD603-071D-4244-855A-D835C046F1FF}" srcOrd="0" destOrd="0" presId="urn:microsoft.com/office/officeart/2005/8/layout/target3"/>
    <dgm:cxn modelId="{96371808-5E2C-4989-84FD-E30005BF8A76}" type="presOf" srcId="{DC3AD389-3311-4152-98E3-C28270592AAA}" destId="{7421AC54-4336-4A48-8E0B-BCF4064146FF}" srcOrd="1" destOrd="0" presId="urn:microsoft.com/office/officeart/2005/8/layout/target3"/>
    <dgm:cxn modelId="{2943F37D-B0F7-4617-AA20-86228C91A7B8}" srcId="{FFD20CD8-F2B8-4F45-B52D-58F1255244DD}" destId="{29D39288-EDAE-48AF-906D-1E8826BA4DFE}" srcOrd="1" destOrd="0" parTransId="{7382AD44-ACF3-4B58-8EE0-35E4C53CB10F}" sibTransId="{91BFD377-E4C6-4794-B2DC-AFC8F3164F00}"/>
    <dgm:cxn modelId="{7B673757-D712-457A-ACA6-E0F7CC9DE8D2}" srcId="{E36AB515-2617-4C22-8CA5-1EF010031F92}" destId="{DC3AD389-3311-4152-98E3-C28270592AAA}" srcOrd="1" destOrd="0" parTransId="{54C30E75-65F7-4D34-BC3C-11AB2E545DC4}" sibTransId="{6989FDE0-57F2-426D-A740-57278B9F8280}"/>
    <dgm:cxn modelId="{0CD26A2C-EE66-42CA-9F0D-62B2212D8DD7}" type="presOf" srcId="{DC3AD389-3311-4152-98E3-C28270592AAA}" destId="{259E079B-9CEB-4E55-B233-DBA59DA659B9}" srcOrd="0" destOrd="0" presId="urn:microsoft.com/office/officeart/2005/8/layout/target3"/>
    <dgm:cxn modelId="{84797194-4CA5-4F38-8F82-39F94CCEE185}" type="presOf" srcId="{456E86B9-85A8-4445-8EA6-64B9AB9C815D}" destId="{3842902D-5048-46B0-91AB-31A0DCF0D6A3}" srcOrd="0" destOrd="0" presId="urn:microsoft.com/office/officeart/2005/8/layout/target3"/>
    <dgm:cxn modelId="{80F9F5C6-9FE0-43E6-84A0-1CEE10DD127A}" type="presOf" srcId="{FFD20CD8-F2B8-4F45-B52D-58F1255244DD}" destId="{120465D9-E736-4B64-A898-3934E9AD6873}" srcOrd="1" destOrd="0" presId="urn:microsoft.com/office/officeart/2005/8/layout/target3"/>
    <dgm:cxn modelId="{50BBC943-5CE9-405B-B571-78B88B5BCB47}" type="presOf" srcId="{29D39288-EDAE-48AF-906D-1E8826BA4DFE}" destId="{3842902D-5048-46B0-91AB-31A0DCF0D6A3}" srcOrd="0" destOrd="1" presId="urn:microsoft.com/office/officeart/2005/8/layout/target3"/>
    <dgm:cxn modelId="{021FBD7C-1775-4377-A2C5-C1D5B909F706}" type="presParOf" srcId="{861FD603-071D-4244-855A-D835C046F1FF}" destId="{6D4929F8-40E0-4566-A286-729E0E1C9295}" srcOrd="0" destOrd="0" presId="urn:microsoft.com/office/officeart/2005/8/layout/target3"/>
    <dgm:cxn modelId="{FFF2C7DA-F4E9-420B-BD68-DA341FEC089B}" type="presParOf" srcId="{861FD603-071D-4244-855A-D835C046F1FF}" destId="{25537905-DB63-421A-A318-378FE41281D3}" srcOrd="1" destOrd="0" presId="urn:microsoft.com/office/officeart/2005/8/layout/target3"/>
    <dgm:cxn modelId="{9614195E-EFF7-4882-9E83-FE851D1CF275}" type="presParOf" srcId="{861FD603-071D-4244-855A-D835C046F1FF}" destId="{9C8E44C7-B3CD-4F26-B216-40D384C2F2BA}" srcOrd="2" destOrd="0" presId="urn:microsoft.com/office/officeart/2005/8/layout/target3"/>
    <dgm:cxn modelId="{0B32E57F-ECD3-4A9F-A934-1F039E8CA5A2}" type="presParOf" srcId="{861FD603-071D-4244-855A-D835C046F1FF}" destId="{EBE1C33A-C8ED-49BA-B320-B3555F7136B0}" srcOrd="3" destOrd="0" presId="urn:microsoft.com/office/officeart/2005/8/layout/target3"/>
    <dgm:cxn modelId="{AA72C015-3AE6-4EEB-9282-58E7BD505309}" type="presParOf" srcId="{861FD603-071D-4244-855A-D835C046F1FF}" destId="{13E9C005-8810-4693-87AF-3C4A2CF09458}" srcOrd="4" destOrd="0" presId="urn:microsoft.com/office/officeart/2005/8/layout/target3"/>
    <dgm:cxn modelId="{A12CF00F-7B86-4FA7-8CEF-48BF6A703723}" type="presParOf" srcId="{861FD603-071D-4244-855A-D835C046F1FF}" destId="{259E079B-9CEB-4E55-B233-DBA59DA659B9}" srcOrd="5" destOrd="0" presId="urn:microsoft.com/office/officeart/2005/8/layout/target3"/>
    <dgm:cxn modelId="{2C32822D-73EB-401E-A90F-38AC0E85909C}" type="presParOf" srcId="{861FD603-071D-4244-855A-D835C046F1FF}" destId="{51E1BD87-577A-4EC0-971A-919508DDD9C2}" srcOrd="6" destOrd="0" presId="urn:microsoft.com/office/officeart/2005/8/layout/target3"/>
    <dgm:cxn modelId="{B04A6340-D980-434F-A9D3-26045FD42760}" type="presParOf" srcId="{861FD603-071D-4244-855A-D835C046F1FF}" destId="{BD753447-6F84-4D7B-8F5E-B7E87437B530}" srcOrd="7" destOrd="0" presId="urn:microsoft.com/office/officeart/2005/8/layout/target3"/>
    <dgm:cxn modelId="{D31C0E3E-92D8-4281-8401-DB80471E9AE9}" type="presParOf" srcId="{861FD603-071D-4244-855A-D835C046F1FF}" destId="{B0A20B73-EF50-4F18-AF2F-AC66F09713BF}" srcOrd="8" destOrd="0" presId="urn:microsoft.com/office/officeart/2005/8/layout/target3"/>
    <dgm:cxn modelId="{650C77B7-9A96-4693-9BE0-DAF72419D04F}" type="presParOf" srcId="{861FD603-071D-4244-855A-D835C046F1FF}" destId="{120465D9-E736-4B64-A898-3934E9AD6873}" srcOrd="9" destOrd="0" presId="urn:microsoft.com/office/officeart/2005/8/layout/target3"/>
    <dgm:cxn modelId="{08CE7595-B34D-477E-B741-6528B8A6FB72}" type="presParOf" srcId="{861FD603-071D-4244-855A-D835C046F1FF}" destId="{3842902D-5048-46B0-91AB-31A0DCF0D6A3}" srcOrd="10" destOrd="0" presId="urn:microsoft.com/office/officeart/2005/8/layout/target3"/>
    <dgm:cxn modelId="{51400C1D-B9B3-4B83-A69A-B25220B330E9}" type="presParOf" srcId="{861FD603-071D-4244-855A-D835C046F1FF}" destId="{7421AC54-4336-4A48-8E0B-BCF4064146FF}" srcOrd="11" destOrd="0" presId="urn:microsoft.com/office/officeart/2005/8/layout/target3"/>
    <dgm:cxn modelId="{146D7F7B-3C6D-4D43-B838-0A143FA9FADC}" type="presParOf" srcId="{861FD603-071D-4244-855A-D835C046F1FF}" destId="{025CF303-0E4C-4D67-830D-B537F2113111}" srcOrd="12" destOrd="0" presId="urn:microsoft.com/office/officeart/2005/8/layout/target3"/>
    <dgm:cxn modelId="{441E9BB0-E5F4-4A23-98E4-EE8DC2E11298}" type="presParOf" srcId="{861FD603-071D-4244-855A-D835C046F1FF}" destId="{B00ED117-4C35-4BEE-B98A-5763279498A0}" srcOrd="13" destOrd="0" presId="urn:microsoft.com/office/officeart/2005/8/layout/target3"/>
    <dgm:cxn modelId="{8CB02E0F-ABDD-4BC7-B06E-D5EFB039E78E}" type="presParOf" srcId="{861FD603-071D-4244-855A-D835C046F1FF}" destId="{2E582A47-57E3-4B3D-9B29-AFD675FC7370}"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D12A17-85DA-46AC-A664-BC7C968C5E71}" type="datetimeFigureOut">
              <a:rPr lang="en-US" smtClean="0"/>
              <a:pPr/>
              <a:t>11/21/2017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D2C61C-FE1B-4B49-8558-4974522C4BB6}" type="slidenum">
              <a:rPr lang="en-US" smtClean="0"/>
              <a:pPr/>
              <a:t>‹#›</a:t>
            </a:fld>
            <a:endParaRPr lang="en-US" dirty="0"/>
          </a:p>
        </p:txBody>
      </p:sp>
    </p:spTree>
    <p:extLst>
      <p:ext uri="{BB962C8B-B14F-4D97-AF65-F5344CB8AC3E}">
        <p14:creationId xmlns="" xmlns:p14="http://schemas.microsoft.com/office/powerpoint/2010/main" val="1462648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7D149C-7E66-4EC9-B46B-96DD925B3DCE}" type="datetimeFigureOut">
              <a:rPr lang="en-US" smtClean="0"/>
              <a:pPr/>
              <a:t>11/21/2017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D71A5D-DD54-4381-BCA8-6A7CE18927CC}" type="slidenum">
              <a:rPr lang="en-US" smtClean="0"/>
              <a:pPr/>
              <a:t>‹#›</a:t>
            </a:fld>
            <a:endParaRPr lang="en-US" dirty="0"/>
          </a:p>
        </p:txBody>
      </p:sp>
    </p:spTree>
    <p:extLst>
      <p:ext uri="{BB962C8B-B14F-4D97-AF65-F5344CB8AC3E}">
        <p14:creationId xmlns="" xmlns:p14="http://schemas.microsoft.com/office/powerpoint/2010/main" val="398947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r>
              <a:rPr lang="en-US" sz="1200" kern="1200" dirty="0" smtClean="0">
                <a:solidFill>
                  <a:schemeClr val="tx1"/>
                </a:solidFill>
                <a:latin typeface="+mn-lt"/>
                <a:ea typeface="+mn-ea"/>
                <a:cs typeface="+mn-cs"/>
              </a:rPr>
              <a:t>Thanks for the opportunity to share this very important community development process </a:t>
            </a:r>
            <a:endParaRPr lang="en-JM"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3" pitchFamily="18" charset="2"/>
              <a:buNone/>
              <a:tabLst/>
              <a:defRPr/>
            </a:pPr>
            <a:endParaRPr lang="en-US" dirty="0">
              <a:solidFill>
                <a:schemeClr val="accent6"/>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6BD71A5D-DD54-4381-BCA8-6A7CE18927C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JM" dirty="0" smtClean="0"/>
              <a:t>The Trench Town CDC has developed its own model within that context – </a:t>
            </a:r>
            <a:r>
              <a:rPr lang="en-JM" b="1" dirty="0" smtClean="0"/>
              <a:t>three-legged stool</a:t>
            </a:r>
            <a:r>
              <a:rPr lang="en-JM" dirty="0" smtClean="0"/>
              <a:t>:</a:t>
            </a:r>
          </a:p>
          <a:p>
            <a:r>
              <a:rPr lang="en-JM" dirty="0" smtClean="0"/>
              <a:t>CDC has the wide governance mandate. It is expected that the properties of Trench Town (government-owned) could be turned over to a Trust that will ensure the interest of the residents of Trench Town. A Development Company made up</a:t>
            </a:r>
            <a:r>
              <a:rPr lang="en-JM" baseline="0" dirty="0" smtClean="0"/>
              <a:t> of committed skills will bring the technical expertise for the harmonious development of Trench Town</a:t>
            </a:r>
          </a:p>
          <a:p>
            <a:endParaRPr lang="en-JM" dirty="0"/>
          </a:p>
        </p:txBody>
      </p:sp>
      <p:sp>
        <p:nvSpPr>
          <p:cNvPr id="4" name="Slide Number Placeholder 3"/>
          <p:cNvSpPr>
            <a:spLocks noGrp="1"/>
          </p:cNvSpPr>
          <p:nvPr>
            <p:ph type="sldNum" sz="quarter" idx="10"/>
          </p:nvPr>
        </p:nvSpPr>
        <p:spPr/>
        <p:txBody>
          <a:bodyPr/>
          <a:lstStyle/>
          <a:p>
            <a:fld id="{6BD71A5D-DD54-4381-BCA8-6A7CE18927C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029" sz="1600" dirty="0" smtClean="0"/>
              <a:t>Boys’ Town, the oldest community development model in inner-city Kingston recognises the need to champion this process. The Boys’ Town Model, articulated in the last decade, but originating in the first years of the development of Boys’ Town</a:t>
            </a:r>
            <a:r>
              <a:rPr lang="en-029" sz="1600" baseline="0" dirty="0" smtClean="0"/>
              <a:t> (1940); informs and mentor the Trench Town CDC</a:t>
            </a:r>
            <a:endParaRPr lang="en-029" sz="1600" dirty="0" smtClean="0"/>
          </a:p>
          <a:p>
            <a:endParaRPr lang="en-029" sz="1600" dirty="0" smtClean="0"/>
          </a:p>
        </p:txBody>
      </p:sp>
      <p:sp>
        <p:nvSpPr>
          <p:cNvPr id="4" name="Slide Number Placeholder 3"/>
          <p:cNvSpPr>
            <a:spLocks noGrp="1"/>
          </p:cNvSpPr>
          <p:nvPr>
            <p:ph type="sldNum" sz="quarter" idx="10"/>
          </p:nvPr>
        </p:nvSpPr>
        <p:spPr/>
        <p:txBody>
          <a:bodyPr/>
          <a:lstStyle/>
          <a:p>
            <a:fld id="{226212A7-EE46-4FB6-9CED-C05AE4EC20AE}" type="slidenum">
              <a:rPr lang="en-029" smtClean="0"/>
              <a:pPr/>
              <a:t>11</a:t>
            </a:fld>
            <a:endParaRPr lang="en-029"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mj-lt"/>
              <a:buNone/>
            </a:pPr>
            <a:r>
              <a:rPr lang="en-US" sz="2400" dirty="0" smtClean="0">
                <a:solidFill>
                  <a:schemeClr val="tx1"/>
                </a:solidFill>
                <a:latin typeface="Arial" panose="020B0604020202020204" pitchFamily="34" charset="0"/>
                <a:cs typeface="Arial" panose="020B0604020202020204" pitchFamily="34" charset="0"/>
              </a:rPr>
              <a:t>The model faces several challenges – political divides;</a:t>
            </a:r>
            <a:r>
              <a:rPr lang="en-US" sz="2400" baseline="0" dirty="0" smtClean="0">
                <a:solidFill>
                  <a:schemeClr val="tx1"/>
                </a:solidFill>
                <a:latin typeface="Arial" panose="020B0604020202020204" pitchFamily="34" charset="0"/>
                <a:cs typeface="Arial" panose="020B0604020202020204" pitchFamily="34" charset="0"/>
              </a:rPr>
              <a:t> how to deal with disconnect from citizens and how to overcome the self-interest of several stakeholders at both community and organizational levels</a:t>
            </a:r>
            <a:endParaRPr lang="en-US" sz="2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D71A5D-DD54-4381-BCA8-6A7CE18927CC}" type="slidenum">
              <a:rPr lang="en-US" smtClean="0"/>
              <a:pPr/>
              <a:t>12</a:t>
            </a:fld>
            <a:endParaRPr lang="en-US" dirty="0"/>
          </a:p>
        </p:txBody>
      </p:sp>
    </p:spTree>
    <p:extLst>
      <p:ext uri="{BB962C8B-B14F-4D97-AF65-F5344CB8AC3E}">
        <p14:creationId xmlns="" xmlns:p14="http://schemas.microsoft.com/office/powerpoint/2010/main" val="3122997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JM" dirty="0" smtClean="0"/>
              <a:t>Value Community Assets</a:t>
            </a:r>
            <a:endParaRPr lang="en-JM" dirty="0"/>
          </a:p>
        </p:txBody>
      </p:sp>
      <p:sp>
        <p:nvSpPr>
          <p:cNvPr id="4" name="Slide Number Placeholder 3"/>
          <p:cNvSpPr>
            <a:spLocks noGrp="1"/>
          </p:cNvSpPr>
          <p:nvPr>
            <p:ph type="sldNum" sz="quarter" idx="10"/>
          </p:nvPr>
        </p:nvSpPr>
        <p:spPr/>
        <p:txBody>
          <a:bodyPr/>
          <a:lstStyle/>
          <a:p>
            <a:fld id="{6BD71A5D-DD54-4381-BCA8-6A7CE18927CC}"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JM" dirty="0" smtClean="0"/>
              <a:t>Boys’ Town; Boys’ Town VTC; Trench Town Culture Yard; Trench Town Heritage Village’ Ambassador Theatre; Trench Town Reading Centre</a:t>
            </a:r>
            <a:endParaRPr lang="en-JM" dirty="0"/>
          </a:p>
        </p:txBody>
      </p:sp>
      <p:sp>
        <p:nvSpPr>
          <p:cNvPr id="4" name="Slide Number Placeholder 3"/>
          <p:cNvSpPr>
            <a:spLocks noGrp="1"/>
          </p:cNvSpPr>
          <p:nvPr>
            <p:ph type="sldNum" sz="quarter" idx="10"/>
          </p:nvPr>
        </p:nvSpPr>
        <p:spPr/>
        <p:txBody>
          <a:bodyPr/>
          <a:lstStyle/>
          <a:p>
            <a:fld id="{6BD71A5D-DD54-4381-BCA8-6A7CE18927CC}"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JM" dirty="0" smtClean="0"/>
              <a:t>To be a legitimate actor, the CDC must be registered to do business</a:t>
            </a:r>
            <a:endParaRPr lang="en-JM" dirty="0"/>
          </a:p>
        </p:txBody>
      </p:sp>
      <p:sp>
        <p:nvSpPr>
          <p:cNvPr id="4" name="Slide Number Placeholder 3"/>
          <p:cNvSpPr>
            <a:spLocks noGrp="1"/>
          </p:cNvSpPr>
          <p:nvPr>
            <p:ph type="sldNum" sz="quarter" idx="10"/>
          </p:nvPr>
        </p:nvSpPr>
        <p:spPr/>
        <p:txBody>
          <a:bodyPr/>
          <a:lstStyle/>
          <a:p>
            <a:fld id="{6BD71A5D-DD54-4381-BCA8-6A7CE18927CC}"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JM" dirty="0" smtClean="0"/>
              <a:t>Involve in Organization Development and Strategic Planning</a:t>
            </a:r>
            <a:endParaRPr lang="en-JM" dirty="0"/>
          </a:p>
        </p:txBody>
      </p:sp>
      <p:sp>
        <p:nvSpPr>
          <p:cNvPr id="4" name="Slide Number Placeholder 3"/>
          <p:cNvSpPr>
            <a:spLocks noGrp="1"/>
          </p:cNvSpPr>
          <p:nvPr>
            <p:ph type="sldNum" sz="quarter" idx="10"/>
          </p:nvPr>
        </p:nvSpPr>
        <p:spPr/>
        <p:txBody>
          <a:bodyPr/>
          <a:lstStyle/>
          <a:p>
            <a:fld id="{6BD71A5D-DD54-4381-BCA8-6A7CE18927CC}"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JM" dirty="0" smtClean="0"/>
              <a:t>Develop Programme and Operational Processes</a:t>
            </a:r>
          </a:p>
          <a:p>
            <a:endParaRPr lang="en-JM" dirty="0"/>
          </a:p>
        </p:txBody>
      </p:sp>
      <p:sp>
        <p:nvSpPr>
          <p:cNvPr id="4" name="Slide Number Placeholder 3"/>
          <p:cNvSpPr>
            <a:spLocks noGrp="1"/>
          </p:cNvSpPr>
          <p:nvPr>
            <p:ph type="sldNum" sz="quarter" idx="10"/>
          </p:nvPr>
        </p:nvSpPr>
        <p:spPr/>
        <p:txBody>
          <a:bodyPr/>
          <a:lstStyle/>
          <a:p>
            <a:fld id="{6BD71A5D-DD54-4381-BCA8-6A7CE18927CC}"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JM" dirty="0" smtClean="0"/>
              <a:t>Develop Operational Processes</a:t>
            </a:r>
            <a:endParaRPr lang="en-JM" dirty="0"/>
          </a:p>
        </p:txBody>
      </p:sp>
      <p:sp>
        <p:nvSpPr>
          <p:cNvPr id="4" name="Slide Number Placeholder 3"/>
          <p:cNvSpPr>
            <a:spLocks noGrp="1"/>
          </p:cNvSpPr>
          <p:nvPr>
            <p:ph type="sldNum" sz="quarter" idx="10"/>
          </p:nvPr>
        </p:nvSpPr>
        <p:spPr/>
        <p:txBody>
          <a:bodyPr/>
          <a:lstStyle/>
          <a:p>
            <a:fld id="{6BD71A5D-DD54-4381-BCA8-6A7CE18927CC}"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JM" dirty="0" smtClean="0"/>
              <a:t>Prioritize Programmes and build projects and activities around those</a:t>
            </a:r>
            <a:endParaRPr lang="en-JM" dirty="0"/>
          </a:p>
        </p:txBody>
      </p:sp>
      <p:sp>
        <p:nvSpPr>
          <p:cNvPr id="4" name="Slide Number Placeholder 3"/>
          <p:cNvSpPr>
            <a:spLocks noGrp="1"/>
          </p:cNvSpPr>
          <p:nvPr>
            <p:ph type="sldNum" sz="quarter" idx="10"/>
          </p:nvPr>
        </p:nvSpPr>
        <p:spPr/>
        <p:txBody>
          <a:bodyPr/>
          <a:lstStyle/>
          <a:p>
            <a:fld id="{6BD71A5D-DD54-4381-BCA8-6A7CE18927CC}"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mj-lt"/>
              <a:buNone/>
            </a:pPr>
            <a:r>
              <a:rPr lang="en-US" sz="2400" dirty="0" smtClean="0">
                <a:solidFill>
                  <a:schemeClr val="tx1"/>
                </a:solidFill>
                <a:latin typeface="Arial" panose="020B0604020202020204" pitchFamily="34" charset="0"/>
                <a:cs typeface="Arial" panose="020B0604020202020204" pitchFamily="34" charset="0"/>
              </a:rPr>
              <a:t>The review will look at the national context; the mandate of SDC; and the Trench Town Model that was developed using the SDC Community Organizational</a:t>
            </a:r>
            <a:r>
              <a:rPr lang="en-US" sz="2400" baseline="0" dirty="0" smtClean="0">
                <a:solidFill>
                  <a:schemeClr val="tx1"/>
                </a:solidFill>
                <a:latin typeface="Arial" panose="020B0604020202020204" pitchFamily="34" charset="0"/>
                <a:cs typeface="Arial" panose="020B0604020202020204" pitchFamily="34" charset="0"/>
              </a:rPr>
              <a:t> Model. </a:t>
            </a:r>
          </a:p>
          <a:p>
            <a:pPr marL="457200" lvl="1" indent="0">
              <a:buFont typeface="+mj-lt"/>
              <a:buNone/>
            </a:pPr>
            <a:endParaRPr lang="en-US" sz="2400" baseline="0" dirty="0" smtClean="0">
              <a:solidFill>
                <a:schemeClr val="tx1"/>
              </a:solidFill>
              <a:latin typeface="Arial" panose="020B0604020202020204" pitchFamily="34" charset="0"/>
              <a:cs typeface="Arial" panose="020B0604020202020204" pitchFamily="34" charset="0"/>
            </a:endParaRPr>
          </a:p>
          <a:p>
            <a:pPr marL="457200" lvl="1" indent="0">
              <a:buFont typeface="+mj-lt"/>
              <a:buNone/>
            </a:pPr>
            <a:r>
              <a:rPr lang="en-US" sz="2400" baseline="0" dirty="0" smtClean="0">
                <a:solidFill>
                  <a:schemeClr val="tx1"/>
                </a:solidFill>
                <a:latin typeface="Arial" panose="020B0604020202020204" pitchFamily="34" charset="0"/>
                <a:cs typeface="Arial" panose="020B0604020202020204" pitchFamily="34" charset="0"/>
              </a:rPr>
              <a:t>The presentation will conclude with key elements that can be pulled out as best practices.</a:t>
            </a:r>
            <a:endParaRPr lang="en-US" sz="2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D71A5D-DD54-4381-BCA8-6A7CE18927C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mj-lt"/>
              <a:buNone/>
            </a:pPr>
            <a:r>
              <a:rPr lang="en-US" sz="2400" dirty="0" smtClean="0">
                <a:solidFill>
                  <a:schemeClr val="tx1"/>
                </a:solidFill>
                <a:latin typeface="Arial" panose="020B0604020202020204" pitchFamily="34" charset="0"/>
                <a:cs typeface="Arial" panose="020B0604020202020204" pitchFamily="34" charset="0"/>
              </a:rPr>
              <a:t>Summary</a:t>
            </a:r>
            <a:endParaRPr lang="en-US" sz="2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D71A5D-DD54-4381-BCA8-6A7CE18927CC}" type="slidenum">
              <a:rPr lang="en-US" smtClean="0"/>
              <a:pPr/>
              <a:t>20</a:t>
            </a:fld>
            <a:endParaRPr lang="en-US" dirty="0"/>
          </a:p>
        </p:txBody>
      </p:sp>
    </p:spTree>
    <p:extLst>
      <p:ext uri="{BB962C8B-B14F-4D97-AF65-F5344CB8AC3E}">
        <p14:creationId xmlns="" xmlns:p14="http://schemas.microsoft.com/office/powerpoint/2010/main" val="312299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mj-lt"/>
              <a:buNone/>
            </a:pPr>
            <a:r>
              <a:rPr lang="en-US" sz="2400" dirty="0" smtClean="0">
                <a:solidFill>
                  <a:schemeClr val="tx1"/>
                </a:solidFill>
                <a:latin typeface="Arial" panose="020B0604020202020204" pitchFamily="34" charset="0"/>
                <a:cs typeface="Arial" panose="020B0604020202020204" pitchFamily="34" charset="0"/>
              </a:rPr>
              <a:t>There are multi-polices</a:t>
            </a:r>
            <a:r>
              <a:rPr lang="en-US" sz="2400" baseline="0" dirty="0" smtClean="0">
                <a:solidFill>
                  <a:schemeClr val="tx1"/>
                </a:solidFill>
                <a:latin typeface="Arial" panose="020B0604020202020204" pitchFamily="34" charset="0"/>
                <a:cs typeface="Arial" panose="020B0604020202020204" pitchFamily="34" charset="0"/>
              </a:rPr>
              <a:t> – central government policies that determine interventions at the community level</a:t>
            </a:r>
            <a:endParaRPr lang="en-US" sz="2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D71A5D-DD54-4381-BCA8-6A7CE18927CC}" type="slidenum">
              <a:rPr lang="en-US" smtClean="0"/>
              <a:pPr/>
              <a:t>3</a:t>
            </a:fld>
            <a:endParaRPr lang="en-US" dirty="0"/>
          </a:p>
        </p:txBody>
      </p:sp>
    </p:spTree>
    <p:extLst>
      <p:ext uri="{BB962C8B-B14F-4D97-AF65-F5344CB8AC3E}">
        <p14:creationId xmlns="" xmlns:p14="http://schemas.microsoft.com/office/powerpoint/2010/main" val="375914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mj-lt"/>
              <a:buNone/>
            </a:pPr>
            <a:r>
              <a:rPr lang="en-US" sz="2400" dirty="0" smtClean="0">
                <a:solidFill>
                  <a:schemeClr val="tx1"/>
                </a:solidFill>
                <a:latin typeface="Arial" panose="020B0604020202020204" pitchFamily="34" charset="0"/>
                <a:cs typeface="Arial" panose="020B0604020202020204" pitchFamily="34" charset="0"/>
              </a:rPr>
              <a:t>Similarly, there are multi-agencies</a:t>
            </a:r>
            <a:r>
              <a:rPr lang="en-US" sz="2400" baseline="0" dirty="0" smtClean="0">
                <a:solidFill>
                  <a:schemeClr val="tx1"/>
                </a:solidFill>
                <a:latin typeface="Arial" panose="020B0604020202020204" pitchFamily="34" charset="0"/>
                <a:cs typeface="Arial" panose="020B0604020202020204" pitchFamily="34" charset="0"/>
              </a:rPr>
              <a:t> involved in community interventions.</a:t>
            </a:r>
            <a:endParaRPr lang="en-US" sz="2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D71A5D-DD54-4381-BCA8-6A7CE18927CC}" type="slidenum">
              <a:rPr lang="en-US" smtClean="0"/>
              <a:pPr/>
              <a:t>4</a:t>
            </a:fld>
            <a:endParaRPr lang="en-US" dirty="0"/>
          </a:p>
        </p:txBody>
      </p:sp>
    </p:spTree>
    <p:extLst>
      <p:ext uri="{BB962C8B-B14F-4D97-AF65-F5344CB8AC3E}">
        <p14:creationId xmlns="" xmlns:p14="http://schemas.microsoft.com/office/powerpoint/2010/main" val="375914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mj-lt"/>
              <a:buNone/>
            </a:pPr>
            <a:r>
              <a:rPr lang="en-US" sz="2400" dirty="0" smtClean="0">
                <a:solidFill>
                  <a:schemeClr val="tx1"/>
                </a:solidFill>
                <a:latin typeface="Arial" panose="020B0604020202020204" pitchFamily="34" charset="0"/>
                <a:cs typeface="Arial" panose="020B0604020202020204" pitchFamily="34" charset="0"/>
              </a:rPr>
              <a:t>As well as multi-projects</a:t>
            </a:r>
            <a:endParaRPr lang="en-US" sz="2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D71A5D-DD54-4381-BCA8-6A7CE18927CC}" type="slidenum">
              <a:rPr lang="en-US" smtClean="0"/>
              <a:pPr/>
              <a:t>5</a:t>
            </a:fld>
            <a:endParaRPr lang="en-US" dirty="0"/>
          </a:p>
        </p:txBody>
      </p:sp>
    </p:spTree>
    <p:extLst>
      <p:ext uri="{BB962C8B-B14F-4D97-AF65-F5344CB8AC3E}">
        <p14:creationId xmlns="" xmlns:p14="http://schemas.microsoft.com/office/powerpoint/2010/main" val="3759147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lvl="1" indent="0">
              <a:buFont typeface="+mj-lt"/>
              <a:buNone/>
            </a:pPr>
            <a:r>
              <a:rPr lang="en-US" sz="2400" dirty="0" smtClean="0">
                <a:solidFill>
                  <a:schemeClr val="tx1"/>
                </a:solidFill>
                <a:latin typeface="Arial" panose="020B0604020202020204" pitchFamily="34" charset="0"/>
                <a:cs typeface="Arial" panose="020B0604020202020204" pitchFamily="34" charset="0"/>
              </a:rPr>
              <a:t>The community</a:t>
            </a:r>
            <a:r>
              <a:rPr lang="en-US" sz="2400" baseline="0" dirty="0" smtClean="0">
                <a:solidFill>
                  <a:schemeClr val="tx1"/>
                </a:solidFill>
                <a:latin typeface="Arial" panose="020B0604020202020204" pitchFamily="34" charset="0"/>
                <a:cs typeface="Arial" panose="020B0604020202020204" pitchFamily="34" charset="0"/>
              </a:rPr>
              <a:t> interventions are project-driven; short-term; agency-focus; silo-planning; fragmented; lack coordination and is not-inclusive of all stakeholders</a:t>
            </a:r>
            <a:r>
              <a:rPr lang="en-US" sz="2400" b="1" baseline="0" dirty="0" smtClean="0">
                <a:solidFill>
                  <a:schemeClr val="tx1"/>
                </a:solidFill>
                <a:latin typeface="Arial" panose="020B0604020202020204" pitchFamily="34" charset="0"/>
                <a:cs typeface="Arial" panose="020B0604020202020204" pitchFamily="34" charset="0"/>
              </a:rPr>
              <a:t>. Un-like cricket</a:t>
            </a:r>
            <a:endParaRPr lang="en-US" sz="24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D71A5D-DD54-4381-BCA8-6A7CE18927CC}" type="slidenum">
              <a:rPr lang="en-US" smtClean="0"/>
              <a:pPr/>
              <a:t>6</a:t>
            </a:fld>
            <a:endParaRPr lang="en-US" dirty="0"/>
          </a:p>
        </p:txBody>
      </p:sp>
    </p:spTree>
    <p:extLst>
      <p:ext uri="{BB962C8B-B14F-4D97-AF65-F5344CB8AC3E}">
        <p14:creationId xmlns="" xmlns:p14="http://schemas.microsoft.com/office/powerpoint/2010/main" val="3772955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JM" dirty="0" smtClean="0"/>
              <a:t>SDC – the agency with the mandate for community development, although resources are shared with all the other agencies. No real discussion regarding what </a:t>
            </a:r>
            <a:r>
              <a:rPr lang="en-JM" b="1" dirty="0" smtClean="0"/>
              <a:t>supersede</a:t>
            </a:r>
            <a:r>
              <a:rPr lang="en-JM" dirty="0" smtClean="0"/>
              <a:t>s </a:t>
            </a:r>
            <a:endParaRPr lang="en-JM" dirty="0"/>
          </a:p>
        </p:txBody>
      </p:sp>
      <p:sp>
        <p:nvSpPr>
          <p:cNvPr id="4" name="Slide Number Placeholder 3"/>
          <p:cNvSpPr>
            <a:spLocks noGrp="1"/>
          </p:cNvSpPr>
          <p:nvPr>
            <p:ph type="sldNum" sz="quarter" idx="10"/>
          </p:nvPr>
        </p:nvSpPr>
        <p:spPr/>
        <p:txBody>
          <a:bodyPr/>
          <a:lstStyle/>
          <a:p>
            <a:fld id="{6BD71A5D-DD54-4381-BCA8-6A7CE18927C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457200" lvl="1" indent="0">
              <a:buFont typeface="+mj-lt"/>
              <a:buNone/>
            </a:pPr>
            <a:r>
              <a:rPr lang="en-US" sz="2400" dirty="0" smtClean="0">
                <a:solidFill>
                  <a:schemeClr val="tx1"/>
                </a:solidFill>
                <a:latin typeface="Arial" panose="020B0604020202020204" pitchFamily="34" charset="0"/>
                <a:cs typeface="Arial" panose="020B0604020202020204" pitchFamily="34" charset="0"/>
              </a:rPr>
              <a:t>Lets review the SDC model – building block approach </a:t>
            </a:r>
          </a:p>
          <a:p>
            <a:pPr marL="457200" lvl="1" indent="0">
              <a:buFont typeface="+mj-lt"/>
              <a:buNone/>
            </a:pPr>
            <a:r>
              <a:rPr lang="en-US" sz="2400" dirty="0" smtClean="0">
                <a:solidFill>
                  <a:schemeClr val="tx1"/>
                </a:solidFill>
                <a:latin typeface="Arial" panose="020B0604020202020204" pitchFamily="34" charset="0"/>
                <a:cs typeface="Arial" panose="020B0604020202020204" pitchFamily="34" charset="0"/>
              </a:rPr>
              <a:t>Clusters of CBOs in a geographical area =</a:t>
            </a:r>
            <a:r>
              <a:rPr lang="en-US" sz="2400" baseline="0" dirty="0" smtClean="0">
                <a:solidFill>
                  <a:schemeClr val="tx1"/>
                </a:solidFill>
                <a:latin typeface="Arial" panose="020B0604020202020204" pitchFamily="34" charset="0"/>
                <a:cs typeface="Arial" panose="020B0604020202020204" pitchFamily="34" charset="0"/>
              </a:rPr>
              <a:t> District Development Committee (DDC)</a:t>
            </a:r>
          </a:p>
          <a:p>
            <a:pPr marL="457200" lvl="1" indent="0">
              <a:buFont typeface="+mj-lt"/>
              <a:buNone/>
            </a:pPr>
            <a:r>
              <a:rPr lang="en-US" sz="2400" baseline="0" dirty="0" smtClean="0">
                <a:solidFill>
                  <a:schemeClr val="tx1"/>
                </a:solidFill>
                <a:latin typeface="Arial" panose="020B0604020202020204" pitchFamily="34" charset="0"/>
                <a:cs typeface="Arial" panose="020B0604020202020204" pitchFamily="34" charset="0"/>
              </a:rPr>
              <a:t>Cluster of DDCs = Community Development Committee (CDC) = Trench Town CDC</a:t>
            </a:r>
          </a:p>
          <a:p>
            <a:pPr marL="457200" lvl="1" indent="0">
              <a:buFont typeface="+mj-lt"/>
              <a:buNone/>
            </a:pPr>
            <a:r>
              <a:rPr lang="en-US" sz="2400" baseline="0" dirty="0" smtClean="0">
                <a:solidFill>
                  <a:schemeClr val="tx1"/>
                </a:solidFill>
                <a:latin typeface="Arial" panose="020B0604020202020204" pitchFamily="34" charset="0"/>
                <a:cs typeface="Arial" panose="020B0604020202020204" pitchFamily="34" charset="0"/>
              </a:rPr>
              <a:t>Cluster of CDCs = Development Area Committee – part of the Downtown Kingston Development Area</a:t>
            </a:r>
          </a:p>
          <a:p>
            <a:pPr marL="457200" lvl="1" indent="0">
              <a:buFont typeface="+mj-lt"/>
              <a:buNone/>
            </a:pPr>
            <a:r>
              <a:rPr lang="en-US" sz="2400" baseline="0" dirty="0" smtClean="0">
                <a:solidFill>
                  <a:schemeClr val="tx1"/>
                </a:solidFill>
                <a:latin typeface="Arial" panose="020B0604020202020204" pitchFamily="34" charset="0"/>
                <a:cs typeface="Arial" panose="020B0604020202020204" pitchFamily="34" charset="0"/>
              </a:rPr>
              <a:t>Cluster of Development Areas = PDC (KSAPDC)</a:t>
            </a:r>
          </a:p>
          <a:p>
            <a:pPr marL="457200" lvl="1" indent="0">
              <a:buFont typeface="+mj-lt"/>
              <a:buNone/>
            </a:pPr>
            <a:r>
              <a:rPr lang="en-US" sz="2400" baseline="0" dirty="0" smtClean="0">
                <a:solidFill>
                  <a:schemeClr val="tx1"/>
                </a:solidFill>
                <a:latin typeface="Arial" panose="020B0604020202020204" pitchFamily="34" charset="0"/>
                <a:cs typeface="Arial" panose="020B0604020202020204" pitchFamily="34" charset="0"/>
              </a:rPr>
              <a:t>Cluster of PDCs = NAPDC (National Association of PDCs)</a:t>
            </a:r>
            <a:endParaRPr lang="en-US" sz="24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D71A5D-DD54-4381-BCA8-6A7CE18927CC}" type="slidenum">
              <a:rPr lang="en-US" smtClean="0"/>
              <a:pPr/>
              <a:t>8</a:t>
            </a:fld>
            <a:endParaRPr lang="en-US" dirty="0"/>
          </a:p>
        </p:txBody>
      </p:sp>
    </p:spTree>
    <p:extLst>
      <p:ext uri="{BB962C8B-B14F-4D97-AF65-F5344CB8AC3E}">
        <p14:creationId xmlns="" xmlns:p14="http://schemas.microsoft.com/office/powerpoint/2010/main" val="240798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JM" dirty="0" smtClean="0"/>
              <a:t>A great deal of effort has</a:t>
            </a:r>
            <a:r>
              <a:rPr lang="en-JM" baseline="0" dirty="0" smtClean="0"/>
              <a:t> been given to the SDC Model by the Trench Town CDC – focus on capacity development of CBOs and development the District Development Committees (DDCs). There are 4 or 5 Districts (Wilton Gardens (Rema); Federal Gardens (Heritage Village); Rose Town; Lyndhurst/Greenwich;  and Arnett Gardens</a:t>
            </a:r>
            <a:endParaRPr lang="en-JM" dirty="0" smtClean="0"/>
          </a:p>
          <a:p>
            <a:endParaRPr lang="en-JM" dirty="0"/>
          </a:p>
        </p:txBody>
      </p:sp>
      <p:sp>
        <p:nvSpPr>
          <p:cNvPr id="4" name="Slide Number Placeholder 3"/>
          <p:cNvSpPr>
            <a:spLocks noGrp="1"/>
          </p:cNvSpPr>
          <p:nvPr>
            <p:ph type="sldNum" sz="quarter" idx="10"/>
          </p:nvPr>
        </p:nvSpPr>
        <p:spPr/>
        <p:txBody>
          <a:bodyPr/>
          <a:lstStyle/>
          <a:p>
            <a:fld id="{6BD71A5D-DD54-4381-BCA8-6A7CE18927C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11/21/2017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11/21/2017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11/21/2017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11/21/2017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c.gov.jm/assets/govern.gi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8843"/>
            <a:ext cx="8686800" cy="1904999"/>
          </a:xfrm>
        </p:spPr>
        <p:txBody>
          <a:bodyPr>
            <a:normAutofit/>
          </a:bodyPr>
          <a:lstStyle/>
          <a:p>
            <a:pPr algn="ctr"/>
            <a:r>
              <a:rPr lang="en-US" sz="1300" dirty="0" smtClean="0">
                <a:latin typeface="Arial" panose="020B0604020202020204" pitchFamily="34" charset="0"/>
                <a:cs typeface="Arial" pitchFamily="34" charset="0"/>
              </a:rPr>
              <a:t>                                                                                                                                                                            </a:t>
            </a:r>
            <a:r>
              <a:rPr lang="en-US" sz="1300" dirty="0">
                <a:latin typeface="Arial" panose="020B0604020202020204" pitchFamily="34" charset="0"/>
                <a:cs typeface="Arial" pitchFamily="34" charset="0"/>
              </a:rPr>
              <a:t/>
            </a:r>
            <a:br>
              <a:rPr lang="en-US" sz="1300" dirty="0">
                <a:latin typeface="Arial" panose="020B0604020202020204" pitchFamily="34" charset="0"/>
                <a:cs typeface="Arial" pitchFamily="34" charset="0"/>
              </a:rPr>
            </a:br>
            <a:r>
              <a:rPr lang="en-JM" sz="3600" dirty="0" smtClean="0"/>
              <a:t>Best Practice Symposium </a:t>
            </a:r>
            <a:r>
              <a:rPr lang="en-US" sz="3600" dirty="0">
                <a:effectLst/>
                <a:cs typeface="Arial" panose="020B0604020202020204" pitchFamily="34" charset="0"/>
              </a:rPr>
              <a:t/>
            </a:r>
            <a:br>
              <a:rPr lang="en-US" sz="3600" dirty="0">
                <a:effectLst/>
                <a:cs typeface="Arial" panose="020B0604020202020204" pitchFamily="34" charset="0"/>
              </a:rPr>
            </a:br>
            <a:r>
              <a:rPr lang="en-US" sz="2800" dirty="0">
                <a:effectLst/>
                <a:latin typeface="Arial" panose="020B0604020202020204" pitchFamily="34" charset="0"/>
                <a:cs typeface="Arial" panose="020B0604020202020204" pitchFamily="34" charset="0"/>
              </a:rPr>
              <a:t> </a:t>
            </a:r>
            <a:endParaRPr lang="en-US" sz="2700" dirty="0">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85800" y="2286000"/>
            <a:ext cx="7772400" cy="2525311"/>
          </a:xfrm>
        </p:spPr>
        <p:txBody>
          <a:bodyPr>
            <a:normAutofit/>
          </a:bodyPr>
          <a:lstStyle/>
          <a:p>
            <a:pPr algn="ctr">
              <a:spcBef>
                <a:spcPts val="0"/>
              </a:spcBef>
            </a:pPr>
            <a:r>
              <a:rPr lang="en-JM" sz="3200" b="1" dirty="0" smtClean="0">
                <a:latin typeface="+mj-lt"/>
              </a:rPr>
              <a:t>Trench Town: </a:t>
            </a:r>
          </a:p>
          <a:p>
            <a:pPr algn="ctr">
              <a:spcBef>
                <a:spcPts val="0"/>
              </a:spcBef>
            </a:pPr>
            <a:r>
              <a:rPr lang="en-JM" sz="3200" b="1" dirty="0" smtClean="0">
                <a:latin typeface="+mj-lt"/>
              </a:rPr>
              <a:t>A Case Study in the SDC Community Organizational Model</a:t>
            </a:r>
            <a:endParaRPr lang="en-US" sz="3000" dirty="0">
              <a:latin typeface="+mj-lt"/>
              <a:cs typeface="Arial" pitchFamily="34" charset="0"/>
            </a:endParaRPr>
          </a:p>
          <a:p>
            <a:pPr algn="ctr">
              <a:spcBef>
                <a:spcPts val="0"/>
              </a:spcBef>
            </a:pPr>
            <a:endParaRPr lang="en-US" sz="3000" dirty="0" smtClean="0">
              <a:latin typeface="Arial" pitchFamily="34" charset="0"/>
              <a:cs typeface="Arial" pitchFamily="34" charset="0"/>
            </a:endParaRPr>
          </a:p>
          <a:p>
            <a:pPr algn="ctr">
              <a:spcBef>
                <a:spcPts val="0"/>
              </a:spcBef>
            </a:pPr>
            <a:r>
              <a:rPr lang="en-US" sz="3000" dirty="0" smtClean="0">
                <a:latin typeface="Arial" pitchFamily="34" charset="0"/>
                <a:cs typeface="Arial" pitchFamily="34" charset="0"/>
              </a:rPr>
              <a:t>Presenter</a:t>
            </a:r>
            <a:r>
              <a:rPr lang="en-US" sz="3000" dirty="0">
                <a:latin typeface="Arial" pitchFamily="34" charset="0"/>
                <a:cs typeface="Arial" pitchFamily="34" charset="0"/>
              </a:rPr>
              <a:t>: </a:t>
            </a:r>
            <a:r>
              <a:rPr lang="en-US" sz="3000" dirty="0" smtClean="0">
                <a:latin typeface="Arial" pitchFamily="34" charset="0"/>
                <a:cs typeface="Arial" pitchFamily="34" charset="0"/>
              </a:rPr>
              <a:t>Trevor O. Spence</a:t>
            </a:r>
            <a:endParaRPr lang="en-US" sz="3000" dirty="0">
              <a:latin typeface="Arial" pitchFamily="34" charset="0"/>
              <a:cs typeface="Arial" pitchFamily="34" charset="0"/>
            </a:endParaRPr>
          </a:p>
          <a:p>
            <a:pPr algn="ctr">
              <a:spcBef>
                <a:spcPts val="0"/>
              </a:spcBef>
            </a:pPr>
            <a:endParaRPr lang="en-US" sz="2800" dirty="0">
              <a:latin typeface="Arial" pitchFamily="34" charset="0"/>
              <a:cs typeface="Arial" pitchFamily="34" charset="0"/>
            </a:endParaRPr>
          </a:p>
          <a:p>
            <a:pPr algn="ctr">
              <a:spcBef>
                <a:spcPts val="0"/>
              </a:spcBef>
            </a:pPr>
            <a:endParaRPr lang="en-US" sz="2800" dirty="0">
              <a:latin typeface="Arial" pitchFamily="34" charset="0"/>
              <a:cs typeface="Arial" pitchFamily="34" charset="0"/>
            </a:endParaRPr>
          </a:p>
          <a:p>
            <a:pPr algn="ctr"/>
            <a:endParaRPr lang="en-US" sz="2800" dirty="0">
              <a:latin typeface="Arial" pitchFamily="34" charset="0"/>
              <a:cs typeface="Arial" pitchFamily="34" charset="0"/>
            </a:endParaRPr>
          </a:p>
          <a:p>
            <a:pPr algn="l"/>
            <a:endParaRPr lang="en-US" sz="1200" dirty="0">
              <a:latin typeface="Arial" pitchFamily="34" charset="0"/>
              <a:cs typeface="Arial" pitchFamily="34" charset="0"/>
            </a:endParaRPr>
          </a:p>
          <a:p>
            <a:pPr algn="l"/>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371599" y="2438400"/>
          <a:ext cx="1066800" cy="3505200"/>
        </p:xfrm>
        <a:graphic>
          <a:graphicData uri="http://schemas.openxmlformats.org/drawingml/2006/table">
            <a:tbl>
              <a:tblPr firstRow="1" bandRow="1">
                <a:tableStyleId>{5C22544A-7EE6-4342-B048-85BDC9FD1C3A}</a:tableStyleId>
              </a:tblPr>
              <a:tblGrid>
                <a:gridCol w="1066800"/>
              </a:tblGrid>
              <a:tr h="3505200">
                <a:tc>
                  <a:txBody>
                    <a:bodyPr/>
                    <a:lstStyle/>
                    <a:p>
                      <a:r>
                        <a:rPr lang="en-JM" sz="2400" dirty="0" smtClean="0">
                          <a:solidFill>
                            <a:schemeClr val="accent6"/>
                          </a:solidFill>
                        </a:rPr>
                        <a:t>Trench Town </a:t>
                      </a:r>
                      <a:r>
                        <a:rPr kumimoji="0" lang="en-JM" sz="2400" b="1" kern="1200" dirty="0" smtClean="0">
                          <a:solidFill>
                            <a:schemeClr val="accent6"/>
                          </a:solidFill>
                          <a:latin typeface="+mn-lt"/>
                          <a:ea typeface="+mn-ea"/>
                          <a:cs typeface="+mn-cs"/>
                        </a:rPr>
                        <a:t>Development</a:t>
                      </a:r>
                      <a:r>
                        <a:rPr lang="en-JM" sz="2400" dirty="0" smtClean="0">
                          <a:solidFill>
                            <a:schemeClr val="accent6"/>
                          </a:solidFill>
                        </a:rPr>
                        <a:t> Trust</a:t>
                      </a:r>
                      <a:endParaRPr lang="en-JM" sz="2400" dirty="0">
                        <a:solidFill>
                          <a:schemeClr val="accent6"/>
                        </a:solidFill>
                      </a:endParaRPr>
                    </a:p>
                  </a:txBody>
                  <a:tcPr vert="vert270"/>
                </a:tc>
              </a:tr>
            </a:tbl>
          </a:graphicData>
        </a:graphic>
      </p:graphicFrame>
      <p:sp>
        <p:nvSpPr>
          <p:cNvPr id="3" name="Title 2"/>
          <p:cNvSpPr>
            <a:spLocks noGrp="1"/>
          </p:cNvSpPr>
          <p:nvPr>
            <p:ph type="title"/>
          </p:nvPr>
        </p:nvSpPr>
        <p:spPr/>
        <p:txBody>
          <a:bodyPr>
            <a:normAutofit fontScale="90000"/>
          </a:bodyPr>
          <a:lstStyle/>
          <a:p>
            <a:pPr algn="ctr"/>
            <a:r>
              <a:rPr lang="en-JM" sz="3200" dirty="0" smtClean="0">
                <a:solidFill>
                  <a:srgbClr val="FF0000"/>
                </a:solidFill>
              </a:rPr>
              <a:t/>
            </a:r>
            <a:br>
              <a:rPr lang="en-JM" sz="3200" dirty="0" smtClean="0">
                <a:solidFill>
                  <a:srgbClr val="FF0000"/>
                </a:solidFill>
              </a:rPr>
            </a:br>
            <a:r>
              <a:rPr lang="en-JM" sz="4000" dirty="0" smtClean="0">
                <a:solidFill>
                  <a:srgbClr val="FF0000"/>
                </a:solidFill>
              </a:rPr>
              <a:t>Trench Town Approach: Development Model</a:t>
            </a:r>
            <a:r>
              <a:rPr lang="en-JM" sz="3200" dirty="0" smtClean="0">
                <a:solidFill>
                  <a:srgbClr val="FF0000"/>
                </a:solidFill>
              </a:rPr>
              <a:t/>
            </a:r>
            <a:br>
              <a:rPr lang="en-JM" sz="3200" dirty="0" smtClean="0">
                <a:solidFill>
                  <a:srgbClr val="FF0000"/>
                </a:solidFill>
              </a:rPr>
            </a:br>
            <a:endParaRPr lang="en-JM" sz="3200" dirty="0">
              <a:solidFill>
                <a:srgbClr val="FF0000"/>
              </a:solidFill>
            </a:endParaRPr>
          </a:p>
        </p:txBody>
      </p:sp>
      <p:sp>
        <p:nvSpPr>
          <p:cNvPr id="5" name="Oval 4"/>
          <p:cNvSpPr/>
          <p:nvPr/>
        </p:nvSpPr>
        <p:spPr>
          <a:xfrm>
            <a:off x="1371600" y="1752600"/>
            <a:ext cx="6172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sz="3200" b="1" dirty="0" smtClean="0">
                <a:solidFill>
                  <a:srgbClr val="FF0000"/>
                </a:solidFill>
              </a:rPr>
              <a:t>Trench Town Development Model</a:t>
            </a:r>
            <a:endParaRPr lang="en-JM" sz="3200" b="1" dirty="0">
              <a:solidFill>
                <a:srgbClr val="FF0000"/>
              </a:solidFill>
            </a:endParaRPr>
          </a:p>
        </p:txBody>
      </p:sp>
      <p:graphicFrame>
        <p:nvGraphicFramePr>
          <p:cNvPr id="7" name="Content Placeholder 5"/>
          <p:cNvGraphicFramePr>
            <a:graphicFrameLocks/>
          </p:cNvGraphicFramePr>
          <p:nvPr/>
        </p:nvGraphicFramePr>
        <p:xfrm>
          <a:off x="6781798" y="2590799"/>
          <a:ext cx="762001" cy="3581399"/>
        </p:xfrm>
        <a:graphic>
          <a:graphicData uri="http://schemas.openxmlformats.org/drawingml/2006/table">
            <a:tbl>
              <a:tblPr firstRow="1" bandRow="1">
                <a:tableStyleId>{5C22544A-7EE6-4342-B048-85BDC9FD1C3A}</a:tableStyleId>
              </a:tblPr>
              <a:tblGrid>
                <a:gridCol w="762001"/>
              </a:tblGrid>
              <a:tr h="3581399">
                <a:tc>
                  <a:txBody>
                    <a:bodyPr/>
                    <a:lstStyle/>
                    <a:p>
                      <a:r>
                        <a:rPr lang="en-JM" sz="2000" dirty="0" smtClean="0">
                          <a:solidFill>
                            <a:schemeClr val="tx1"/>
                          </a:solidFill>
                        </a:rPr>
                        <a:t>Trench Town Development Company</a:t>
                      </a:r>
                      <a:endParaRPr lang="en-JM" sz="2000" dirty="0">
                        <a:solidFill>
                          <a:schemeClr val="tx1"/>
                        </a:solidFill>
                      </a:endParaRPr>
                    </a:p>
                  </a:txBody>
                  <a:tcPr vert="vert270"/>
                </a:tc>
              </a:tr>
            </a:tbl>
          </a:graphicData>
        </a:graphic>
      </p:graphicFrame>
      <p:graphicFrame>
        <p:nvGraphicFramePr>
          <p:cNvPr id="8" name="Content Placeholder 5"/>
          <p:cNvGraphicFramePr>
            <a:graphicFrameLocks/>
          </p:cNvGraphicFramePr>
          <p:nvPr/>
        </p:nvGraphicFramePr>
        <p:xfrm>
          <a:off x="4114800" y="2895600"/>
          <a:ext cx="914400" cy="3124200"/>
        </p:xfrm>
        <a:graphic>
          <a:graphicData uri="http://schemas.openxmlformats.org/drawingml/2006/table">
            <a:tbl>
              <a:tblPr firstRow="1" bandRow="1">
                <a:tableStyleId>{5C22544A-7EE6-4342-B048-85BDC9FD1C3A}</a:tableStyleId>
              </a:tblPr>
              <a:tblGrid>
                <a:gridCol w="914400"/>
              </a:tblGrid>
              <a:tr h="3124200">
                <a:tc>
                  <a:txBody>
                    <a:bodyPr/>
                    <a:lstStyle/>
                    <a:p>
                      <a:r>
                        <a:rPr lang="en-JM" sz="1800" dirty="0" smtClean="0">
                          <a:solidFill>
                            <a:srgbClr val="FF0000"/>
                          </a:solidFill>
                        </a:rPr>
                        <a:t>Trench Town Community Development Committee (CDC)</a:t>
                      </a:r>
                      <a:endParaRPr lang="en-JM" sz="1800" dirty="0">
                        <a:solidFill>
                          <a:srgbClr val="FF0000"/>
                        </a:solidFill>
                      </a:endParaRPr>
                    </a:p>
                  </a:txBody>
                  <a:tcPr vert="vert270"/>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82000" cy="1143000"/>
          </a:xfrm>
        </p:spPr>
        <p:txBody>
          <a:bodyPr>
            <a:normAutofit fontScale="90000"/>
          </a:bodyPr>
          <a:lstStyle/>
          <a:p>
            <a:pPr algn="ctr"/>
            <a:r>
              <a:rPr lang="en-029" dirty="0" smtClean="0">
                <a:solidFill>
                  <a:srgbClr val="0070C0"/>
                </a:solidFill>
              </a:rPr>
              <a:t>Community Development Model: Champion Model</a:t>
            </a:r>
            <a:r>
              <a:rPr lang="en-029" sz="3200" dirty="0" smtClean="0">
                <a:solidFill>
                  <a:srgbClr val="0070C0"/>
                </a:solidFill>
              </a:rPr>
              <a:t/>
            </a:r>
            <a:br>
              <a:rPr lang="en-029" sz="3200" dirty="0" smtClean="0">
                <a:solidFill>
                  <a:srgbClr val="0070C0"/>
                </a:solidFill>
              </a:rPr>
            </a:br>
            <a:r>
              <a:rPr lang="en-029" sz="3200" dirty="0" smtClean="0">
                <a:solidFill>
                  <a:schemeClr val="accent1"/>
                </a:solidFill>
              </a:rPr>
              <a:t>                    </a:t>
            </a:r>
            <a:endParaRPr lang="en-029" sz="3200" dirty="0"/>
          </a:p>
        </p:txBody>
      </p:sp>
      <p:sp>
        <p:nvSpPr>
          <p:cNvPr id="3" name="Content Placeholder 2"/>
          <p:cNvSpPr>
            <a:spLocks noGrp="1"/>
          </p:cNvSpPr>
          <p:nvPr>
            <p:ph sz="quarter" idx="1"/>
          </p:nvPr>
        </p:nvSpPr>
        <p:spPr>
          <a:xfrm>
            <a:off x="381000" y="1295400"/>
            <a:ext cx="8763000" cy="5562600"/>
          </a:xfrm>
        </p:spPr>
        <p:txBody>
          <a:bodyPr>
            <a:normAutofit/>
          </a:bodyPr>
          <a:lstStyle/>
          <a:p>
            <a:pPr>
              <a:buNone/>
            </a:pPr>
            <a:endParaRPr lang="en-029" dirty="0" smtClean="0"/>
          </a:p>
        </p:txBody>
      </p:sp>
      <p:graphicFrame>
        <p:nvGraphicFramePr>
          <p:cNvPr id="6" name="Diagram 5"/>
          <p:cNvGraphicFramePr/>
          <p:nvPr/>
        </p:nvGraphicFramePr>
        <p:xfrm>
          <a:off x="228600" y="1219200"/>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70758" cy="1066800"/>
          </a:xfrm>
        </p:spPr>
        <p:txBody>
          <a:bodyPr>
            <a:noAutofit/>
          </a:bodyPr>
          <a:lstStyle/>
          <a:p>
            <a:pPr algn="ctr"/>
            <a:r>
              <a:rPr lang="en-029" sz="3200" dirty="0" smtClean="0">
                <a:effectLst/>
                <a:latin typeface="Arial" panose="020B0604020202020204" pitchFamily="34" charset="0"/>
                <a:cs typeface="Arial" panose="020B0604020202020204" pitchFamily="34" charset="0"/>
              </a:rPr>
              <a:t>Trench Town Approach: Challenges</a:t>
            </a:r>
            <a:endParaRPr lang="en-US" sz="32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pPr marL="624078" indent="-514350">
              <a:buFont typeface="+mj-lt"/>
              <a:buAutoNum type="arabicPeriod"/>
            </a:pPr>
            <a:r>
              <a:rPr lang="en-JM" sz="3200" dirty="0" smtClean="0">
                <a:cs typeface="Arial" panose="020B0604020202020204" pitchFamily="34" charset="0"/>
              </a:rPr>
              <a:t>Multi- Agencies</a:t>
            </a:r>
            <a:endParaRPr lang="en-JM" sz="3200" dirty="0">
              <a:cs typeface="Arial" panose="020B0604020202020204" pitchFamily="34" charset="0"/>
            </a:endParaRPr>
          </a:p>
          <a:p>
            <a:pPr marL="624078" indent="-514350">
              <a:buFont typeface="+mj-lt"/>
              <a:buAutoNum type="arabicPeriod"/>
            </a:pPr>
            <a:r>
              <a:rPr lang="en-JM" sz="3200" dirty="0">
                <a:cs typeface="Arial" panose="020B0604020202020204" pitchFamily="34" charset="0"/>
              </a:rPr>
              <a:t>What supersedes </a:t>
            </a:r>
            <a:endParaRPr lang="en-JM" sz="3200" dirty="0" smtClean="0">
              <a:cs typeface="Arial" panose="020B0604020202020204" pitchFamily="34" charset="0"/>
            </a:endParaRPr>
          </a:p>
          <a:p>
            <a:pPr marL="624078" indent="-514350">
              <a:buFont typeface="+mj-lt"/>
              <a:buAutoNum type="arabicPeriod"/>
            </a:pPr>
            <a:r>
              <a:rPr lang="en-JM" sz="3200" dirty="0" smtClean="0">
                <a:cs typeface="Arial" panose="020B0604020202020204" pitchFamily="34" charset="0"/>
              </a:rPr>
              <a:t>Political Tribalism </a:t>
            </a:r>
            <a:endParaRPr lang="en-029" sz="3200" dirty="0">
              <a:cs typeface="Arial" panose="020B0604020202020204" pitchFamily="34" charset="0"/>
            </a:endParaRPr>
          </a:p>
          <a:p>
            <a:pPr marL="624078" indent="-514350">
              <a:buFont typeface="+mj-lt"/>
              <a:buAutoNum type="arabicPeriod"/>
            </a:pPr>
            <a:r>
              <a:rPr lang="en-029" sz="3200" dirty="0" smtClean="0">
                <a:cs typeface="Arial" panose="020B0604020202020204" pitchFamily="34" charset="0"/>
              </a:rPr>
              <a:t>Disconnection: internal &amp; external, local &amp; national</a:t>
            </a:r>
          </a:p>
          <a:p>
            <a:pPr marL="624078" indent="-514350">
              <a:buFont typeface="+mj-lt"/>
              <a:buAutoNum type="arabicPeriod"/>
            </a:pPr>
            <a:r>
              <a:rPr lang="en-029" sz="3200" dirty="0" smtClean="0">
                <a:cs typeface="Arial" panose="020B0604020202020204" pitchFamily="34" charset="0"/>
              </a:rPr>
              <a:t>Project-Driven</a:t>
            </a:r>
          </a:p>
          <a:p>
            <a:pPr marL="624078" indent="-514350">
              <a:buFont typeface="+mj-lt"/>
              <a:buAutoNum type="arabicPeriod"/>
            </a:pPr>
            <a:r>
              <a:rPr lang="en-029" sz="3200" dirty="0" smtClean="0">
                <a:cs typeface="Arial" panose="020B0604020202020204" pitchFamily="34" charset="0"/>
              </a:rPr>
              <a:t>Silo-Driven</a:t>
            </a:r>
          </a:p>
          <a:p>
            <a:pPr marL="624078" indent="-514350">
              <a:buFont typeface="+mj-lt"/>
              <a:buAutoNum type="arabicPeriod"/>
            </a:pPr>
            <a:r>
              <a:rPr lang="en-029" sz="3200" dirty="0" smtClean="0">
                <a:cs typeface="Arial" panose="020B0604020202020204" pitchFamily="34" charset="0"/>
              </a:rPr>
              <a:t>Strong Individual Interest</a:t>
            </a:r>
            <a:endParaRPr lang="en-029" sz="3200" dirty="0">
              <a:cs typeface="Arial" panose="020B0604020202020204" pitchFamily="34" charset="0"/>
            </a:endParaRPr>
          </a:p>
          <a:p>
            <a:endParaRPr lang="en-JM" dirty="0"/>
          </a:p>
          <a:p>
            <a:endParaRPr lang="en-JM" dirty="0"/>
          </a:p>
        </p:txBody>
      </p:sp>
    </p:spTree>
    <p:extLst>
      <p:ext uri="{BB962C8B-B14F-4D97-AF65-F5344CB8AC3E}">
        <p14:creationId xmlns="" xmlns:p14="http://schemas.microsoft.com/office/powerpoint/2010/main" val="2793230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JM" sz="2800" dirty="0" smtClean="0"/>
              <a:t>Human Resources </a:t>
            </a:r>
          </a:p>
          <a:p>
            <a:r>
              <a:rPr lang="en-JM" sz="2800" dirty="0" smtClean="0"/>
              <a:t>Organizations</a:t>
            </a:r>
          </a:p>
          <a:p>
            <a:r>
              <a:rPr lang="en-JM" sz="2800" dirty="0" smtClean="0"/>
              <a:t>Culture: Heritage Village, Reggae, Rastafarian, Garvey, Ambassador Theatre</a:t>
            </a:r>
          </a:p>
          <a:p>
            <a:r>
              <a:rPr lang="en-JM" sz="2800" dirty="0" smtClean="0"/>
              <a:t>Sports</a:t>
            </a:r>
          </a:p>
          <a:p>
            <a:r>
              <a:rPr lang="en-JM" sz="2800" dirty="0" smtClean="0"/>
              <a:t>Youth Development</a:t>
            </a:r>
          </a:p>
          <a:p>
            <a:r>
              <a:rPr lang="en-JM" sz="2800" dirty="0" smtClean="0"/>
              <a:t>Education</a:t>
            </a:r>
          </a:p>
          <a:p>
            <a:r>
              <a:rPr lang="en-JM" sz="2800" dirty="0" smtClean="0"/>
              <a:t>Training </a:t>
            </a:r>
          </a:p>
          <a:p>
            <a:r>
              <a:rPr lang="en-JM" sz="2800" dirty="0" smtClean="0"/>
              <a:t>Entrepreneurship </a:t>
            </a:r>
          </a:p>
          <a:p>
            <a:endParaRPr lang="en-JM" dirty="0"/>
          </a:p>
        </p:txBody>
      </p:sp>
      <p:sp>
        <p:nvSpPr>
          <p:cNvPr id="3" name="Title 2"/>
          <p:cNvSpPr>
            <a:spLocks noGrp="1"/>
          </p:cNvSpPr>
          <p:nvPr>
            <p:ph type="title"/>
          </p:nvPr>
        </p:nvSpPr>
        <p:spPr/>
        <p:txBody>
          <a:bodyPr/>
          <a:lstStyle/>
          <a:p>
            <a:pPr algn="ctr"/>
            <a:r>
              <a:rPr lang="en-JM" dirty="0" smtClean="0"/>
              <a:t>Community Assets</a:t>
            </a:r>
            <a:endParaRPr lang="en-JM"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JM" dirty="0" smtClean="0"/>
              <a:t>Community Assets</a:t>
            </a:r>
            <a:endParaRPr lang="en-JM"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3505200" y="3733800"/>
            <a:ext cx="2514600" cy="231616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505200" y="1447800"/>
            <a:ext cx="2514600" cy="2133600"/>
          </a:xfrm>
          <a:prstGeom prst="rect">
            <a:avLst/>
          </a:prstGeom>
          <a:noFill/>
          <a:ln w="9525">
            <a:noFill/>
            <a:miter lim="800000"/>
            <a:headEnd/>
            <a:tailEnd/>
          </a:ln>
        </p:spPr>
      </p:pic>
      <p:pic>
        <p:nvPicPr>
          <p:cNvPr id="6" name="Content Placeholder 5" descr="BTVIEWS-085.jp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172200" y="1447800"/>
            <a:ext cx="2438400" cy="2133600"/>
          </a:xfrm>
          <a:prstGeom prst="rect">
            <a:avLst/>
          </a:prstGeom>
        </p:spPr>
      </p:pic>
      <p:pic>
        <p:nvPicPr>
          <p:cNvPr id="7" name="Picture 6" descr="TRENCHTWN-036.jpg"/>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096000" y="3733800"/>
            <a:ext cx="2590799" cy="2362200"/>
          </a:xfrm>
          <a:prstGeom prst="rect">
            <a:avLst/>
          </a:prstGeom>
        </p:spPr>
      </p:pic>
      <p:pic>
        <p:nvPicPr>
          <p:cNvPr id="8" name="Picture 7" descr="BTHEART2-037Crop.jpg"/>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30190" y="3733800"/>
            <a:ext cx="3022609" cy="2209800"/>
          </a:xfrm>
          <a:prstGeom prst="rect">
            <a:avLst/>
          </a:prstGeom>
        </p:spPr>
      </p:pic>
      <p:pic>
        <p:nvPicPr>
          <p:cNvPr id="9" name="Picture 8" descr="TRENCHTWN-133.jpg"/>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30046" y="1447800"/>
            <a:ext cx="3022753" cy="2133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JM" sz="2400" dirty="0" smtClean="0"/>
              <a:t>The Department of Co-operatives and Friendly Societies (DCFS) executes regulatory and supervisory responsibilities through the administration and enforcement of the Co-operative Societies Act (1950), the Friendly Societies Act (1966) and the Charities Act (2013), along with their respective regulations. The Department monitors and supervises charities, credit unions, benevolent societies, authorized and friendly societies, agricultural societies and fourteen other types of producer and service societies.</a:t>
            </a:r>
            <a:endParaRPr lang="en-JM" sz="2400" dirty="0"/>
          </a:p>
        </p:txBody>
      </p:sp>
      <p:sp>
        <p:nvSpPr>
          <p:cNvPr id="3" name="Title 2"/>
          <p:cNvSpPr>
            <a:spLocks noGrp="1"/>
          </p:cNvSpPr>
          <p:nvPr>
            <p:ph type="title"/>
          </p:nvPr>
        </p:nvSpPr>
        <p:spPr/>
        <p:txBody>
          <a:bodyPr>
            <a:normAutofit fontScale="90000"/>
          </a:bodyPr>
          <a:lstStyle/>
          <a:p>
            <a:pPr algn="ctr"/>
            <a:r>
              <a:rPr lang="en-JM" dirty="0" smtClean="0"/>
              <a:t>Trench Town Approach: </a:t>
            </a:r>
            <a:br>
              <a:rPr lang="en-JM" dirty="0" smtClean="0"/>
            </a:br>
            <a:r>
              <a:rPr lang="en-JM" dirty="0" smtClean="0"/>
              <a:t>Legal Body</a:t>
            </a:r>
            <a:endParaRPr lang="en-JM"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b="1" dirty="0" smtClean="0"/>
              <a:t>Vision:</a:t>
            </a:r>
            <a:r>
              <a:rPr lang="en-US" dirty="0" smtClean="0"/>
              <a:t> To be the model for transformation within community both local and oversees</a:t>
            </a:r>
            <a:endParaRPr lang="en-JM" dirty="0" smtClean="0"/>
          </a:p>
          <a:p>
            <a:endParaRPr lang="en-JM" dirty="0" smtClean="0"/>
          </a:p>
          <a:p>
            <a:pPr>
              <a:buNone/>
            </a:pPr>
            <a:r>
              <a:rPr lang="en-US" dirty="0" smtClean="0"/>
              <a:t> </a:t>
            </a:r>
            <a:r>
              <a:rPr lang="en-US" b="1" dirty="0" smtClean="0"/>
              <a:t>Mission:</a:t>
            </a:r>
            <a:r>
              <a:rPr lang="en-US" dirty="0" smtClean="0"/>
              <a:t> To be a model CDC of Excellence serving  the community through providing opportunities for educational, social, cultural, recreational, economic and spiritual empowerment towards transformation</a:t>
            </a:r>
            <a:endParaRPr lang="en-JM" dirty="0" smtClean="0"/>
          </a:p>
          <a:p>
            <a:pPr>
              <a:buNone/>
            </a:pPr>
            <a:endParaRPr lang="en-US" dirty="0" smtClean="0"/>
          </a:p>
          <a:p>
            <a:pPr>
              <a:buNone/>
            </a:pPr>
            <a:r>
              <a:rPr lang="en-US" b="1" dirty="0" smtClean="0"/>
              <a:t>Motto:</a:t>
            </a:r>
            <a:r>
              <a:rPr lang="en-US" dirty="0" smtClean="0"/>
              <a:t> (4B’S) Breaking Barriers Building Bridges</a:t>
            </a:r>
            <a:endParaRPr lang="en-JM" dirty="0" smtClean="0"/>
          </a:p>
          <a:p>
            <a:endParaRPr lang="en-JM" dirty="0"/>
          </a:p>
        </p:txBody>
      </p:sp>
      <p:sp>
        <p:nvSpPr>
          <p:cNvPr id="3" name="Title 2"/>
          <p:cNvSpPr>
            <a:spLocks noGrp="1"/>
          </p:cNvSpPr>
          <p:nvPr>
            <p:ph type="title"/>
          </p:nvPr>
        </p:nvSpPr>
        <p:spPr/>
        <p:txBody>
          <a:bodyPr>
            <a:normAutofit fontScale="90000"/>
          </a:bodyPr>
          <a:lstStyle/>
          <a:p>
            <a:pPr algn="ctr"/>
            <a:r>
              <a:rPr lang="en-JM" dirty="0" smtClean="0"/>
              <a:t>Strategic Planning – Organization Development</a:t>
            </a:r>
            <a:endParaRPr lang="en-JM"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lvl="0" indent="-514350">
              <a:buFont typeface="+mj-lt"/>
              <a:buAutoNum type="arabicPeriod"/>
            </a:pPr>
            <a:endParaRPr lang="en-US" b="1" dirty="0" smtClean="0"/>
          </a:p>
          <a:p>
            <a:pPr marL="624078" lvl="0" indent="-514350">
              <a:buFont typeface="+mj-lt"/>
              <a:buAutoNum type="arabicPeriod"/>
            </a:pPr>
            <a:r>
              <a:rPr lang="en-US" sz="2800" dirty="0" smtClean="0"/>
              <a:t>To build capacity and empower members for active participation in community development.  </a:t>
            </a:r>
          </a:p>
          <a:p>
            <a:pPr marL="624078" lvl="0" indent="-514350">
              <a:buFont typeface="+mj-lt"/>
              <a:buAutoNum type="arabicPeriod"/>
            </a:pPr>
            <a:endParaRPr lang="en-JM" sz="2800" dirty="0" smtClean="0"/>
          </a:p>
          <a:p>
            <a:pPr marL="624078" indent="-514350">
              <a:buFont typeface="+mj-lt"/>
              <a:buAutoNum type="arabicPeriod"/>
            </a:pPr>
            <a:r>
              <a:rPr lang="en-US" sz="2800" dirty="0" smtClean="0"/>
              <a:t>To act as an umbrella group for CBOs within the districts of Trench Town for information sharing, transparency, transformation and sustainability of the development process of the community</a:t>
            </a:r>
            <a:endParaRPr lang="en-JM" sz="2800" dirty="0"/>
          </a:p>
        </p:txBody>
      </p:sp>
      <p:sp>
        <p:nvSpPr>
          <p:cNvPr id="3" name="Title 2"/>
          <p:cNvSpPr>
            <a:spLocks noGrp="1"/>
          </p:cNvSpPr>
          <p:nvPr>
            <p:ph type="title"/>
          </p:nvPr>
        </p:nvSpPr>
        <p:spPr/>
        <p:txBody>
          <a:bodyPr>
            <a:normAutofit fontScale="90000"/>
          </a:bodyPr>
          <a:lstStyle/>
          <a:p>
            <a:pPr algn="ctr"/>
            <a:r>
              <a:rPr lang="en-JM" dirty="0" smtClean="0"/>
              <a:t>Trench Town Approach:</a:t>
            </a:r>
            <a:br>
              <a:rPr lang="en-JM" dirty="0" smtClean="0"/>
            </a:br>
            <a:r>
              <a:rPr lang="en-JM" dirty="0" smtClean="0"/>
              <a:t>General Objectives</a:t>
            </a:r>
            <a:endParaRPr lang="en-JM"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JM" dirty="0" smtClean="0"/>
              <a:t>Documentation of Policies, Procedures,  Programmes and Projects</a:t>
            </a:r>
          </a:p>
          <a:p>
            <a:r>
              <a:rPr lang="en-JM" dirty="0" smtClean="0"/>
              <a:t>Development of COM and Audit Committee</a:t>
            </a:r>
          </a:p>
          <a:p>
            <a:r>
              <a:rPr lang="en-JM" dirty="0" smtClean="0"/>
              <a:t>Development of Membership Process</a:t>
            </a:r>
          </a:p>
          <a:p>
            <a:r>
              <a:rPr lang="en-JM" dirty="0" smtClean="0"/>
              <a:t>Reporting</a:t>
            </a:r>
          </a:p>
          <a:p>
            <a:r>
              <a:rPr lang="en-JM" dirty="0" smtClean="0"/>
              <a:t>Communication</a:t>
            </a:r>
          </a:p>
          <a:p>
            <a:r>
              <a:rPr lang="en-JM" dirty="0" smtClean="0"/>
              <a:t>Meetings</a:t>
            </a:r>
          </a:p>
          <a:p>
            <a:r>
              <a:rPr lang="en-JM" dirty="0" smtClean="0"/>
              <a:t>Election Policies</a:t>
            </a:r>
          </a:p>
          <a:p>
            <a:r>
              <a:rPr lang="en-JM" dirty="0" smtClean="0"/>
              <a:t>Book-keeping/Financial Recording</a:t>
            </a:r>
          </a:p>
          <a:p>
            <a:r>
              <a:rPr lang="en-JM" dirty="0" smtClean="0"/>
              <a:t>Fixed Assets Register</a:t>
            </a:r>
            <a:endParaRPr lang="en-JM" dirty="0"/>
          </a:p>
        </p:txBody>
      </p:sp>
      <p:sp>
        <p:nvSpPr>
          <p:cNvPr id="3" name="Title 2"/>
          <p:cNvSpPr>
            <a:spLocks noGrp="1"/>
          </p:cNvSpPr>
          <p:nvPr>
            <p:ph type="title"/>
          </p:nvPr>
        </p:nvSpPr>
        <p:spPr/>
        <p:txBody>
          <a:bodyPr>
            <a:normAutofit fontScale="90000"/>
          </a:bodyPr>
          <a:lstStyle/>
          <a:p>
            <a:r>
              <a:rPr lang="en-JM" dirty="0" smtClean="0"/>
              <a:t>Components of CDC Organization</a:t>
            </a:r>
            <a:endParaRPr lang="en-JM"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a:bodyPr>
          <a:lstStyle/>
          <a:p>
            <a:pPr marL="624078" indent="-514350">
              <a:buFont typeface="+mj-lt"/>
              <a:buAutoNum type="arabicPeriod"/>
            </a:pPr>
            <a:r>
              <a:rPr lang="en-JM" dirty="0" smtClean="0"/>
              <a:t>Promote and sustain community heritage and cultural development as a part of peace building</a:t>
            </a:r>
          </a:p>
          <a:p>
            <a:pPr marL="624078" indent="-514350">
              <a:buFont typeface="+mj-lt"/>
              <a:buAutoNum type="arabicPeriod"/>
            </a:pPr>
            <a:r>
              <a:rPr lang="en-JM" dirty="0" smtClean="0"/>
              <a:t>Promote and implement sporting activities as a developmental tool for youth transformation</a:t>
            </a:r>
          </a:p>
          <a:p>
            <a:pPr marL="624078" indent="-514350">
              <a:buFont typeface="+mj-lt"/>
              <a:buAutoNum type="arabicPeriod"/>
            </a:pPr>
            <a:r>
              <a:rPr lang="en-JM" dirty="0" smtClean="0"/>
              <a:t>Empower and build capacity among residents to participate actively in community governance</a:t>
            </a:r>
          </a:p>
          <a:p>
            <a:pPr marL="624078" indent="-514350">
              <a:buFont typeface="+mj-lt"/>
              <a:buAutoNum type="arabicPeriod"/>
            </a:pPr>
            <a:r>
              <a:rPr lang="en-JM" dirty="0" smtClean="0"/>
              <a:t>Improve community environment, infrastructure and living conditions</a:t>
            </a:r>
          </a:p>
          <a:p>
            <a:endParaRPr lang="en-JM" dirty="0"/>
          </a:p>
        </p:txBody>
      </p:sp>
      <p:sp>
        <p:nvSpPr>
          <p:cNvPr id="3" name="Title 2"/>
          <p:cNvSpPr>
            <a:spLocks noGrp="1"/>
          </p:cNvSpPr>
          <p:nvPr>
            <p:ph type="title"/>
          </p:nvPr>
        </p:nvSpPr>
        <p:spPr>
          <a:xfrm>
            <a:off x="457200" y="274638"/>
            <a:ext cx="8229600" cy="792162"/>
          </a:xfrm>
        </p:spPr>
        <p:txBody>
          <a:bodyPr>
            <a:normAutofit fontScale="90000"/>
          </a:bodyPr>
          <a:lstStyle/>
          <a:p>
            <a:pPr algn="ctr"/>
            <a:r>
              <a:rPr lang="en-JM" dirty="0" smtClean="0"/>
              <a:t>Trench Town Approach:</a:t>
            </a:r>
            <a:br>
              <a:rPr lang="en-JM" dirty="0" smtClean="0"/>
            </a:br>
            <a:r>
              <a:rPr lang="en-JM" dirty="0" smtClean="0"/>
              <a:t>Programme Objectives</a:t>
            </a:r>
            <a:endParaRPr lang="en-JM"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458200" cy="4648200"/>
          </a:xfrm>
        </p:spPr>
        <p:txBody>
          <a:bodyPr>
            <a:noAutofit/>
          </a:bodyPr>
          <a:lstStyle/>
          <a:p>
            <a:pPr>
              <a:lnSpc>
                <a:spcPct val="150000"/>
              </a:lnSpc>
            </a:pPr>
            <a:r>
              <a:rPr lang="en-US" sz="3200" b="1" dirty="0" smtClean="0">
                <a:latin typeface="Arial" panose="020B0604020202020204" pitchFamily="34" charset="0"/>
                <a:cs typeface="Arial" panose="020B0604020202020204" pitchFamily="34" charset="0"/>
              </a:rPr>
              <a:t>National Context: </a:t>
            </a:r>
            <a:r>
              <a:rPr lang="en-US" sz="3200" dirty="0" smtClean="0">
                <a:latin typeface="Arial" panose="020B0604020202020204" pitchFamily="34" charset="0"/>
                <a:cs typeface="Arial" panose="020B0604020202020204" pitchFamily="34" charset="0"/>
              </a:rPr>
              <a:t>Policies, Agencies, Projects, Local Governance</a:t>
            </a:r>
            <a:endParaRPr lang="en-US" sz="3200" dirty="0">
              <a:latin typeface="Arial" panose="020B0604020202020204" pitchFamily="34" charset="0"/>
              <a:cs typeface="Arial" panose="020B0604020202020204" pitchFamily="34" charset="0"/>
            </a:endParaRPr>
          </a:p>
          <a:p>
            <a:pPr>
              <a:lnSpc>
                <a:spcPct val="150000"/>
              </a:lnSpc>
            </a:pPr>
            <a:r>
              <a:rPr lang="en-US" sz="3200" b="1" dirty="0" smtClean="0">
                <a:latin typeface="Arial" panose="020B0604020202020204" pitchFamily="34" charset="0"/>
                <a:cs typeface="Arial" panose="020B0604020202020204" pitchFamily="34" charset="0"/>
              </a:rPr>
              <a:t>SDC</a:t>
            </a:r>
            <a:r>
              <a:rPr lang="en-US" sz="3200" dirty="0" smtClean="0">
                <a:latin typeface="Arial" panose="020B0604020202020204" pitchFamily="34" charset="0"/>
                <a:cs typeface="Arial" panose="020B0604020202020204" pitchFamily="34" charset="0"/>
              </a:rPr>
              <a:t> Mandate and Approach</a:t>
            </a:r>
          </a:p>
          <a:p>
            <a:pPr>
              <a:lnSpc>
                <a:spcPct val="150000"/>
              </a:lnSpc>
            </a:pPr>
            <a:r>
              <a:rPr lang="en-US" sz="3200" b="1" dirty="0" smtClean="0">
                <a:latin typeface="Arial" panose="020B0604020202020204" pitchFamily="34" charset="0"/>
                <a:cs typeface="Arial" panose="020B0604020202020204" pitchFamily="34" charset="0"/>
              </a:rPr>
              <a:t>Trench Town</a:t>
            </a:r>
            <a:r>
              <a:rPr lang="en-US" sz="3200" dirty="0" smtClean="0">
                <a:latin typeface="Arial" panose="020B0604020202020204" pitchFamily="34" charset="0"/>
                <a:cs typeface="Arial" panose="020B0604020202020204" pitchFamily="34" charset="0"/>
              </a:rPr>
              <a:t>: Model, Challenges, Community Assets, Legal Body, Planning</a:t>
            </a:r>
            <a:endParaRPr lang="en-US" sz="3200" dirty="0">
              <a:latin typeface="Arial" panose="020B0604020202020204" pitchFamily="34" charset="0"/>
              <a:cs typeface="Arial" panose="020B0604020202020204" pitchFamily="34" charset="0"/>
            </a:endParaRPr>
          </a:p>
          <a:p>
            <a:pPr>
              <a:lnSpc>
                <a:spcPct val="150000"/>
              </a:lnSpc>
            </a:pPr>
            <a:r>
              <a:rPr lang="en-US" sz="3200" b="1" dirty="0" smtClean="0">
                <a:latin typeface="Arial" panose="020B0604020202020204" pitchFamily="34" charset="0"/>
                <a:cs typeface="Arial" panose="020B0604020202020204" pitchFamily="34" charset="0"/>
              </a:rPr>
              <a:t>Summary of Elements </a:t>
            </a:r>
            <a:r>
              <a:rPr lang="en-US" sz="3200" dirty="0" smtClean="0">
                <a:latin typeface="Arial" panose="020B0604020202020204" pitchFamily="34" charset="0"/>
                <a:cs typeface="Arial" panose="020B0604020202020204" pitchFamily="34" charset="0"/>
              </a:rPr>
              <a:t>of Best Practices</a:t>
            </a:r>
          </a:p>
        </p:txBody>
      </p:sp>
      <p:sp>
        <p:nvSpPr>
          <p:cNvPr id="3" name="Title 2"/>
          <p:cNvSpPr>
            <a:spLocks noGrp="1"/>
          </p:cNvSpPr>
          <p:nvPr>
            <p:ph type="title"/>
          </p:nvPr>
        </p:nvSpPr>
        <p:spPr>
          <a:xfrm>
            <a:off x="450574" y="427038"/>
            <a:ext cx="8229600" cy="792162"/>
          </a:xfrm>
        </p:spPr>
        <p:txBody>
          <a:bodyPr>
            <a:normAutofit/>
          </a:bodyPr>
          <a:lstStyle/>
          <a:p>
            <a:pPr algn="ctr"/>
            <a:r>
              <a:rPr lang="en-US" sz="2800" dirty="0" smtClean="0">
                <a:latin typeface="Arial" panose="020B0604020202020204" pitchFamily="34" charset="0"/>
                <a:cs typeface="Arial" panose="020B0604020202020204" pitchFamily="34" charset="0"/>
              </a:rPr>
              <a:t>Summary: Presentation on Best Practices </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70758" cy="1066800"/>
          </a:xfrm>
        </p:spPr>
        <p:txBody>
          <a:bodyPr>
            <a:noAutofit/>
          </a:bodyPr>
          <a:lstStyle/>
          <a:p>
            <a:pPr algn="ctr"/>
            <a:r>
              <a:rPr lang="en-029" sz="3200" dirty="0" smtClean="0">
                <a:effectLst/>
                <a:latin typeface="Arial" panose="020B0604020202020204" pitchFamily="34" charset="0"/>
                <a:cs typeface="Arial" panose="020B0604020202020204" pitchFamily="34" charset="0"/>
              </a:rPr>
              <a:t>Elements of the Trench Town Model:</a:t>
            </a:r>
            <a:br>
              <a:rPr lang="en-029" sz="3200" dirty="0" smtClean="0">
                <a:effectLst/>
                <a:latin typeface="Arial" panose="020B0604020202020204" pitchFamily="34" charset="0"/>
                <a:cs typeface="Arial" panose="020B0604020202020204" pitchFamily="34" charset="0"/>
              </a:rPr>
            </a:br>
            <a:r>
              <a:rPr lang="en-029" sz="3200" dirty="0" smtClean="0">
                <a:effectLst/>
                <a:latin typeface="Arial" panose="020B0604020202020204" pitchFamily="34" charset="0"/>
                <a:cs typeface="Arial" panose="020B0604020202020204" pitchFamily="34" charset="0"/>
              </a:rPr>
              <a:t>Summary of Best Practices</a:t>
            </a:r>
            <a:endParaRPr lang="en-US" sz="32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normAutofit fontScale="85000" lnSpcReduction="10000"/>
          </a:bodyPr>
          <a:lstStyle/>
          <a:p>
            <a:pPr marL="624078" indent="-514350">
              <a:buFont typeface="+mj-lt"/>
              <a:buAutoNum type="arabicPeriod"/>
            </a:pPr>
            <a:r>
              <a:rPr lang="en-JM" sz="3300" dirty="0" smtClean="0">
                <a:cs typeface="Arial" panose="020B0604020202020204" pitchFamily="34" charset="0"/>
              </a:rPr>
              <a:t>Consensus – Building</a:t>
            </a:r>
          </a:p>
          <a:p>
            <a:pPr marL="624078" indent="-514350">
              <a:buFont typeface="+mj-lt"/>
              <a:buAutoNum type="arabicPeriod"/>
            </a:pPr>
            <a:r>
              <a:rPr lang="en-JM" sz="3300" dirty="0" smtClean="0">
                <a:cs typeface="Arial" panose="020B0604020202020204" pitchFamily="34" charset="0"/>
              </a:rPr>
              <a:t>Process-driven (not individual) </a:t>
            </a:r>
          </a:p>
          <a:p>
            <a:pPr marL="624078" indent="-514350">
              <a:buFont typeface="+mj-lt"/>
              <a:buAutoNum type="arabicPeriod"/>
            </a:pPr>
            <a:r>
              <a:rPr lang="en-JM" sz="3300" dirty="0" smtClean="0">
                <a:cs typeface="Arial" panose="020B0604020202020204" pitchFamily="34" charset="0"/>
              </a:rPr>
              <a:t>Inclusive – all Districts</a:t>
            </a:r>
          </a:p>
          <a:p>
            <a:pPr marL="624078" indent="-514350">
              <a:buFont typeface="+mj-lt"/>
              <a:buAutoNum type="arabicPeriod"/>
            </a:pPr>
            <a:r>
              <a:rPr lang="en-JM" sz="3300" dirty="0" smtClean="0">
                <a:cs typeface="Arial" panose="020B0604020202020204" pitchFamily="34" charset="0"/>
              </a:rPr>
              <a:t>Ownership </a:t>
            </a:r>
          </a:p>
          <a:p>
            <a:pPr marL="624078" indent="-514350">
              <a:buFont typeface="+mj-lt"/>
              <a:buAutoNum type="arabicPeriod"/>
            </a:pPr>
            <a:r>
              <a:rPr lang="en-JM" sz="3300" dirty="0" smtClean="0">
                <a:cs typeface="Arial" panose="020B0604020202020204" pitchFamily="34" charset="0"/>
              </a:rPr>
              <a:t>Accountable and Mandate</a:t>
            </a:r>
            <a:endParaRPr lang="en-JM" sz="3300" dirty="0">
              <a:cs typeface="Arial" panose="020B0604020202020204" pitchFamily="34" charset="0"/>
            </a:endParaRPr>
          </a:p>
          <a:p>
            <a:pPr marL="624078" indent="-514350">
              <a:buFont typeface="+mj-lt"/>
              <a:buAutoNum type="arabicPeriod"/>
            </a:pPr>
            <a:r>
              <a:rPr lang="en-JM" sz="3300" dirty="0" smtClean="0">
                <a:cs typeface="Arial" panose="020B0604020202020204" pitchFamily="34" charset="0"/>
              </a:rPr>
              <a:t>Partnership</a:t>
            </a:r>
            <a:endParaRPr lang="en-029" sz="3300" dirty="0">
              <a:cs typeface="Arial" panose="020B0604020202020204" pitchFamily="34" charset="0"/>
            </a:endParaRPr>
          </a:p>
          <a:p>
            <a:pPr marL="624078" indent="-514350">
              <a:buFont typeface="+mj-lt"/>
              <a:buAutoNum type="arabicPeriod"/>
            </a:pPr>
            <a:r>
              <a:rPr lang="en-029" sz="3300" dirty="0" smtClean="0">
                <a:cs typeface="Arial" panose="020B0604020202020204" pitchFamily="34" charset="0"/>
              </a:rPr>
              <a:t>Programme Driven (not projects)</a:t>
            </a:r>
          </a:p>
          <a:p>
            <a:pPr marL="624078" indent="-514350">
              <a:buFont typeface="+mj-lt"/>
              <a:buAutoNum type="arabicPeriod"/>
            </a:pPr>
            <a:r>
              <a:rPr lang="en-029" sz="3300" dirty="0" smtClean="0">
                <a:cs typeface="Arial" panose="020B0604020202020204" pitchFamily="34" charset="0"/>
              </a:rPr>
              <a:t>Capacity-Building – succession planning</a:t>
            </a:r>
          </a:p>
          <a:p>
            <a:pPr marL="624078" indent="-514350">
              <a:buFont typeface="+mj-lt"/>
              <a:buAutoNum type="arabicPeriod"/>
            </a:pPr>
            <a:r>
              <a:rPr lang="en-029" sz="3300" dirty="0" smtClean="0">
                <a:cs typeface="Arial" panose="020B0604020202020204" pitchFamily="34" charset="0"/>
              </a:rPr>
              <a:t>Utilization of Local Assets</a:t>
            </a:r>
          </a:p>
          <a:p>
            <a:pPr marL="624078" indent="-514350">
              <a:buFont typeface="+mj-lt"/>
              <a:buAutoNum type="arabicPeriod"/>
            </a:pPr>
            <a:r>
              <a:rPr lang="en-029" sz="3300" dirty="0" smtClean="0">
                <a:cs typeface="Arial" panose="020B0604020202020204" pitchFamily="34" charset="0"/>
              </a:rPr>
              <a:t>Identify Champion</a:t>
            </a:r>
            <a:endParaRPr lang="en-029" sz="3300" dirty="0">
              <a:cs typeface="Arial" panose="020B0604020202020204" pitchFamily="34" charset="0"/>
            </a:endParaRPr>
          </a:p>
          <a:p>
            <a:endParaRPr lang="en-JM" dirty="0"/>
          </a:p>
          <a:p>
            <a:endParaRPr lang="en-JM" dirty="0"/>
          </a:p>
        </p:txBody>
      </p:sp>
    </p:spTree>
    <p:extLst>
      <p:ext uri="{BB962C8B-B14F-4D97-AF65-F5344CB8AC3E}">
        <p14:creationId xmlns="" xmlns:p14="http://schemas.microsoft.com/office/powerpoint/2010/main" val="279323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90600"/>
            <a:ext cx="8534400" cy="4953000"/>
          </a:xfrm>
        </p:spPr>
        <p:txBody>
          <a:bodyPr>
            <a:noAutofit/>
          </a:bodyPr>
          <a:lstStyle/>
          <a:p>
            <a:pPr lvl="0"/>
            <a:r>
              <a:rPr lang="en-JM" sz="2400" dirty="0" smtClean="0">
                <a:cs typeface="Arial" panose="020B0604020202020204" pitchFamily="34" charset="0"/>
              </a:rPr>
              <a:t>National Cultural Policy</a:t>
            </a:r>
          </a:p>
          <a:p>
            <a:pPr lvl="0"/>
            <a:r>
              <a:rPr lang="en-JM" sz="2400" dirty="0" smtClean="0">
                <a:cs typeface="Arial" panose="020B0604020202020204" pitchFamily="34" charset="0"/>
              </a:rPr>
              <a:t>National Youth Policy</a:t>
            </a:r>
          </a:p>
          <a:p>
            <a:pPr lvl="0"/>
            <a:r>
              <a:rPr lang="en-JM" sz="2400" dirty="0" smtClean="0">
                <a:cs typeface="Arial" panose="020B0604020202020204" pitchFamily="34" charset="0"/>
              </a:rPr>
              <a:t>National Sports Policy</a:t>
            </a:r>
          </a:p>
          <a:p>
            <a:pPr lvl="0"/>
            <a:r>
              <a:rPr lang="en-JM" sz="2400" dirty="0" smtClean="0"/>
              <a:t>National Policy on Children </a:t>
            </a:r>
          </a:p>
          <a:p>
            <a:pPr lvl="0"/>
            <a:r>
              <a:rPr lang="en-JM" sz="2400" dirty="0" smtClean="0">
                <a:cs typeface="Arial" panose="020B0604020202020204" pitchFamily="34" charset="0"/>
              </a:rPr>
              <a:t>National Policy Statement on Women</a:t>
            </a:r>
          </a:p>
          <a:p>
            <a:pPr lvl="0"/>
            <a:r>
              <a:rPr lang="en-JM" sz="2400" dirty="0" smtClean="0">
                <a:cs typeface="Arial" panose="020B0604020202020204" pitchFamily="34" charset="0"/>
              </a:rPr>
              <a:t>National Policy for Senior Citizens (1997)</a:t>
            </a:r>
          </a:p>
          <a:p>
            <a:r>
              <a:rPr lang="en-JM" sz="2400" dirty="0" smtClean="0"/>
              <a:t>National Policy For Persons With Disabilities (2000) </a:t>
            </a:r>
          </a:p>
          <a:p>
            <a:r>
              <a:rPr lang="en-JM" sz="2400" dirty="0" smtClean="0"/>
              <a:t>Reform of Social Safety Net (Ministry Paper #5, 2002)</a:t>
            </a:r>
          </a:p>
          <a:p>
            <a:r>
              <a:rPr lang="en-JM" sz="2400" dirty="0" smtClean="0"/>
              <a:t>Tourism Master Plan for Sustainable Development</a:t>
            </a:r>
          </a:p>
          <a:p>
            <a:r>
              <a:rPr lang="en-JM" sz="2400" dirty="0" smtClean="0"/>
              <a:t>Local Government Policy (2003) </a:t>
            </a:r>
          </a:p>
          <a:p>
            <a:r>
              <a:rPr lang="en-JM" sz="2400" dirty="0" smtClean="0"/>
              <a:t>Strengthening of SME Sector</a:t>
            </a:r>
          </a:p>
          <a:p>
            <a:r>
              <a:rPr lang="en-JM" sz="2400" dirty="0" smtClean="0"/>
              <a:t>Development of an Entrepreneurship Culture</a:t>
            </a:r>
          </a:p>
          <a:p>
            <a:r>
              <a:rPr lang="en-JM" sz="2400" dirty="0" smtClean="0"/>
              <a:t>Education: The Way Upward</a:t>
            </a:r>
          </a:p>
          <a:p>
            <a:r>
              <a:rPr lang="en-JM" sz="2400" dirty="0" smtClean="0"/>
              <a:t>  </a:t>
            </a:r>
          </a:p>
          <a:p>
            <a:endParaRPr lang="en-JM" sz="2400" dirty="0" smtClean="0"/>
          </a:p>
          <a:p>
            <a:r>
              <a:rPr lang="en-JM" sz="2400" dirty="0" smtClean="0"/>
              <a:t> </a:t>
            </a:r>
          </a:p>
          <a:p>
            <a:endParaRPr lang="en-JM" sz="2400" dirty="0" smtClean="0"/>
          </a:p>
          <a:p>
            <a:pPr lvl="0"/>
            <a:endParaRPr lang="en-JM"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0574" y="427038"/>
            <a:ext cx="8229600" cy="487362"/>
          </a:xfrm>
        </p:spPr>
        <p:txBody>
          <a:bodyPr>
            <a:normAutofit fontScale="90000"/>
          </a:bodyPr>
          <a:lstStyle/>
          <a:p>
            <a:pPr algn="ctr"/>
            <a:r>
              <a:rPr lang="en-US" sz="2800" dirty="0" smtClean="0">
                <a:latin typeface="Arial" panose="020B0604020202020204" pitchFamily="34" charset="0"/>
                <a:cs typeface="Arial" panose="020B0604020202020204" pitchFamily="34" charset="0"/>
              </a:rPr>
              <a:t>National Context: Policies to support Community Development  (50+)</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55297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90600"/>
            <a:ext cx="8534400" cy="4953000"/>
          </a:xfrm>
        </p:spPr>
        <p:txBody>
          <a:bodyPr>
            <a:noAutofit/>
          </a:bodyPr>
          <a:lstStyle/>
          <a:p>
            <a:pPr lvl="0"/>
            <a:r>
              <a:rPr lang="en-JM" sz="2400" dirty="0" smtClean="0">
                <a:cs typeface="Arial" panose="020B0604020202020204" pitchFamily="34" charset="0"/>
              </a:rPr>
              <a:t>SDC</a:t>
            </a:r>
          </a:p>
          <a:p>
            <a:pPr lvl="0"/>
            <a:r>
              <a:rPr lang="en-JM" sz="2400" dirty="0" smtClean="0">
                <a:cs typeface="Arial" panose="020B0604020202020204" pitchFamily="34" charset="0"/>
              </a:rPr>
              <a:t>PIOJ</a:t>
            </a:r>
          </a:p>
          <a:p>
            <a:pPr lvl="0"/>
            <a:r>
              <a:rPr lang="en-JM" sz="2400" dirty="0" smtClean="0">
                <a:cs typeface="Arial" panose="020B0604020202020204" pitchFamily="34" charset="0"/>
              </a:rPr>
              <a:t>NEPA – LWMC</a:t>
            </a:r>
          </a:p>
          <a:p>
            <a:pPr lvl="0"/>
            <a:r>
              <a:rPr lang="en-JM" sz="2400" dirty="0" smtClean="0">
                <a:cs typeface="Arial" panose="020B0604020202020204" pitchFamily="34" charset="0"/>
              </a:rPr>
              <a:t>Forestry Department - LFMC</a:t>
            </a:r>
          </a:p>
          <a:p>
            <a:pPr lvl="0"/>
            <a:r>
              <a:rPr lang="en-JM" sz="2400" dirty="0" smtClean="0">
                <a:cs typeface="Arial" panose="020B0604020202020204" pitchFamily="34" charset="0"/>
              </a:rPr>
              <a:t>Jamaica Cultural Development Commission</a:t>
            </a:r>
          </a:p>
          <a:p>
            <a:pPr lvl="0"/>
            <a:r>
              <a:rPr lang="en-JM" sz="2400" dirty="0" smtClean="0">
                <a:cs typeface="Arial" panose="020B0604020202020204" pitchFamily="34" charset="0"/>
              </a:rPr>
              <a:t>National Youth Council</a:t>
            </a:r>
          </a:p>
          <a:p>
            <a:pPr lvl="0"/>
            <a:r>
              <a:rPr lang="en-JM" sz="2400" dirty="0" smtClean="0">
                <a:cs typeface="Arial" panose="020B0604020202020204" pitchFamily="34" charset="0"/>
              </a:rPr>
              <a:t>Institute of Sports</a:t>
            </a:r>
          </a:p>
          <a:p>
            <a:pPr lvl="0"/>
            <a:r>
              <a:rPr lang="en-JM" sz="2400" dirty="0" smtClean="0">
                <a:cs typeface="Arial" panose="020B0604020202020204" pitchFamily="34" charset="0"/>
              </a:rPr>
              <a:t>Sports Development Foundation</a:t>
            </a:r>
          </a:p>
          <a:p>
            <a:pPr lvl="0"/>
            <a:r>
              <a:rPr lang="en-JM" sz="2400" dirty="0" smtClean="0"/>
              <a:t>CDA </a:t>
            </a:r>
          </a:p>
          <a:p>
            <a:r>
              <a:rPr lang="en-JM" sz="2400" dirty="0" smtClean="0"/>
              <a:t>Tourism Enhancement Fund</a:t>
            </a:r>
          </a:p>
          <a:p>
            <a:r>
              <a:rPr lang="en-JM" sz="2400" dirty="0" smtClean="0"/>
              <a:t>Ministry of Local Government</a:t>
            </a:r>
          </a:p>
          <a:p>
            <a:r>
              <a:rPr lang="en-JM" sz="2400" dirty="0" smtClean="0"/>
              <a:t>Local Authorities </a:t>
            </a:r>
          </a:p>
          <a:p>
            <a:r>
              <a:rPr lang="en-JM" sz="2400" dirty="0" smtClean="0"/>
              <a:t>Ministry of Education</a:t>
            </a:r>
          </a:p>
          <a:p>
            <a:r>
              <a:rPr lang="en-JM" sz="2400" dirty="0" smtClean="0"/>
              <a:t>  </a:t>
            </a:r>
          </a:p>
          <a:p>
            <a:endParaRPr lang="en-JM" sz="2400" dirty="0" smtClean="0"/>
          </a:p>
          <a:p>
            <a:r>
              <a:rPr lang="en-JM" sz="2400" dirty="0" smtClean="0"/>
              <a:t> </a:t>
            </a:r>
          </a:p>
          <a:p>
            <a:endParaRPr lang="en-JM" sz="2400" dirty="0" smtClean="0"/>
          </a:p>
          <a:p>
            <a:pPr lvl="0"/>
            <a:endParaRPr lang="en-JM"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0574" y="427038"/>
            <a:ext cx="8229600" cy="487362"/>
          </a:xfrm>
        </p:spPr>
        <p:txBody>
          <a:bodyPr>
            <a:normAutofit fontScale="90000"/>
          </a:bodyPr>
          <a:lstStyle/>
          <a:p>
            <a:pPr algn="ctr"/>
            <a:r>
              <a:rPr lang="en-US" sz="2800" dirty="0" smtClean="0">
                <a:latin typeface="Arial" panose="020B0604020202020204" pitchFamily="34" charset="0"/>
                <a:cs typeface="Arial" panose="020B0604020202020204" pitchFamily="34" charset="0"/>
              </a:rPr>
              <a:t>National Context: Agencies to support Community Development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355297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534400" cy="4953000"/>
          </a:xfrm>
        </p:spPr>
        <p:txBody>
          <a:bodyPr>
            <a:noAutofit/>
          </a:bodyPr>
          <a:lstStyle/>
          <a:p>
            <a:pPr lvl="0"/>
            <a:r>
              <a:rPr lang="en-JM" sz="2800" dirty="0">
                <a:latin typeface="Arial" panose="020B0604020202020204" pitchFamily="34" charset="0"/>
                <a:cs typeface="Arial" panose="020B0604020202020204" pitchFamily="34" charset="0"/>
              </a:rPr>
              <a:t>Integrated Community Development </a:t>
            </a:r>
            <a:endParaRPr lang="en-JM" sz="2800" dirty="0" smtClean="0">
              <a:latin typeface="Arial" panose="020B0604020202020204" pitchFamily="34" charset="0"/>
              <a:cs typeface="Arial" panose="020B0604020202020204" pitchFamily="34" charset="0"/>
            </a:endParaRPr>
          </a:p>
          <a:p>
            <a:pPr lvl="0"/>
            <a:endParaRPr lang="en-JM" sz="2800" dirty="0" smtClean="0">
              <a:latin typeface="Arial" panose="020B0604020202020204" pitchFamily="34" charset="0"/>
              <a:cs typeface="Arial" panose="020B0604020202020204" pitchFamily="34" charset="0"/>
            </a:endParaRPr>
          </a:p>
          <a:p>
            <a:pPr lvl="0"/>
            <a:r>
              <a:rPr lang="en-JM" sz="2800" dirty="0" smtClean="0">
                <a:latin typeface="Arial" panose="020B0604020202020204" pitchFamily="34" charset="0"/>
                <a:cs typeface="Arial" panose="020B0604020202020204" pitchFamily="34" charset="0"/>
              </a:rPr>
              <a:t>Local </a:t>
            </a:r>
            <a:r>
              <a:rPr lang="en-JM" sz="2800" dirty="0">
                <a:latin typeface="Arial" panose="020B0604020202020204" pitchFamily="34" charset="0"/>
                <a:cs typeface="Arial" panose="020B0604020202020204" pitchFamily="34" charset="0"/>
              </a:rPr>
              <a:t>Government Reform </a:t>
            </a:r>
            <a:r>
              <a:rPr lang="en-JM" sz="2800" dirty="0" smtClean="0">
                <a:latin typeface="Arial" panose="020B0604020202020204" pitchFamily="34" charset="0"/>
                <a:cs typeface="Arial" panose="020B0604020202020204" pitchFamily="34" charset="0"/>
              </a:rPr>
              <a:t>Framework</a:t>
            </a:r>
          </a:p>
          <a:p>
            <a:pPr lvl="0"/>
            <a:endParaRPr lang="en-JM" sz="2800" dirty="0">
              <a:latin typeface="Arial" panose="020B0604020202020204" pitchFamily="34" charset="0"/>
              <a:cs typeface="Arial" panose="020B0604020202020204" pitchFamily="34" charset="0"/>
            </a:endParaRPr>
          </a:p>
          <a:p>
            <a:pPr lvl="0"/>
            <a:r>
              <a:rPr lang="en-JM" sz="2400" dirty="0" smtClean="0">
                <a:latin typeface="Arial" panose="020B0604020202020204" pitchFamily="34" charset="0"/>
                <a:cs typeface="Arial" panose="020B0604020202020204" pitchFamily="34" charset="0"/>
              </a:rPr>
              <a:t>Community Renewal Programme – PIOJ</a:t>
            </a:r>
          </a:p>
          <a:p>
            <a:pPr lvl="0"/>
            <a:endParaRPr lang="en-JM" sz="2400" dirty="0" smtClean="0">
              <a:latin typeface="Arial" panose="020B0604020202020204" pitchFamily="34" charset="0"/>
              <a:cs typeface="Arial" panose="020B0604020202020204" pitchFamily="34" charset="0"/>
            </a:endParaRPr>
          </a:p>
          <a:p>
            <a:pPr lvl="0"/>
            <a:r>
              <a:rPr lang="en-JM" sz="2400" dirty="0" smtClean="0">
                <a:latin typeface="Arial" panose="020B0604020202020204" pitchFamily="34" charset="0"/>
                <a:cs typeface="Arial" panose="020B0604020202020204" pitchFamily="34" charset="0"/>
              </a:rPr>
              <a:t>Citizens Security and Justice Project (CSJP)</a:t>
            </a:r>
          </a:p>
          <a:p>
            <a:pPr lvl="0"/>
            <a:endParaRPr lang="en-JM" sz="2400" dirty="0" smtClean="0">
              <a:latin typeface="Arial" panose="020B0604020202020204" pitchFamily="34" charset="0"/>
              <a:cs typeface="Arial" panose="020B0604020202020204" pitchFamily="34" charset="0"/>
            </a:endParaRPr>
          </a:p>
          <a:p>
            <a:pPr lvl="0"/>
            <a:r>
              <a:rPr lang="en-JM" sz="2400" dirty="0" smtClean="0">
                <a:latin typeface="Arial" panose="020B0604020202020204" pitchFamily="34" charset="0"/>
                <a:cs typeface="Arial" panose="020B0604020202020204" pitchFamily="34" charset="0"/>
              </a:rPr>
              <a:t>Jamaica Social Investment Fund (JSIF)</a:t>
            </a:r>
            <a:endParaRPr lang="en-JM" sz="2400" dirty="0">
              <a:latin typeface="Arial" panose="020B0604020202020204" pitchFamily="34" charset="0"/>
              <a:cs typeface="Arial" panose="020B0604020202020204" pitchFamily="34" charset="0"/>
            </a:endParaRPr>
          </a:p>
          <a:p>
            <a:pPr lvl="0"/>
            <a:endParaRPr lang="en-JM"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0574" y="427038"/>
            <a:ext cx="8229600" cy="792162"/>
          </a:xfrm>
        </p:spPr>
        <p:txBody>
          <a:bodyPr>
            <a:noAutofit/>
          </a:bodyPr>
          <a:lstStyle/>
          <a:p>
            <a:pPr algn="ctr"/>
            <a:r>
              <a:rPr lang="en-US" sz="3200" dirty="0" smtClean="0">
                <a:latin typeface="+mn-lt"/>
                <a:cs typeface="Arial" panose="020B0604020202020204" pitchFamily="34" charset="0"/>
              </a:rPr>
              <a:t>National Context: Projects  </a:t>
            </a:r>
            <a:endParaRPr lang="en-US" sz="3200" dirty="0">
              <a:latin typeface="+mn-lt"/>
              <a:cs typeface="Arial" panose="020B0604020202020204" pitchFamily="34" charset="0"/>
            </a:endParaRPr>
          </a:p>
        </p:txBody>
      </p:sp>
    </p:spTree>
    <p:extLst>
      <p:ext uri="{BB962C8B-B14F-4D97-AF65-F5344CB8AC3E}">
        <p14:creationId xmlns="" xmlns:p14="http://schemas.microsoft.com/office/powerpoint/2010/main" val="2355297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458200" cy="4648200"/>
          </a:xfrm>
        </p:spPr>
        <p:txBody>
          <a:bodyPr>
            <a:noAutofit/>
          </a:bodyPr>
          <a:lstStyle/>
          <a:p>
            <a:pPr lvl="1"/>
            <a:r>
              <a:rPr lang="en-JM" sz="2400" b="1" dirty="0" smtClean="0">
                <a:latin typeface="Arial" panose="020B0604020202020204" pitchFamily="34" charset="0"/>
                <a:cs typeface="Arial" panose="020B0604020202020204" pitchFamily="34" charset="0"/>
              </a:rPr>
              <a:t>Project-driven</a:t>
            </a:r>
            <a:r>
              <a:rPr lang="en-JM" sz="2400" dirty="0" smtClean="0">
                <a:latin typeface="Arial" panose="020B0604020202020204" pitchFamily="34" charset="0"/>
                <a:cs typeface="Arial" panose="020B0604020202020204" pitchFamily="34" charset="0"/>
              </a:rPr>
              <a:t> </a:t>
            </a:r>
            <a:r>
              <a:rPr lang="en-JM" sz="2400" dirty="0">
                <a:latin typeface="Arial" panose="020B0604020202020204" pitchFamily="34" charset="0"/>
                <a:cs typeface="Arial" panose="020B0604020202020204" pitchFamily="34" charset="0"/>
              </a:rPr>
              <a:t>(random-selected demonstrations or pilots vs. Integrated Planning. Micro-level without upscaling lessons learned</a:t>
            </a:r>
          </a:p>
          <a:p>
            <a:pPr lvl="1"/>
            <a:endParaRPr lang="en-JM" sz="2400" dirty="0">
              <a:latin typeface="Arial" panose="020B0604020202020204" pitchFamily="34" charset="0"/>
              <a:cs typeface="Arial" panose="020B0604020202020204" pitchFamily="34" charset="0"/>
            </a:endParaRPr>
          </a:p>
          <a:p>
            <a:pPr lvl="1"/>
            <a:r>
              <a:rPr lang="en-JM" sz="2400" b="1" dirty="0">
                <a:latin typeface="Arial" panose="020B0604020202020204" pitchFamily="34" charset="0"/>
                <a:cs typeface="Arial" panose="020B0604020202020204" pitchFamily="34" charset="0"/>
              </a:rPr>
              <a:t>Short-term</a:t>
            </a:r>
            <a:r>
              <a:rPr lang="en-JM" sz="2400" dirty="0">
                <a:latin typeface="Arial" panose="020B0604020202020204" pitchFamily="34" charset="0"/>
                <a:cs typeface="Arial" panose="020B0604020202020204" pitchFamily="34" charset="0"/>
              </a:rPr>
              <a:t> – project has defined starting time and end time. Lack continuity; often leading to feelings of frustrations and hopelessness</a:t>
            </a:r>
          </a:p>
          <a:p>
            <a:pPr lvl="1"/>
            <a:endParaRPr lang="en-JM" sz="2400" dirty="0">
              <a:latin typeface="Arial" panose="020B0604020202020204" pitchFamily="34" charset="0"/>
              <a:cs typeface="Arial" panose="020B0604020202020204" pitchFamily="34" charset="0"/>
            </a:endParaRPr>
          </a:p>
          <a:p>
            <a:pPr lvl="1"/>
            <a:r>
              <a:rPr lang="en-029" sz="2400" b="1" dirty="0">
                <a:latin typeface="Arial" panose="020B0604020202020204" pitchFamily="34" charset="0"/>
                <a:cs typeface="Arial" panose="020B0604020202020204" pitchFamily="34" charset="0"/>
              </a:rPr>
              <a:t>Agency-focus</a:t>
            </a:r>
            <a:r>
              <a:rPr lang="en-029" sz="2400" dirty="0">
                <a:latin typeface="Arial" panose="020B0604020202020204" pitchFamily="34" charset="0"/>
                <a:cs typeface="Arial" panose="020B0604020202020204" pitchFamily="34" charset="0"/>
              </a:rPr>
              <a:t> – silo planning, lacks </a:t>
            </a:r>
            <a:r>
              <a:rPr lang="en-029" sz="2400" dirty="0" smtClean="0">
                <a:latin typeface="Arial" panose="020B0604020202020204" pitchFamily="34" charset="0"/>
                <a:cs typeface="Arial" panose="020B0604020202020204" pitchFamily="34" charset="0"/>
              </a:rPr>
              <a:t>coordination.</a:t>
            </a:r>
          </a:p>
          <a:p>
            <a:pPr lvl="1"/>
            <a:endParaRPr lang="en-029" sz="2400" dirty="0" smtClean="0">
              <a:latin typeface="Arial" panose="020B0604020202020204" pitchFamily="34" charset="0"/>
              <a:cs typeface="Arial" panose="020B0604020202020204" pitchFamily="34" charset="0"/>
            </a:endParaRPr>
          </a:p>
          <a:p>
            <a:pPr lvl="1"/>
            <a:r>
              <a:rPr lang="en-029" sz="2400" b="1" dirty="0" smtClean="0">
                <a:latin typeface="Arial" panose="020B0604020202020204" pitchFamily="34" charset="0"/>
                <a:cs typeface="Arial" panose="020B0604020202020204" pitchFamily="34" charset="0"/>
              </a:rPr>
              <a:t>Decision-making</a:t>
            </a:r>
            <a:r>
              <a:rPr lang="en-029" sz="2400" dirty="0" smtClean="0">
                <a:latin typeface="Arial" panose="020B0604020202020204" pitchFamily="34" charset="0"/>
                <a:cs typeface="Arial" panose="020B0604020202020204" pitchFamily="34" charset="0"/>
              </a:rPr>
              <a:t> process – not inclusive</a:t>
            </a:r>
            <a:endParaRPr lang="en-US"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0574" y="427038"/>
            <a:ext cx="8229600" cy="792162"/>
          </a:xfrm>
        </p:spPr>
        <p:txBody>
          <a:bodyPr>
            <a:normAutofit/>
          </a:bodyPr>
          <a:lstStyle/>
          <a:p>
            <a:pPr algn="ctr">
              <a:lnSpc>
                <a:spcPct val="150000"/>
              </a:lnSpc>
            </a:pPr>
            <a:r>
              <a:rPr lang="en-US" sz="2800" dirty="0" smtClean="0">
                <a:latin typeface="Arial" panose="020B0604020202020204" pitchFamily="34" charset="0"/>
                <a:cs typeface="Arial" panose="020B0604020202020204" pitchFamily="34" charset="0"/>
              </a:rPr>
              <a:t>National Context: Local Governance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16275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JM" sz="2400" dirty="0" smtClean="0">
                <a:latin typeface="Arial" panose="020B0604020202020204" pitchFamily="34" charset="0"/>
                <a:cs typeface="Arial" panose="020B0604020202020204" pitchFamily="34" charset="0"/>
              </a:rPr>
              <a:t>Improved skills, attitudes, problem solving and management capabilities</a:t>
            </a:r>
          </a:p>
          <a:p>
            <a:pPr lvl="1"/>
            <a:endParaRPr lang="en-JM" sz="2400" dirty="0" smtClean="0">
              <a:latin typeface="Arial" panose="020B0604020202020204" pitchFamily="34" charset="0"/>
              <a:cs typeface="Arial" panose="020B0604020202020204" pitchFamily="34" charset="0"/>
            </a:endParaRPr>
          </a:p>
          <a:p>
            <a:pPr lvl="1"/>
            <a:r>
              <a:rPr lang="en-JM" sz="2400" dirty="0" smtClean="0">
                <a:latin typeface="Arial" panose="020B0604020202020204" pitchFamily="34" charset="0"/>
                <a:cs typeface="Arial" panose="020B0604020202020204" pitchFamily="34" charset="0"/>
              </a:rPr>
              <a:t>Increased participation in community driven initiatives</a:t>
            </a:r>
          </a:p>
          <a:p>
            <a:pPr lvl="1"/>
            <a:endParaRPr lang="en-JM" sz="2400" dirty="0" smtClean="0">
              <a:latin typeface="Arial" panose="020B0604020202020204" pitchFamily="34" charset="0"/>
              <a:cs typeface="Arial" panose="020B0604020202020204" pitchFamily="34" charset="0"/>
            </a:endParaRPr>
          </a:p>
          <a:p>
            <a:pPr lvl="1"/>
            <a:r>
              <a:rPr lang="en-JM" sz="2400" dirty="0" smtClean="0">
                <a:latin typeface="Arial" panose="020B0604020202020204" pitchFamily="34" charset="0"/>
                <a:cs typeface="Arial" panose="020B0604020202020204" pitchFamily="34" charset="0"/>
              </a:rPr>
              <a:t>Increase and improve organized and representative local structures</a:t>
            </a:r>
          </a:p>
          <a:p>
            <a:pPr lvl="1"/>
            <a:endParaRPr lang="en-JM" sz="2400" dirty="0" smtClean="0">
              <a:latin typeface="Arial" panose="020B0604020202020204" pitchFamily="34" charset="0"/>
              <a:cs typeface="Arial" panose="020B0604020202020204" pitchFamily="34" charset="0"/>
            </a:endParaRPr>
          </a:p>
          <a:p>
            <a:pPr lvl="1"/>
            <a:r>
              <a:rPr lang="en-JM" sz="2400" dirty="0" smtClean="0">
                <a:latin typeface="Arial" panose="020B0604020202020204" pitchFamily="34" charset="0"/>
                <a:cs typeface="Arial" panose="020B0604020202020204" pitchFamily="34" charset="0"/>
              </a:rPr>
              <a:t>Increased confidence to influence decisions which affect people</a:t>
            </a:r>
          </a:p>
          <a:p>
            <a:endParaRPr lang="en-JM" dirty="0"/>
          </a:p>
        </p:txBody>
      </p:sp>
      <p:sp>
        <p:nvSpPr>
          <p:cNvPr id="3" name="Title 2"/>
          <p:cNvSpPr>
            <a:spLocks noGrp="1"/>
          </p:cNvSpPr>
          <p:nvPr>
            <p:ph type="title"/>
          </p:nvPr>
        </p:nvSpPr>
        <p:spPr/>
        <p:txBody>
          <a:bodyPr>
            <a:normAutofit/>
          </a:bodyPr>
          <a:lstStyle/>
          <a:p>
            <a:pPr lvl="0"/>
            <a:r>
              <a:rPr lang="en-029" sz="4400" dirty="0" smtClean="0">
                <a:latin typeface="Arial" panose="020B0604020202020204" pitchFamily="34" charset="0"/>
                <a:cs typeface="Arial" panose="020B0604020202020204" pitchFamily="34" charset="0"/>
              </a:rPr>
              <a:t>SDC’s Mandate and Approach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458200" cy="4648200"/>
          </a:xfrm>
        </p:spPr>
        <p:txBody>
          <a:bodyPr>
            <a:noAutofit/>
          </a:bodyPr>
          <a:lstStyle/>
          <a:p>
            <a:pPr lvl="0"/>
            <a:r>
              <a:rPr lang="en-JM" sz="2400" dirty="0">
                <a:latin typeface="Arial" panose="020B0604020202020204" pitchFamily="34" charset="0"/>
                <a:cs typeface="Arial" panose="020B0604020202020204" pitchFamily="34" charset="0"/>
              </a:rPr>
              <a:t>Integrated Community Development and Local Government Reform Framework</a:t>
            </a:r>
          </a:p>
          <a:p>
            <a:pPr lvl="0"/>
            <a:endParaRPr lang="en-JM" sz="2400" dirty="0">
              <a:latin typeface="Arial" panose="020B0604020202020204" pitchFamily="34" charset="0"/>
              <a:cs typeface="Arial" panose="020B0604020202020204" pitchFamily="34" charset="0"/>
            </a:endParaRPr>
          </a:p>
          <a:p>
            <a:pPr lvl="0"/>
            <a:endParaRPr lang="en-JM" sz="2400" dirty="0">
              <a:latin typeface="Arial" panose="020B0604020202020204" pitchFamily="34" charset="0"/>
              <a:cs typeface="Arial" panose="020B0604020202020204" pitchFamily="34" charset="0"/>
            </a:endParaRPr>
          </a:p>
          <a:p>
            <a:pPr lvl="0"/>
            <a:endParaRPr lang="en-JM" sz="2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50574" y="427038"/>
            <a:ext cx="8229600" cy="792162"/>
          </a:xfrm>
        </p:spPr>
        <p:txBody>
          <a:bodyPr>
            <a:normAutofit/>
          </a:bodyPr>
          <a:lstStyle/>
          <a:p>
            <a:pPr algn="ctr"/>
            <a:r>
              <a:rPr lang="en-029" sz="2800" dirty="0" smtClean="0">
                <a:latin typeface="Arial" panose="020B0604020202020204" pitchFamily="34" charset="0"/>
                <a:cs typeface="Arial" panose="020B0604020202020204" pitchFamily="34" charset="0"/>
              </a:rPr>
              <a:t>SDC’s Mandate and Approach</a:t>
            </a:r>
            <a:endParaRPr lang="en-US" sz="2800" dirty="0">
              <a:latin typeface="Arial" panose="020B0604020202020204" pitchFamily="34" charset="0"/>
              <a:cs typeface="Arial" panose="020B0604020202020204" pitchFamily="34" charset="0"/>
            </a:endParaRPr>
          </a:p>
        </p:txBody>
      </p:sp>
      <p:pic>
        <p:nvPicPr>
          <p:cNvPr id="4" name="Picture 3" descr="govern">
            <a:hlinkClick r:id="rId3"/>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14400" y="2011362"/>
            <a:ext cx="7765774" cy="4237037"/>
          </a:xfrm>
          <a:prstGeom prst="rect">
            <a:avLst/>
          </a:prstGeom>
          <a:noFill/>
          <a:ln>
            <a:noFill/>
          </a:ln>
        </p:spPr>
      </p:pic>
    </p:spTree>
    <p:extLst>
      <p:ext uri="{BB962C8B-B14F-4D97-AF65-F5344CB8AC3E}">
        <p14:creationId xmlns="" xmlns:p14="http://schemas.microsoft.com/office/powerpoint/2010/main" val="187987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JM" dirty="0" smtClean="0"/>
              <a:t>Trench Town Community</a:t>
            </a:r>
            <a:endParaRPr lang="en-JM"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143000" y="1481138"/>
            <a:ext cx="7086600" cy="4919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3701</TotalTime>
  <Words>1147</Words>
  <Application>Microsoft Office PowerPoint</Application>
  <PresentationFormat>On-screen Show (4:3)</PresentationFormat>
  <Paragraphs>195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                                                                                                                                                                             Best Practice Symposium   </vt:lpstr>
      <vt:lpstr>Summary: Presentation on Best Practices </vt:lpstr>
      <vt:lpstr>National Context: Policies to support Community Development  (50+)</vt:lpstr>
      <vt:lpstr>National Context: Agencies to support Community Development  </vt:lpstr>
      <vt:lpstr>National Context: Projects  </vt:lpstr>
      <vt:lpstr>National Context: Local Governance</vt:lpstr>
      <vt:lpstr>SDC’s Mandate and Approach</vt:lpstr>
      <vt:lpstr>SDC’s Mandate and Approach</vt:lpstr>
      <vt:lpstr>Trench Town Community</vt:lpstr>
      <vt:lpstr> Trench Town Approach: Development Model </vt:lpstr>
      <vt:lpstr>Community Development Model: Champion Model                     </vt:lpstr>
      <vt:lpstr>Trench Town Approach: Challenges</vt:lpstr>
      <vt:lpstr>Community Assets</vt:lpstr>
      <vt:lpstr>Community Assets</vt:lpstr>
      <vt:lpstr>Trench Town Approach:  Legal Body</vt:lpstr>
      <vt:lpstr>Strategic Planning – Organization Development</vt:lpstr>
      <vt:lpstr>Trench Town Approach: General Objectives</vt:lpstr>
      <vt:lpstr>Components of CDC Organization</vt:lpstr>
      <vt:lpstr>Trench Town Approach: Programme Objectives</vt:lpstr>
      <vt:lpstr>Elements of the Trench Town Model: Summary of Best Practices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EDDD8021: Understanding the Adult Learner</dc:title>
  <dc:creator>E. L. Davis-Spence</dc:creator>
  <cp:lastModifiedBy>Trevor Spence</cp:lastModifiedBy>
  <cp:revision>238</cp:revision>
  <dcterms:created xsi:type="dcterms:W3CDTF">2006-08-16T00:00:00Z</dcterms:created>
  <dcterms:modified xsi:type="dcterms:W3CDTF">2017-11-21T18:35:06Z</dcterms:modified>
  <cp:category>Final Project</cp:category>
</cp:coreProperties>
</file>