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24" r:id="rId2"/>
    <p:sldId id="347" r:id="rId3"/>
    <p:sldId id="421" r:id="rId4"/>
    <p:sldId id="290" r:id="rId5"/>
    <p:sldId id="363" r:id="rId6"/>
    <p:sldId id="409" r:id="rId7"/>
    <p:sldId id="411" r:id="rId8"/>
    <p:sldId id="412" r:id="rId9"/>
    <p:sldId id="419" r:id="rId10"/>
    <p:sldId id="413" r:id="rId11"/>
    <p:sldId id="426" r:id="rId12"/>
    <p:sldId id="420" r:id="rId13"/>
    <p:sldId id="414" r:id="rId14"/>
    <p:sldId id="415" r:id="rId15"/>
    <p:sldId id="418" r:id="rId16"/>
    <p:sldId id="312" r:id="rId17"/>
    <p:sldId id="423" r:id="rId18"/>
    <p:sldId id="42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829" autoAdjust="0"/>
    <p:restoredTop sz="94660"/>
  </p:normalViewPr>
  <p:slideViewPr>
    <p:cSldViewPr showGuides="1">
      <p:cViewPr varScale="1">
        <p:scale>
          <a:sx n="86" d="100"/>
          <a:sy n="86" d="100"/>
        </p:scale>
        <p:origin x="84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AD70F9-B13F-422D-897D-B087A040912F}" type="doc">
      <dgm:prSet loTypeId="urn:microsoft.com/office/officeart/2005/8/layout/pList2#1" loCatId="list" qsTypeId="urn:microsoft.com/office/officeart/2005/8/quickstyle/simple1" qsCatId="simple" csTypeId="urn:microsoft.com/office/officeart/2005/8/colors/colorful4" csCatId="colorful" phldr="1"/>
      <dgm:spPr/>
    </dgm:pt>
    <dgm:pt modelId="{4D7B2C45-1C3F-423F-8B23-E93871167EA6}">
      <dgm:prSet custT="1"/>
      <dgm:spPr/>
      <dgm:t>
        <a:bodyPr/>
        <a:lstStyle/>
        <a:p>
          <a:pPr algn="ctr"/>
          <a:r>
            <a:rPr lang="en-US" sz="2000" dirty="0">
              <a:latin typeface="Times New Roman" panose="02020603050405020304" pitchFamily="18" charset="0"/>
              <a:ea typeface="Calibri" panose="020F0502020204030204" pitchFamily="34" charset="0"/>
              <a:cs typeface="Times New Roman" panose="02020603050405020304" pitchFamily="18" charset="0"/>
            </a:rPr>
            <a:t>Maintain capacity building for 13 IANs. </a:t>
          </a:r>
        </a:p>
        <a:p>
          <a:pPr algn="ctr"/>
          <a:r>
            <a:rPr lang="en-US" sz="2000" dirty="0">
              <a:latin typeface="Times New Roman" panose="02020603050405020304" pitchFamily="18" charset="0"/>
              <a:ea typeface="Calibri" panose="020F0502020204030204" pitchFamily="34" charset="0"/>
              <a:cs typeface="Times New Roman" panose="02020603050405020304" pitchFamily="18" charset="0"/>
            </a:rPr>
            <a:t>Promote strong &amp; permanent linkages with Local Authorities</a:t>
          </a:r>
        </a:p>
      </dgm:t>
    </dgm:pt>
    <dgm:pt modelId="{3B5BA707-8528-41FC-BFE1-42065BAFD5BF}" type="parTrans" cxnId="{B31B33E2-CA7D-4F44-B69D-7E0FC9F0E576}">
      <dgm:prSet/>
      <dgm:spPr/>
      <dgm:t>
        <a:bodyPr/>
        <a:lstStyle/>
        <a:p>
          <a:endParaRPr lang="en-US"/>
        </a:p>
      </dgm:t>
    </dgm:pt>
    <dgm:pt modelId="{F8B64648-0FFB-4CB5-B18E-A62942836D26}" type="sibTrans" cxnId="{B31B33E2-CA7D-4F44-B69D-7E0FC9F0E576}">
      <dgm:prSet/>
      <dgm:spPr/>
      <dgm:t>
        <a:bodyPr/>
        <a:lstStyle/>
        <a:p>
          <a:endParaRPr lang="en-US"/>
        </a:p>
      </dgm:t>
    </dgm:pt>
    <dgm:pt modelId="{0B094ED9-5963-4C6B-898F-092CE204E286}">
      <dgm:prSet custT="1"/>
      <dgm:spPr/>
      <dgm:t>
        <a:bodyPr/>
        <a:lstStyle/>
        <a:p>
          <a:r>
            <a:rPr lang="en-029" sz="2400" dirty="0">
              <a:latin typeface="Times New Roman" panose="02020603050405020304" pitchFamily="18" charset="0"/>
              <a:ea typeface="Calibri" panose="020F0502020204030204" pitchFamily="34" charset="0"/>
              <a:cs typeface="Times New Roman" panose="02020603050405020304" pitchFamily="18" charset="0"/>
            </a:rPr>
            <a:t>Organize &amp; Coordinate Joint Interventions across all parishes</a:t>
          </a:r>
        </a:p>
      </dgm:t>
    </dgm:pt>
    <dgm:pt modelId="{E07C0609-414A-4CA4-BF64-B077DB59B1B2}" type="parTrans" cxnId="{1B4F946A-7164-402D-A4DD-345212792CB5}">
      <dgm:prSet/>
      <dgm:spPr/>
      <dgm:t>
        <a:bodyPr/>
        <a:lstStyle/>
        <a:p>
          <a:endParaRPr lang="en-US"/>
        </a:p>
      </dgm:t>
    </dgm:pt>
    <dgm:pt modelId="{24532B36-1C00-4D3E-AFC9-CA5950BBC866}" type="sibTrans" cxnId="{1B4F946A-7164-402D-A4DD-345212792CB5}">
      <dgm:prSet/>
      <dgm:spPr/>
      <dgm:t>
        <a:bodyPr/>
        <a:lstStyle/>
        <a:p>
          <a:endParaRPr lang="en-US"/>
        </a:p>
      </dgm:t>
    </dgm:pt>
    <dgm:pt modelId="{0D4D9B86-53B8-4442-8FB2-748D4D87680A}">
      <dgm:prSet custT="1"/>
      <dgm:spPr/>
      <dgm:t>
        <a:bodyPr/>
        <a:lstStyle/>
        <a:p>
          <a:r>
            <a:rPr lang="en-US" sz="2400" dirty="0">
              <a:latin typeface="Times New Roman" panose="02020603050405020304" pitchFamily="18" charset="0"/>
              <a:ea typeface="Calibri" panose="020F0502020204030204" pitchFamily="34" charset="0"/>
              <a:cs typeface="Times New Roman" panose="02020603050405020304" pitchFamily="18" charset="0"/>
            </a:rPr>
            <a:t>Implement a Robust Monitoring &amp; Evaluation Framework</a:t>
          </a:r>
          <a:endParaRPr lang="en-JM" sz="2400" dirty="0">
            <a:latin typeface="Times New Roman" panose="02020603050405020304" pitchFamily="18" charset="0"/>
            <a:ea typeface="Calibri" panose="020F0502020204030204" pitchFamily="34" charset="0"/>
            <a:cs typeface="Times New Roman" panose="02020603050405020304" pitchFamily="18" charset="0"/>
          </a:endParaRPr>
        </a:p>
      </dgm:t>
    </dgm:pt>
    <dgm:pt modelId="{5ADE8F0D-A9AE-451D-8291-0FF9F464F01C}" type="parTrans" cxnId="{80E61A53-DDF3-4EE7-9063-B6C8D5B9339E}">
      <dgm:prSet/>
      <dgm:spPr/>
      <dgm:t>
        <a:bodyPr/>
        <a:lstStyle/>
        <a:p>
          <a:endParaRPr lang="en-US"/>
        </a:p>
      </dgm:t>
    </dgm:pt>
    <dgm:pt modelId="{71C94759-5DC1-45ED-A40D-EE6F98C966DF}" type="sibTrans" cxnId="{80E61A53-DDF3-4EE7-9063-B6C8D5B9339E}">
      <dgm:prSet/>
      <dgm:spPr/>
      <dgm:t>
        <a:bodyPr/>
        <a:lstStyle/>
        <a:p>
          <a:endParaRPr lang="en-US"/>
        </a:p>
      </dgm:t>
    </dgm:pt>
    <dgm:pt modelId="{1BD91811-35E1-4C51-89FD-E4025F37A712}" type="pres">
      <dgm:prSet presAssocID="{79AD70F9-B13F-422D-897D-B087A040912F}" presName="Name0" presStyleCnt="0">
        <dgm:presLayoutVars>
          <dgm:dir/>
          <dgm:resizeHandles val="exact"/>
        </dgm:presLayoutVars>
      </dgm:prSet>
      <dgm:spPr/>
    </dgm:pt>
    <dgm:pt modelId="{9401A4AF-4496-44EB-A823-F753BA436402}" type="pres">
      <dgm:prSet presAssocID="{79AD70F9-B13F-422D-897D-B087A040912F}" presName="bkgdShp" presStyleLbl="alignAccFollowNode1" presStyleIdx="0" presStyleCnt="1"/>
      <dgm:spPr/>
    </dgm:pt>
    <dgm:pt modelId="{FF6B07B6-4A0A-4E98-89D9-73E0682E7222}" type="pres">
      <dgm:prSet presAssocID="{79AD70F9-B13F-422D-897D-B087A040912F}" presName="linComp" presStyleCnt="0"/>
      <dgm:spPr/>
    </dgm:pt>
    <dgm:pt modelId="{60BCD335-6607-4A00-A6B7-18CE42EAFE11}" type="pres">
      <dgm:prSet presAssocID="{4D7B2C45-1C3F-423F-8B23-E93871167EA6}" presName="compNode" presStyleCnt="0"/>
      <dgm:spPr/>
    </dgm:pt>
    <dgm:pt modelId="{E49587E1-B58C-489C-B839-DD42AF322826}" type="pres">
      <dgm:prSet presAssocID="{4D7B2C45-1C3F-423F-8B23-E93871167EA6}" presName="node" presStyleLbl="node1" presStyleIdx="0" presStyleCnt="3">
        <dgm:presLayoutVars>
          <dgm:bulletEnabled val="1"/>
        </dgm:presLayoutVars>
      </dgm:prSet>
      <dgm:spPr/>
    </dgm:pt>
    <dgm:pt modelId="{95A18761-8126-4701-8D06-FB8595D33B21}" type="pres">
      <dgm:prSet presAssocID="{4D7B2C45-1C3F-423F-8B23-E93871167EA6}" presName="invisiNode" presStyleLbl="node1" presStyleIdx="0" presStyleCnt="3"/>
      <dgm:spPr/>
    </dgm:pt>
    <dgm:pt modelId="{03B85110-D1DB-478E-9431-8B033AA9324C}" type="pres">
      <dgm:prSet presAssocID="{4D7B2C45-1C3F-423F-8B23-E93871167EA6}" presName="imagNode" presStyleLbl="fgImgPlace1" presStyleIdx="0" presStyleCnt="3"/>
      <dgm:spPr>
        <a:blipFill rotWithShape="1">
          <a:blip xmlns:r="http://schemas.openxmlformats.org/officeDocument/2006/relationships" r:embed="rId1"/>
          <a:stretch>
            <a:fillRect/>
          </a:stretch>
        </a:blipFill>
      </dgm:spPr>
    </dgm:pt>
    <dgm:pt modelId="{B7302FAC-22A0-4964-8E72-948B88B62411}" type="pres">
      <dgm:prSet presAssocID="{F8B64648-0FFB-4CB5-B18E-A62942836D26}" presName="sibTrans" presStyleLbl="sibTrans2D1" presStyleIdx="0" presStyleCnt="0"/>
      <dgm:spPr/>
    </dgm:pt>
    <dgm:pt modelId="{E2D725E1-4F91-41ED-950D-58E453E71637}" type="pres">
      <dgm:prSet presAssocID="{0B094ED9-5963-4C6B-898F-092CE204E286}" presName="compNode" presStyleCnt="0"/>
      <dgm:spPr/>
    </dgm:pt>
    <dgm:pt modelId="{16E900B9-4EC0-4376-BA02-D770BA984254}" type="pres">
      <dgm:prSet presAssocID="{0B094ED9-5963-4C6B-898F-092CE204E286}" presName="node" presStyleLbl="node1" presStyleIdx="1" presStyleCnt="3">
        <dgm:presLayoutVars>
          <dgm:bulletEnabled val="1"/>
        </dgm:presLayoutVars>
      </dgm:prSet>
      <dgm:spPr/>
    </dgm:pt>
    <dgm:pt modelId="{444DFC14-BC14-4DCC-BD20-242377831F67}" type="pres">
      <dgm:prSet presAssocID="{0B094ED9-5963-4C6B-898F-092CE204E286}" presName="invisiNode" presStyleLbl="node1" presStyleIdx="1" presStyleCnt="3"/>
      <dgm:spPr/>
    </dgm:pt>
    <dgm:pt modelId="{559AEE41-9847-4827-8F85-49AED06F45A1}" type="pres">
      <dgm:prSet presAssocID="{0B094ED9-5963-4C6B-898F-092CE204E286}" presName="imagNode" presStyleLbl="fgImgPlace1" presStyleIdx="1" presStyleCnt="3"/>
      <dgm:spPr>
        <a:blipFill rotWithShape="1">
          <a:blip xmlns:r="http://schemas.openxmlformats.org/officeDocument/2006/relationships" r:embed="rId2"/>
          <a:stretch>
            <a:fillRect/>
          </a:stretch>
        </a:blipFill>
      </dgm:spPr>
    </dgm:pt>
    <dgm:pt modelId="{5F599B3D-3183-455D-B138-DA1C49584962}" type="pres">
      <dgm:prSet presAssocID="{24532B36-1C00-4D3E-AFC9-CA5950BBC866}" presName="sibTrans" presStyleLbl="sibTrans2D1" presStyleIdx="0" presStyleCnt="0"/>
      <dgm:spPr/>
    </dgm:pt>
    <dgm:pt modelId="{74A454B4-7C03-4E4C-A91D-C3815799D5CB}" type="pres">
      <dgm:prSet presAssocID="{0D4D9B86-53B8-4442-8FB2-748D4D87680A}" presName="compNode" presStyleCnt="0"/>
      <dgm:spPr/>
    </dgm:pt>
    <dgm:pt modelId="{734E1224-59AC-460C-A38D-0D4142D9C342}" type="pres">
      <dgm:prSet presAssocID="{0D4D9B86-53B8-4442-8FB2-748D4D87680A}" presName="node" presStyleLbl="node1" presStyleIdx="2" presStyleCnt="3">
        <dgm:presLayoutVars>
          <dgm:bulletEnabled val="1"/>
        </dgm:presLayoutVars>
      </dgm:prSet>
      <dgm:spPr/>
    </dgm:pt>
    <dgm:pt modelId="{A68735D7-11B8-46B8-909A-8391650EC6DF}" type="pres">
      <dgm:prSet presAssocID="{0D4D9B86-53B8-4442-8FB2-748D4D87680A}" presName="invisiNode" presStyleLbl="node1" presStyleIdx="2" presStyleCnt="3"/>
      <dgm:spPr/>
    </dgm:pt>
    <dgm:pt modelId="{D3F3D87C-AC1C-4718-BD60-CA45CE87CEED}" type="pres">
      <dgm:prSet presAssocID="{0D4D9B86-53B8-4442-8FB2-748D4D87680A}" presName="imagNode" presStyleLbl="fgImgPlace1" presStyleIdx="2" presStyleCnt="3"/>
      <dgm:spPr>
        <a:blipFill rotWithShape="1">
          <a:blip xmlns:r="http://schemas.openxmlformats.org/officeDocument/2006/relationships" r:embed="rId3"/>
          <a:stretch>
            <a:fillRect/>
          </a:stretch>
        </a:blipFill>
      </dgm:spPr>
    </dgm:pt>
  </dgm:ptLst>
  <dgm:cxnLst>
    <dgm:cxn modelId="{CEA18F48-F859-4F11-8A24-889F094EE1C1}" type="presOf" srcId="{0B094ED9-5963-4C6B-898F-092CE204E286}" destId="{16E900B9-4EC0-4376-BA02-D770BA984254}" srcOrd="0" destOrd="0" presId="urn:microsoft.com/office/officeart/2005/8/layout/pList2#1"/>
    <dgm:cxn modelId="{1B4F946A-7164-402D-A4DD-345212792CB5}" srcId="{79AD70F9-B13F-422D-897D-B087A040912F}" destId="{0B094ED9-5963-4C6B-898F-092CE204E286}" srcOrd="1" destOrd="0" parTransId="{E07C0609-414A-4CA4-BF64-B077DB59B1B2}" sibTransId="{24532B36-1C00-4D3E-AFC9-CA5950BBC866}"/>
    <dgm:cxn modelId="{80E61A53-DDF3-4EE7-9063-B6C8D5B9339E}" srcId="{79AD70F9-B13F-422D-897D-B087A040912F}" destId="{0D4D9B86-53B8-4442-8FB2-748D4D87680A}" srcOrd="2" destOrd="0" parTransId="{5ADE8F0D-A9AE-451D-8291-0FF9F464F01C}" sibTransId="{71C94759-5DC1-45ED-A40D-EE6F98C966DF}"/>
    <dgm:cxn modelId="{30B6A779-8A40-4CFF-8180-C4D89FCEB0C7}" type="presOf" srcId="{0D4D9B86-53B8-4442-8FB2-748D4D87680A}" destId="{734E1224-59AC-460C-A38D-0D4142D9C342}" srcOrd="0" destOrd="0" presId="urn:microsoft.com/office/officeart/2005/8/layout/pList2#1"/>
    <dgm:cxn modelId="{A319A180-284B-48EE-8DCD-A034655E45AE}" type="presOf" srcId="{4D7B2C45-1C3F-423F-8B23-E93871167EA6}" destId="{E49587E1-B58C-489C-B839-DD42AF322826}" srcOrd="0" destOrd="0" presId="urn:microsoft.com/office/officeart/2005/8/layout/pList2#1"/>
    <dgm:cxn modelId="{19920684-5322-4C92-974B-C1A468241D0A}" type="presOf" srcId="{24532B36-1C00-4D3E-AFC9-CA5950BBC866}" destId="{5F599B3D-3183-455D-B138-DA1C49584962}" srcOrd="0" destOrd="0" presId="urn:microsoft.com/office/officeart/2005/8/layout/pList2#1"/>
    <dgm:cxn modelId="{184E58B0-2565-4EC3-90F9-BE100EAE6F6D}" type="presOf" srcId="{F8B64648-0FFB-4CB5-B18E-A62942836D26}" destId="{B7302FAC-22A0-4964-8E72-948B88B62411}" srcOrd="0" destOrd="0" presId="urn:microsoft.com/office/officeart/2005/8/layout/pList2#1"/>
    <dgm:cxn modelId="{B31B33E2-CA7D-4F44-B69D-7E0FC9F0E576}" srcId="{79AD70F9-B13F-422D-897D-B087A040912F}" destId="{4D7B2C45-1C3F-423F-8B23-E93871167EA6}" srcOrd="0" destOrd="0" parTransId="{3B5BA707-8528-41FC-BFE1-42065BAFD5BF}" sibTransId="{F8B64648-0FFB-4CB5-B18E-A62942836D26}"/>
    <dgm:cxn modelId="{6C2348E7-4E71-49E0-80C6-C372E1C3C75E}" type="presOf" srcId="{79AD70F9-B13F-422D-897D-B087A040912F}" destId="{1BD91811-35E1-4C51-89FD-E4025F37A712}" srcOrd="0" destOrd="0" presId="urn:microsoft.com/office/officeart/2005/8/layout/pList2#1"/>
    <dgm:cxn modelId="{AF494C82-7E32-45BB-AC0C-393B327A1C06}" type="presParOf" srcId="{1BD91811-35E1-4C51-89FD-E4025F37A712}" destId="{9401A4AF-4496-44EB-A823-F753BA436402}" srcOrd="0" destOrd="0" presId="urn:microsoft.com/office/officeart/2005/8/layout/pList2#1"/>
    <dgm:cxn modelId="{52200B14-9A51-4EE8-B0E3-D1EC34AC3752}" type="presParOf" srcId="{1BD91811-35E1-4C51-89FD-E4025F37A712}" destId="{FF6B07B6-4A0A-4E98-89D9-73E0682E7222}" srcOrd="1" destOrd="0" presId="urn:microsoft.com/office/officeart/2005/8/layout/pList2#1"/>
    <dgm:cxn modelId="{634FFAB3-D36F-44FE-B4BB-096D1A8AD501}" type="presParOf" srcId="{FF6B07B6-4A0A-4E98-89D9-73E0682E7222}" destId="{60BCD335-6607-4A00-A6B7-18CE42EAFE11}" srcOrd="0" destOrd="0" presId="urn:microsoft.com/office/officeart/2005/8/layout/pList2#1"/>
    <dgm:cxn modelId="{EBFD5A29-0FEC-4BF0-98FA-6309D06D27B9}" type="presParOf" srcId="{60BCD335-6607-4A00-A6B7-18CE42EAFE11}" destId="{E49587E1-B58C-489C-B839-DD42AF322826}" srcOrd="0" destOrd="0" presId="urn:microsoft.com/office/officeart/2005/8/layout/pList2#1"/>
    <dgm:cxn modelId="{C431AE95-6C89-49EE-90EF-E9110B97E759}" type="presParOf" srcId="{60BCD335-6607-4A00-A6B7-18CE42EAFE11}" destId="{95A18761-8126-4701-8D06-FB8595D33B21}" srcOrd="1" destOrd="0" presId="urn:microsoft.com/office/officeart/2005/8/layout/pList2#1"/>
    <dgm:cxn modelId="{1E4E107D-47E3-49F1-8A0D-3893B29B093E}" type="presParOf" srcId="{60BCD335-6607-4A00-A6B7-18CE42EAFE11}" destId="{03B85110-D1DB-478E-9431-8B033AA9324C}" srcOrd="2" destOrd="0" presId="urn:microsoft.com/office/officeart/2005/8/layout/pList2#1"/>
    <dgm:cxn modelId="{D5E26979-8777-4332-8E14-A6D1FD7C19BD}" type="presParOf" srcId="{FF6B07B6-4A0A-4E98-89D9-73E0682E7222}" destId="{B7302FAC-22A0-4964-8E72-948B88B62411}" srcOrd="1" destOrd="0" presId="urn:microsoft.com/office/officeart/2005/8/layout/pList2#1"/>
    <dgm:cxn modelId="{7AB54652-674F-4409-95DD-EEF565162453}" type="presParOf" srcId="{FF6B07B6-4A0A-4E98-89D9-73E0682E7222}" destId="{E2D725E1-4F91-41ED-950D-58E453E71637}" srcOrd="2" destOrd="0" presId="urn:microsoft.com/office/officeart/2005/8/layout/pList2#1"/>
    <dgm:cxn modelId="{618D54C7-1A67-49B1-A86F-63EFB89043E4}" type="presParOf" srcId="{E2D725E1-4F91-41ED-950D-58E453E71637}" destId="{16E900B9-4EC0-4376-BA02-D770BA984254}" srcOrd="0" destOrd="0" presId="urn:microsoft.com/office/officeart/2005/8/layout/pList2#1"/>
    <dgm:cxn modelId="{316EDE15-74D7-4127-B5D5-5A387B6B8E04}" type="presParOf" srcId="{E2D725E1-4F91-41ED-950D-58E453E71637}" destId="{444DFC14-BC14-4DCC-BD20-242377831F67}" srcOrd="1" destOrd="0" presId="urn:microsoft.com/office/officeart/2005/8/layout/pList2#1"/>
    <dgm:cxn modelId="{1CDB4B36-1726-49D6-8001-660707915F00}" type="presParOf" srcId="{E2D725E1-4F91-41ED-950D-58E453E71637}" destId="{559AEE41-9847-4827-8F85-49AED06F45A1}" srcOrd="2" destOrd="0" presId="urn:microsoft.com/office/officeart/2005/8/layout/pList2#1"/>
    <dgm:cxn modelId="{8AF24BE5-7820-4120-B083-7E5D2D5BCFD9}" type="presParOf" srcId="{FF6B07B6-4A0A-4E98-89D9-73E0682E7222}" destId="{5F599B3D-3183-455D-B138-DA1C49584962}" srcOrd="3" destOrd="0" presId="urn:microsoft.com/office/officeart/2005/8/layout/pList2#1"/>
    <dgm:cxn modelId="{CF865948-6E8F-4CFC-85C0-491A0E5C6854}" type="presParOf" srcId="{FF6B07B6-4A0A-4E98-89D9-73E0682E7222}" destId="{74A454B4-7C03-4E4C-A91D-C3815799D5CB}" srcOrd="4" destOrd="0" presId="urn:microsoft.com/office/officeart/2005/8/layout/pList2#1"/>
    <dgm:cxn modelId="{8A1D275E-15AF-4934-B8D8-9CA493807EB7}" type="presParOf" srcId="{74A454B4-7C03-4E4C-A91D-C3815799D5CB}" destId="{734E1224-59AC-460C-A38D-0D4142D9C342}" srcOrd="0" destOrd="0" presId="urn:microsoft.com/office/officeart/2005/8/layout/pList2#1"/>
    <dgm:cxn modelId="{42802CC9-8203-4BF4-87E0-D8E1E8DBED2C}" type="presParOf" srcId="{74A454B4-7C03-4E4C-A91D-C3815799D5CB}" destId="{A68735D7-11B8-46B8-909A-8391650EC6DF}" srcOrd="1" destOrd="0" presId="urn:microsoft.com/office/officeart/2005/8/layout/pList2#1"/>
    <dgm:cxn modelId="{21037610-25D8-4DD5-A1B5-97D77882CD4C}" type="presParOf" srcId="{74A454B4-7C03-4E4C-A91D-C3815799D5CB}" destId="{D3F3D87C-AC1C-4718-BD60-CA45CE87CEED}"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01A4AF-4496-44EB-A823-F753BA436402}">
      <dsp:nvSpPr>
        <dsp:cNvPr id="0" name=""/>
        <dsp:cNvSpPr/>
      </dsp:nvSpPr>
      <dsp:spPr>
        <a:xfrm>
          <a:off x="0" y="0"/>
          <a:ext cx="7451998" cy="2001545"/>
        </a:xfrm>
        <a:prstGeom prst="roundRect">
          <a:avLst>
            <a:gd name="adj" fmla="val 10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B85110-D1DB-478E-9431-8B033AA9324C}">
      <dsp:nvSpPr>
        <dsp:cNvPr id="0" name=""/>
        <dsp:cNvSpPr/>
      </dsp:nvSpPr>
      <dsp:spPr>
        <a:xfrm>
          <a:off x="223559" y="266872"/>
          <a:ext cx="2189024" cy="1467799"/>
        </a:xfrm>
        <a:prstGeom prst="roundRect">
          <a:avLst>
            <a:gd name="adj" fmla="val 10000"/>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9587E1-B58C-489C-B839-DD42AF322826}">
      <dsp:nvSpPr>
        <dsp:cNvPr id="0" name=""/>
        <dsp:cNvSpPr/>
      </dsp:nvSpPr>
      <dsp:spPr>
        <a:xfrm rot="10800000">
          <a:off x="223559" y="2001545"/>
          <a:ext cx="2189024" cy="2446332"/>
        </a:xfrm>
        <a:prstGeom prst="round2SameRect">
          <a:avLst>
            <a:gd name="adj1" fmla="val 10500"/>
            <a:gd name="adj2" fmla="val 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en-US" sz="2000" kern="1200" dirty="0">
              <a:latin typeface="Times New Roman" panose="02020603050405020304" pitchFamily="18" charset="0"/>
              <a:ea typeface="Calibri" panose="020F0502020204030204" pitchFamily="34" charset="0"/>
              <a:cs typeface="Times New Roman" panose="02020603050405020304" pitchFamily="18" charset="0"/>
            </a:rPr>
            <a:t>Maintain capacity building for 13 IANs. </a:t>
          </a:r>
        </a:p>
        <a:p>
          <a:pPr marL="0" lvl="0" indent="0" algn="ctr" defTabSz="889000">
            <a:lnSpc>
              <a:spcPct val="90000"/>
            </a:lnSpc>
            <a:spcBef>
              <a:spcPct val="0"/>
            </a:spcBef>
            <a:spcAft>
              <a:spcPct val="35000"/>
            </a:spcAft>
            <a:buNone/>
          </a:pPr>
          <a:r>
            <a:rPr lang="en-US" sz="2000" kern="1200" dirty="0">
              <a:latin typeface="Times New Roman" panose="02020603050405020304" pitchFamily="18" charset="0"/>
              <a:ea typeface="Calibri" panose="020F0502020204030204" pitchFamily="34" charset="0"/>
              <a:cs typeface="Times New Roman" panose="02020603050405020304" pitchFamily="18" charset="0"/>
            </a:rPr>
            <a:t>Promote strong &amp; permanent linkages with Local Authorities</a:t>
          </a:r>
        </a:p>
      </dsp:txBody>
      <dsp:txXfrm rot="10800000">
        <a:off x="290879" y="2001545"/>
        <a:ext cx="2054384" cy="2379012"/>
      </dsp:txXfrm>
    </dsp:sp>
    <dsp:sp modelId="{559AEE41-9847-4827-8F85-49AED06F45A1}">
      <dsp:nvSpPr>
        <dsp:cNvPr id="0" name=""/>
        <dsp:cNvSpPr/>
      </dsp:nvSpPr>
      <dsp:spPr>
        <a:xfrm>
          <a:off x="2631486" y="266872"/>
          <a:ext cx="2189024" cy="1467799"/>
        </a:xfrm>
        <a:prstGeom prst="roundRect">
          <a:avLst>
            <a:gd name="adj" fmla="val 10000"/>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E900B9-4EC0-4376-BA02-D770BA984254}">
      <dsp:nvSpPr>
        <dsp:cNvPr id="0" name=""/>
        <dsp:cNvSpPr/>
      </dsp:nvSpPr>
      <dsp:spPr>
        <a:xfrm rot="10800000">
          <a:off x="2631486" y="2001545"/>
          <a:ext cx="2189024" cy="2446332"/>
        </a:xfrm>
        <a:prstGeom prst="round2SameRect">
          <a:avLst>
            <a:gd name="adj1" fmla="val 10500"/>
            <a:gd name="adj2" fmla="val 0"/>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t" anchorCtr="0">
          <a:noAutofit/>
        </a:bodyPr>
        <a:lstStyle/>
        <a:p>
          <a:pPr marL="0" lvl="0" indent="0" algn="ctr" defTabSz="1066800">
            <a:lnSpc>
              <a:spcPct val="90000"/>
            </a:lnSpc>
            <a:spcBef>
              <a:spcPct val="0"/>
            </a:spcBef>
            <a:spcAft>
              <a:spcPct val="35000"/>
            </a:spcAft>
            <a:buNone/>
          </a:pPr>
          <a:r>
            <a:rPr lang="en-029" sz="2400" kern="1200" dirty="0">
              <a:latin typeface="Times New Roman" panose="02020603050405020304" pitchFamily="18" charset="0"/>
              <a:ea typeface="Calibri" panose="020F0502020204030204" pitchFamily="34" charset="0"/>
              <a:cs typeface="Times New Roman" panose="02020603050405020304" pitchFamily="18" charset="0"/>
            </a:rPr>
            <a:t>Organize &amp; Coordinate Joint Interventions across all parishes</a:t>
          </a:r>
        </a:p>
      </dsp:txBody>
      <dsp:txXfrm rot="10800000">
        <a:off x="2698806" y="2001545"/>
        <a:ext cx="2054384" cy="2379012"/>
      </dsp:txXfrm>
    </dsp:sp>
    <dsp:sp modelId="{D3F3D87C-AC1C-4718-BD60-CA45CE87CEED}">
      <dsp:nvSpPr>
        <dsp:cNvPr id="0" name=""/>
        <dsp:cNvSpPr/>
      </dsp:nvSpPr>
      <dsp:spPr>
        <a:xfrm>
          <a:off x="5039413" y="266872"/>
          <a:ext cx="2189024" cy="1467799"/>
        </a:xfrm>
        <a:prstGeom prst="roundRect">
          <a:avLst>
            <a:gd name="adj" fmla="val 10000"/>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4E1224-59AC-460C-A38D-0D4142D9C342}">
      <dsp:nvSpPr>
        <dsp:cNvPr id="0" name=""/>
        <dsp:cNvSpPr/>
      </dsp:nvSpPr>
      <dsp:spPr>
        <a:xfrm rot="10800000">
          <a:off x="5039413" y="2001545"/>
          <a:ext cx="2189024" cy="2446332"/>
        </a:xfrm>
        <a:prstGeom prst="round2SameRect">
          <a:avLst>
            <a:gd name="adj1" fmla="val 10500"/>
            <a:gd name="adj2" fmla="val 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t" anchorCtr="0">
          <a:noAutofit/>
        </a:bodyPr>
        <a:lstStyle/>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ea typeface="Calibri" panose="020F0502020204030204" pitchFamily="34" charset="0"/>
              <a:cs typeface="Times New Roman" panose="02020603050405020304" pitchFamily="18" charset="0"/>
            </a:rPr>
            <a:t>Implement a Robust Monitoring &amp; Evaluation Framework</a:t>
          </a:r>
          <a:endParaRPr lang="en-JM" sz="2400" kern="1200" dirty="0">
            <a:latin typeface="Times New Roman" panose="02020603050405020304" pitchFamily="18" charset="0"/>
            <a:ea typeface="Calibri" panose="020F0502020204030204" pitchFamily="34" charset="0"/>
            <a:cs typeface="Times New Roman" panose="02020603050405020304" pitchFamily="18" charset="0"/>
          </a:endParaRPr>
        </a:p>
      </dsp:txBody>
      <dsp:txXfrm rot="10800000">
        <a:off x="5106733" y="2001545"/>
        <a:ext cx="2054384" cy="2379012"/>
      </dsp:txXfrm>
    </dsp:sp>
  </dsp:spTree>
</dsp:drawing>
</file>

<file path=ppt/diagrams/layout1.xml><?xml version="1.0" encoding="utf-8"?>
<dgm:layoutDef xmlns:dgm="http://schemas.openxmlformats.org/drawingml/2006/diagram" xmlns:a="http://schemas.openxmlformats.org/drawingml/2006/main" uniqueId="urn:microsoft.com/office/officeart/2005/8/layout/pList2#1">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F5E213-833F-4569-9BE6-E899AE77ADA8}" type="datetimeFigureOut">
              <a:rPr lang="en-US" smtClean="0"/>
              <a:pPr/>
              <a:t>11/24/2020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079221-51F9-45DB-8F65-4900002EA6E0}" type="slidenum">
              <a:rPr lang="en-US" smtClean="0"/>
              <a:pPr/>
              <a:t>‹#›</a:t>
            </a:fld>
            <a:endParaRPr lang="en-US"/>
          </a:p>
        </p:txBody>
      </p:sp>
    </p:spTree>
    <p:extLst>
      <p:ext uri="{BB962C8B-B14F-4D97-AF65-F5344CB8AC3E}">
        <p14:creationId xmlns:p14="http://schemas.microsoft.com/office/powerpoint/2010/main" val="2437002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B6BA37E-122B-473A-9D14-71D843B31F56}"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44D43-C750-4B37-92BD-76FFA0089098}" type="slidenum">
              <a:rPr lang="en-US" smtClean="0"/>
              <a:pPr/>
              <a:t>‹#›</a:t>
            </a:fld>
            <a:endParaRPr lang="en-US"/>
          </a:p>
        </p:txBody>
      </p:sp>
    </p:spTree>
    <p:extLst>
      <p:ext uri="{BB962C8B-B14F-4D97-AF65-F5344CB8AC3E}">
        <p14:creationId xmlns:p14="http://schemas.microsoft.com/office/powerpoint/2010/main" val="18282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6BA37E-122B-473A-9D14-71D843B31F56}"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44D43-C750-4B37-92BD-76FFA0089098}" type="slidenum">
              <a:rPr lang="en-US" smtClean="0"/>
              <a:pPr/>
              <a:t>‹#›</a:t>
            </a:fld>
            <a:endParaRPr lang="en-US"/>
          </a:p>
        </p:txBody>
      </p:sp>
    </p:spTree>
    <p:extLst>
      <p:ext uri="{BB962C8B-B14F-4D97-AF65-F5344CB8AC3E}">
        <p14:creationId xmlns:p14="http://schemas.microsoft.com/office/powerpoint/2010/main" val="3907367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6BA37E-122B-473A-9D14-71D843B31F56}"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44D43-C750-4B37-92BD-76FFA0089098}" type="slidenum">
              <a:rPr lang="en-US" smtClean="0"/>
              <a:pPr/>
              <a:t>‹#›</a:t>
            </a:fld>
            <a:endParaRPr lang="en-US"/>
          </a:p>
        </p:txBody>
      </p:sp>
    </p:spTree>
    <p:extLst>
      <p:ext uri="{BB962C8B-B14F-4D97-AF65-F5344CB8AC3E}">
        <p14:creationId xmlns:p14="http://schemas.microsoft.com/office/powerpoint/2010/main" val="2021974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6BA37E-122B-473A-9D14-71D843B31F56}"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44D43-C750-4B37-92BD-76FFA0089098}" type="slidenum">
              <a:rPr lang="en-US" smtClean="0"/>
              <a:pPr/>
              <a:t>‹#›</a:t>
            </a:fld>
            <a:endParaRPr lang="en-US"/>
          </a:p>
        </p:txBody>
      </p:sp>
    </p:spTree>
    <p:extLst>
      <p:ext uri="{BB962C8B-B14F-4D97-AF65-F5344CB8AC3E}">
        <p14:creationId xmlns:p14="http://schemas.microsoft.com/office/powerpoint/2010/main" val="1492462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6BA37E-122B-473A-9D14-71D843B31F56}" type="datetimeFigureOut">
              <a:rPr lang="en-US" smtClean="0"/>
              <a:pPr/>
              <a:t>11/24/2020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344D43-C750-4B37-92BD-76FFA0089098}" type="slidenum">
              <a:rPr lang="en-US" smtClean="0"/>
              <a:pPr/>
              <a:t>‹#›</a:t>
            </a:fld>
            <a:endParaRPr lang="en-US"/>
          </a:p>
        </p:txBody>
      </p:sp>
    </p:spTree>
    <p:extLst>
      <p:ext uri="{BB962C8B-B14F-4D97-AF65-F5344CB8AC3E}">
        <p14:creationId xmlns:p14="http://schemas.microsoft.com/office/powerpoint/2010/main" val="82600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6BA37E-122B-473A-9D14-71D843B31F56}" type="datetimeFigureOut">
              <a:rPr lang="en-US" smtClean="0"/>
              <a:pPr/>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44D43-C750-4B37-92BD-76FFA0089098}" type="slidenum">
              <a:rPr lang="en-US" smtClean="0"/>
              <a:pPr/>
              <a:t>‹#›</a:t>
            </a:fld>
            <a:endParaRPr lang="en-US"/>
          </a:p>
        </p:txBody>
      </p:sp>
    </p:spTree>
    <p:extLst>
      <p:ext uri="{BB962C8B-B14F-4D97-AF65-F5344CB8AC3E}">
        <p14:creationId xmlns:p14="http://schemas.microsoft.com/office/powerpoint/2010/main" val="3073889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B6BA37E-122B-473A-9D14-71D843B31F56}" type="datetimeFigureOut">
              <a:rPr lang="en-US" smtClean="0"/>
              <a:pPr/>
              <a:t>11/24/2020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344D43-C750-4B37-92BD-76FFA0089098}" type="slidenum">
              <a:rPr lang="en-US" smtClean="0"/>
              <a:pPr/>
              <a:t>‹#›</a:t>
            </a:fld>
            <a:endParaRPr lang="en-US"/>
          </a:p>
        </p:txBody>
      </p:sp>
    </p:spTree>
    <p:extLst>
      <p:ext uri="{BB962C8B-B14F-4D97-AF65-F5344CB8AC3E}">
        <p14:creationId xmlns:p14="http://schemas.microsoft.com/office/powerpoint/2010/main" val="2541672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6BA37E-122B-473A-9D14-71D843B31F56}" type="datetimeFigureOut">
              <a:rPr lang="en-US" smtClean="0"/>
              <a:pPr/>
              <a:t>11/24/2020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344D43-C750-4B37-92BD-76FFA0089098}" type="slidenum">
              <a:rPr lang="en-US" smtClean="0"/>
              <a:pPr/>
              <a:t>‹#›</a:t>
            </a:fld>
            <a:endParaRPr lang="en-US"/>
          </a:p>
        </p:txBody>
      </p:sp>
    </p:spTree>
    <p:extLst>
      <p:ext uri="{BB962C8B-B14F-4D97-AF65-F5344CB8AC3E}">
        <p14:creationId xmlns:p14="http://schemas.microsoft.com/office/powerpoint/2010/main" val="2573211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BA37E-122B-473A-9D14-71D843B31F56}" type="datetimeFigureOut">
              <a:rPr lang="en-US" smtClean="0"/>
              <a:pPr/>
              <a:t>11/24/2020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344D43-C750-4B37-92BD-76FFA0089098}" type="slidenum">
              <a:rPr lang="en-US" smtClean="0"/>
              <a:pPr/>
              <a:t>‹#›</a:t>
            </a:fld>
            <a:endParaRPr lang="en-US"/>
          </a:p>
        </p:txBody>
      </p:sp>
    </p:spTree>
    <p:extLst>
      <p:ext uri="{BB962C8B-B14F-4D97-AF65-F5344CB8AC3E}">
        <p14:creationId xmlns:p14="http://schemas.microsoft.com/office/powerpoint/2010/main" val="12067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6BA37E-122B-473A-9D14-71D843B31F56}" type="datetimeFigureOut">
              <a:rPr lang="en-US" smtClean="0"/>
              <a:pPr/>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44D43-C750-4B37-92BD-76FFA0089098}" type="slidenum">
              <a:rPr lang="en-US" smtClean="0"/>
              <a:pPr/>
              <a:t>‹#›</a:t>
            </a:fld>
            <a:endParaRPr lang="en-US"/>
          </a:p>
        </p:txBody>
      </p:sp>
    </p:spTree>
    <p:extLst>
      <p:ext uri="{BB962C8B-B14F-4D97-AF65-F5344CB8AC3E}">
        <p14:creationId xmlns:p14="http://schemas.microsoft.com/office/powerpoint/2010/main" val="156425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6BA37E-122B-473A-9D14-71D843B31F56}" type="datetimeFigureOut">
              <a:rPr lang="en-US" smtClean="0"/>
              <a:pPr/>
              <a:t>11/24/2020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344D43-C750-4B37-92BD-76FFA0089098}" type="slidenum">
              <a:rPr lang="en-US" smtClean="0"/>
              <a:pPr/>
              <a:t>‹#›</a:t>
            </a:fld>
            <a:endParaRPr lang="en-US"/>
          </a:p>
        </p:txBody>
      </p:sp>
    </p:spTree>
    <p:extLst>
      <p:ext uri="{BB962C8B-B14F-4D97-AF65-F5344CB8AC3E}">
        <p14:creationId xmlns:p14="http://schemas.microsoft.com/office/powerpoint/2010/main" val="1828966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BA37E-122B-473A-9D14-71D843B31F56}" type="datetimeFigureOut">
              <a:rPr lang="en-US" smtClean="0"/>
              <a:pPr/>
              <a:t>11/24/2020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344D43-C750-4B37-92BD-76FFA0089098}" type="slidenum">
              <a:rPr lang="en-US" smtClean="0"/>
              <a:pPr/>
              <a:t>‹#›</a:t>
            </a:fld>
            <a:endParaRPr lang="en-US"/>
          </a:p>
        </p:txBody>
      </p:sp>
    </p:spTree>
    <p:extLst>
      <p:ext uri="{BB962C8B-B14F-4D97-AF65-F5344CB8AC3E}">
        <p14:creationId xmlns:p14="http://schemas.microsoft.com/office/powerpoint/2010/main" val="3401832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C3EF7D9-C3C4-44E5-99A0-44CA682808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86000" y="1676400"/>
            <a:ext cx="4343400" cy="3698081"/>
          </a:xfrm>
        </p:spPr>
      </p:pic>
      <p:sp>
        <p:nvSpPr>
          <p:cNvPr id="11" name="Title 1"/>
          <p:cNvSpPr txBox="1">
            <a:spLocks/>
          </p:cNvSpPr>
          <p:nvPr/>
        </p:nvSpPr>
        <p:spPr>
          <a:xfrm>
            <a:off x="683568" y="1593770"/>
            <a:ext cx="8229600" cy="1043780"/>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accent1">
                    <a:lumMod val="75000"/>
                  </a:schemeClr>
                </a:solidFill>
              </a:rPr>
              <a:t>The Coordinating Role of the SDC, Clarendon Inter Agency Network </a:t>
            </a:r>
          </a:p>
        </p:txBody>
      </p:sp>
      <p:sp>
        <p:nvSpPr>
          <p:cNvPr id="12" name="Subtitle 2"/>
          <p:cNvSpPr txBox="1">
            <a:spLocks/>
          </p:cNvSpPr>
          <p:nvPr/>
        </p:nvSpPr>
        <p:spPr>
          <a:xfrm>
            <a:off x="342900" y="5105401"/>
            <a:ext cx="8420100" cy="1219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dirty="0"/>
              <a:t>Presented by: Mr. Baldvin McKenzie </a:t>
            </a:r>
            <a:r>
              <a:rPr lang="en-US" sz="2800" dirty="0" err="1"/>
              <a:t>BSc</a:t>
            </a:r>
            <a:r>
              <a:rPr lang="en-US" sz="2800" dirty="0"/>
              <a:t>., CD, JP</a:t>
            </a:r>
          </a:p>
          <a:p>
            <a:pPr marL="0" indent="0" algn="ctr">
              <a:buNone/>
            </a:pPr>
            <a:r>
              <a:rPr lang="en-US" sz="2800" dirty="0"/>
              <a:t> Parish Manager - Clarendon</a:t>
            </a:r>
          </a:p>
          <a:p>
            <a:pPr marL="0" indent="0" algn="ctr">
              <a:buNone/>
            </a:pPr>
            <a:endParaRPr lang="en-US" sz="2800" dirty="0">
              <a:solidFill>
                <a:srgbClr val="002060"/>
              </a:solidFill>
            </a:endParaRPr>
          </a:p>
          <a:p>
            <a:endParaRPr lang="en-US" sz="2200" i="1" dirty="0">
              <a:solidFill>
                <a:schemeClr val="tx2"/>
              </a:solidFill>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1880" y="2552700"/>
            <a:ext cx="4419600" cy="1752600"/>
          </a:xfrm>
          <a:prstGeom prst="rect">
            <a:avLst/>
          </a:prstGeom>
        </p:spPr>
      </p:pic>
    </p:spTree>
    <p:extLst>
      <p:ext uri="{BB962C8B-B14F-4D97-AF65-F5344CB8AC3E}">
        <p14:creationId xmlns:p14="http://schemas.microsoft.com/office/powerpoint/2010/main" val="19528397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670DE0-F57C-4EBF-9DF7-557D207A049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11560" y="989856"/>
            <a:ext cx="8229600" cy="1143000"/>
          </a:xfrm>
        </p:spPr>
        <p:txBody>
          <a:bodyPr/>
          <a:lstStyle/>
          <a:p>
            <a:r>
              <a:rPr lang="en-US" b="1" dirty="0">
                <a:solidFill>
                  <a:schemeClr val="accent1">
                    <a:lumMod val="75000"/>
                  </a:schemeClr>
                </a:solidFill>
              </a:rPr>
              <a:t>WHY?</a:t>
            </a:r>
          </a:p>
        </p:txBody>
      </p:sp>
      <p:sp>
        <p:nvSpPr>
          <p:cNvPr id="3" name="Content Placeholder 2"/>
          <p:cNvSpPr>
            <a:spLocks noGrp="1"/>
          </p:cNvSpPr>
          <p:nvPr>
            <p:ph idx="1"/>
          </p:nvPr>
        </p:nvSpPr>
        <p:spPr>
          <a:xfrm>
            <a:off x="1259632" y="2132856"/>
            <a:ext cx="7427168" cy="3993307"/>
          </a:xfrm>
        </p:spPr>
        <p:txBody>
          <a:bodyPr>
            <a:normAutofit fontScale="92500"/>
          </a:bodyPr>
          <a:lstStyle/>
          <a:p>
            <a:pPr algn="just"/>
            <a:r>
              <a:rPr lang="en-US" dirty="0"/>
              <a:t>This approach is critical to the delivery of service to the public/clients within the parish as it prevents overlapping, resource mobilization and utilization for maximum benefits to the clients or targeted group and easy access to services. With the COVID-19 Pandemic this approach was needed even now more than ever.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8DFF49D-64F2-4024-ADAA-1ACACAADCD1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528" y="0"/>
            <a:ext cx="9144000" cy="6858000"/>
          </a:xfrm>
          <a:prstGeom prst="rect">
            <a:avLst/>
          </a:prstGeom>
        </p:spPr>
      </p:pic>
      <p:sp>
        <p:nvSpPr>
          <p:cNvPr id="2" name="Title 1"/>
          <p:cNvSpPr>
            <a:spLocks noGrp="1"/>
          </p:cNvSpPr>
          <p:nvPr>
            <p:ph type="title"/>
          </p:nvPr>
        </p:nvSpPr>
        <p:spPr>
          <a:xfrm>
            <a:off x="914400" y="1076901"/>
            <a:ext cx="8229600" cy="1143000"/>
          </a:xfrm>
        </p:spPr>
        <p:txBody>
          <a:bodyPr/>
          <a:lstStyle/>
          <a:p>
            <a:r>
              <a:rPr lang="en-US" b="1" dirty="0">
                <a:solidFill>
                  <a:schemeClr val="accent1">
                    <a:lumMod val="75000"/>
                  </a:schemeClr>
                </a:solidFill>
              </a:rPr>
              <a:t>COVID-19 INTERVENTION</a:t>
            </a:r>
          </a:p>
        </p:txBody>
      </p:sp>
      <p:sp>
        <p:nvSpPr>
          <p:cNvPr id="3" name="Content Placeholder 2"/>
          <p:cNvSpPr>
            <a:spLocks noGrp="1"/>
          </p:cNvSpPr>
          <p:nvPr>
            <p:ph idx="1"/>
          </p:nvPr>
        </p:nvSpPr>
        <p:spPr>
          <a:xfrm>
            <a:off x="1115616" y="2204864"/>
            <a:ext cx="8229600" cy="4525963"/>
          </a:xfrm>
        </p:spPr>
        <p:txBody>
          <a:bodyPr>
            <a:normAutofit/>
          </a:bodyPr>
          <a:lstStyle/>
          <a:p>
            <a:r>
              <a:rPr lang="en-US" dirty="0"/>
              <a:t>COVID-19  Parish Intervention was one of the many interventions that demonstrated the benefits of coordination. 	</a:t>
            </a:r>
          </a:p>
          <a:p>
            <a:r>
              <a:rPr lang="en-US" dirty="0"/>
              <a:t>Multi-</a:t>
            </a:r>
            <a:r>
              <a:rPr lang="en-US" dirty="0" err="1"/>
              <a:t>sectoral</a:t>
            </a:r>
            <a:r>
              <a:rPr lang="en-US" dirty="0"/>
              <a:t> approach used by Gov. Agencies, Civil Society Organizations, the Chamber of Commerce, elected representatives and ordinary citizens with diversified strategies and approaches. </a:t>
            </a:r>
          </a:p>
        </p:txBody>
      </p:sp>
    </p:spTree>
    <p:extLst>
      <p:ext uri="{BB962C8B-B14F-4D97-AF65-F5344CB8AC3E}">
        <p14:creationId xmlns:p14="http://schemas.microsoft.com/office/powerpoint/2010/main" val="1785385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8FFFD66-357A-4E54-909D-767B6688775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528" y="0"/>
            <a:ext cx="9144000" cy="6858000"/>
          </a:xfrm>
          <a:prstGeom prst="rect">
            <a:avLst/>
          </a:prstGeom>
        </p:spPr>
      </p:pic>
      <p:sp>
        <p:nvSpPr>
          <p:cNvPr id="2" name="Title 1"/>
          <p:cNvSpPr>
            <a:spLocks noGrp="1"/>
          </p:cNvSpPr>
          <p:nvPr>
            <p:ph type="title"/>
          </p:nvPr>
        </p:nvSpPr>
        <p:spPr>
          <a:xfrm>
            <a:off x="914400" y="1076901"/>
            <a:ext cx="8229600" cy="1143000"/>
          </a:xfrm>
        </p:spPr>
        <p:txBody>
          <a:bodyPr/>
          <a:lstStyle/>
          <a:p>
            <a:r>
              <a:rPr lang="en-US" b="1" dirty="0">
                <a:solidFill>
                  <a:schemeClr val="accent1">
                    <a:lumMod val="75000"/>
                  </a:schemeClr>
                </a:solidFill>
              </a:rPr>
              <a:t>COVID-19 INTERVENTION</a:t>
            </a:r>
          </a:p>
        </p:txBody>
      </p:sp>
      <p:sp>
        <p:nvSpPr>
          <p:cNvPr id="3" name="Content Placeholder 2"/>
          <p:cNvSpPr>
            <a:spLocks noGrp="1"/>
          </p:cNvSpPr>
          <p:nvPr>
            <p:ph idx="1"/>
          </p:nvPr>
        </p:nvSpPr>
        <p:spPr>
          <a:xfrm>
            <a:off x="1115616" y="2219901"/>
            <a:ext cx="8229600" cy="4525963"/>
          </a:xfrm>
        </p:spPr>
        <p:txBody>
          <a:bodyPr>
            <a:normAutofit/>
          </a:bodyPr>
          <a:lstStyle/>
          <a:p>
            <a:r>
              <a:rPr lang="en-US" dirty="0"/>
              <a:t>COVID-19  Parish Intervention was one of the many interventions that demonstrated the benefits of coordination. 	</a:t>
            </a:r>
          </a:p>
          <a:p>
            <a:r>
              <a:rPr lang="en-US" dirty="0"/>
              <a:t>Multi-</a:t>
            </a:r>
            <a:r>
              <a:rPr lang="en-US" dirty="0" err="1"/>
              <a:t>sectoral</a:t>
            </a:r>
            <a:r>
              <a:rPr lang="en-US" dirty="0"/>
              <a:t> approach used by Gov. Agencies, Civil Society Organizations, the Chamber of Commerce, elected representatives and ordinary citizens with diversified strategies and approaches.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E55B678-C9AA-465C-86BD-256BF668B4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919335" y="1416124"/>
            <a:ext cx="8229600" cy="1143000"/>
          </a:xfrm>
        </p:spPr>
        <p:txBody>
          <a:bodyPr/>
          <a:lstStyle/>
          <a:p>
            <a:r>
              <a:rPr lang="en-US" b="1" dirty="0">
                <a:solidFill>
                  <a:schemeClr val="accent1">
                    <a:lumMod val="75000"/>
                  </a:schemeClr>
                </a:solidFill>
              </a:rPr>
              <a:t>COVID-19 INTERVENTION</a:t>
            </a:r>
          </a:p>
        </p:txBody>
      </p:sp>
      <p:sp>
        <p:nvSpPr>
          <p:cNvPr id="3" name="Content Placeholder 2"/>
          <p:cNvSpPr>
            <a:spLocks noGrp="1"/>
          </p:cNvSpPr>
          <p:nvPr>
            <p:ph idx="1"/>
          </p:nvPr>
        </p:nvSpPr>
        <p:spPr>
          <a:xfrm>
            <a:off x="1550624" y="2608312"/>
            <a:ext cx="7139136" cy="3629000"/>
          </a:xfrm>
        </p:spPr>
        <p:txBody>
          <a:bodyPr>
            <a:normAutofit fontScale="92500" lnSpcReduction="10000"/>
          </a:bodyPr>
          <a:lstStyle/>
          <a:p>
            <a:pPr algn="just"/>
            <a:r>
              <a:rPr lang="en-US" dirty="0"/>
              <a:t>This required a coordinated approach to be taken and this is how the Inter Agency provided this platform for coordination to take place. </a:t>
            </a:r>
          </a:p>
          <a:p>
            <a:pPr algn="just"/>
            <a:r>
              <a:rPr lang="en-US" dirty="0"/>
              <a:t>In this case the Clarendon Health Department was the lead agency and such they coordinated all the activities and gave an update at the Inter Agency Meeting.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A5FC76A-C7B1-43EE-8B41-C3E2652AA18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817240" y="1126461"/>
            <a:ext cx="8229600" cy="1143000"/>
          </a:xfrm>
        </p:spPr>
        <p:txBody>
          <a:bodyPr/>
          <a:lstStyle/>
          <a:p>
            <a:r>
              <a:rPr lang="en-US" b="1" dirty="0">
                <a:solidFill>
                  <a:schemeClr val="accent1">
                    <a:lumMod val="75000"/>
                  </a:schemeClr>
                </a:solidFill>
              </a:rPr>
              <a:t>COVID -19 ACTIVITIES </a:t>
            </a:r>
          </a:p>
        </p:txBody>
      </p:sp>
      <p:sp>
        <p:nvSpPr>
          <p:cNvPr id="3" name="Content Placeholder 2"/>
          <p:cNvSpPr>
            <a:spLocks noGrp="1"/>
          </p:cNvSpPr>
          <p:nvPr>
            <p:ph idx="1"/>
          </p:nvPr>
        </p:nvSpPr>
        <p:spPr>
          <a:xfrm>
            <a:off x="1115616" y="2280320"/>
            <a:ext cx="7931224" cy="4133056"/>
          </a:xfrm>
        </p:spPr>
        <p:txBody>
          <a:bodyPr>
            <a:normAutofit fontScale="85000" lnSpcReduction="20000"/>
          </a:bodyPr>
          <a:lstStyle/>
          <a:p>
            <a:r>
              <a:rPr lang="en-US" dirty="0"/>
              <a:t>Town Cry Services </a:t>
            </a:r>
          </a:p>
          <a:p>
            <a:r>
              <a:rPr lang="en-US" dirty="0"/>
              <a:t>Physical Intervention in the targeted communities</a:t>
            </a:r>
          </a:p>
          <a:p>
            <a:r>
              <a:rPr lang="en-US" dirty="0"/>
              <a:t>Small group meeting with key stakeholders from the communities &amp; elected representatives </a:t>
            </a:r>
          </a:p>
          <a:p>
            <a:r>
              <a:rPr lang="en-US" dirty="0"/>
              <a:t>WhatsApp group developed and used  to disseminate information</a:t>
            </a:r>
          </a:p>
          <a:p>
            <a:r>
              <a:rPr lang="en-US" dirty="0"/>
              <a:t>Utilization of virtual platforms to reach persons where ever they are in spite of the lockdowns and curfews</a:t>
            </a:r>
          </a:p>
          <a:p>
            <a:r>
              <a:rPr lang="en-US" dirty="0"/>
              <a:t>Through this network, each member help with dissemination of COVID-19 information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DEB535E-F3CF-4384-839F-61DE55C31D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3568" y="1052736"/>
            <a:ext cx="8229600" cy="1143000"/>
          </a:xfrm>
        </p:spPr>
        <p:txBody>
          <a:bodyPr/>
          <a:lstStyle/>
          <a:p>
            <a:r>
              <a:rPr lang="en-US" b="1" dirty="0">
                <a:solidFill>
                  <a:schemeClr val="accent1">
                    <a:lumMod val="75000"/>
                  </a:schemeClr>
                </a:solidFill>
              </a:rPr>
              <a:t>SUMMARY</a:t>
            </a:r>
            <a:r>
              <a:rPr lang="en-US" dirty="0"/>
              <a:t> </a:t>
            </a:r>
          </a:p>
        </p:txBody>
      </p:sp>
      <p:sp>
        <p:nvSpPr>
          <p:cNvPr id="3" name="Content Placeholder 2"/>
          <p:cNvSpPr>
            <a:spLocks noGrp="1"/>
          </p:cNvSpPr>
          <p:nvPr>
            <p:ph idx="1"/>
          </p:nvPr>
        </p:nvSpPr>
        <p:spPr>
          <a:xfrm>
            <a:off x="1378010" y="2316324"/>
            <a:ext cx="7283152" cy="4281028"/>
          </a:xfrm>
        </p:spPr>
        <p:txBody>
          <a:bodyPr>
            <a:normAutofit fontScale="85000" lnSpcReduction="20000"/>
          </a:bodyPr>
          <a:lstStyle/>
          <a:p>
            <a:r>
              <a:rPr lang="en-US" dirty="0"/>
              <a:t>Coordination allows for maximized resources , easier access to social services, increased benefits, shared scare resources, effective and efficient implementation of </a:t>
            </a:r>
            <a:r>
              <a:rPr lang="en-US" dirty="0" err="1"/>
              <a:t>programmes</a:t>
            </a:r>
            <a:r>
              <a:rPr lang="en-US" dirty="0"/>
              <a:t> &amp; activities  that positively change the lives of people in the parish</a:t>
            </a:r>
          </a:p>
          <a:p>
            <a:endParaRPr lang="en-US" dirty="0"/>
          </a:p>
          <a:p>
            <a:r>
              <a:rPr lang="en-US" dirty="0"/>
              <a:t>Commendation to the Clarendon Team.  Coordination and calibration are at the forefront of the parish as we contribute to the achievement of Vision 2030 Jamaica.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71B822D-F180-4440-BF33-C2C259B2CB7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lide Number Placeholder 2"/>
          <p:cNvSpPr>
            <a:spLocks noGrp="1"/>
          </p:cNvSpPr>
          <p:nvPr>
            <p:ph type="sldNum" sz="quarter" idx="12"/>
          </p:nvPr>
        </p:nvSpPr>
        <p:spPr/>
        <p:txBody>
          <a:bodyPr/>
          <a:lstStyle/>
          <a:p>
            <a:fld id="{D1344D43-C750-4B37-92BD-76FFA0089098}" type="slidenum">
              <a:rPr lang="en-US" smtClean="0">
                <a:solidFill>
                  <a:prstClr val="black">
                    <a:tint val="75000"/>
                  </a:prstClr>
                </a:solidFill>
              </a:rPr>
              <a:pPr/>
              <a:t>16</a:t>
            </a:fld>
            <a:endParaRPr lang="en-US" dirty="0">
              <a:solidFill>
                <a:prstClr val="black">
                  <a:tint val="75000"/>
                </a:prstClr>
              </a:solidFill>
            </a:endParaRPr>
          </a:p>
        </p:txBody>
      </p:sp>
      <p:sp>
        <p:nvSpPr>
          <p:cNvPr id="4" name="Rectangle 3"/>
          <p:cNvSpPr/>
          <p:nvPr/>
        </p:nvSpPr>
        <p:spPr>
          <a:xfrm>
            <a:off x="695460" y="2837377"/>
            <a:ext cx="7650050" cy="1177245"/>
          </a:xfrm>
          <a:prstGeom prst="rect">
            <a:avLst/>
          </a:prstGeom>
          <a:noFill/>
        </p:spPr>
        <p:txBody>
          <a:bodyPr wrap="square" lIns="68580" tIns="34290" rIns="68580" bIns="34290">
            <a:spAutoFit/>
          </a:bodyPr>
          <a:lstStyle/>
          <a:p>
            <a:pPr algn="ctr"/>
            <a:r>
              <a:rPr lang="en-US" sz="72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THE END </a:t>
            </a:r>
          </a:p>
        </p:txBody>
      </p:sp>
    </p:spTree>
    <p:extLst>
      <p:ext uri="{BB962C8B-B14F-4D97-AF65-F5344CB8AC3E}">
        <p14:creationId xmlns:p14="http://schemas.microsoft.com/office/powerpoint/2010/main" val="3644110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4"/>
                                        </p:tgtEl>
                                      </p:cBhvr>
                                    </p:animEffect>
                                    <p:anim calcmode="lin" valueType="num">
                                      <p:cBhvr>
                                        <p:cTn id="7" dur="1822" tmFilter="0,0; 0.14,0.31; 0.43,0.73; 0.71,0.91; 1.0,1.0">
                                          <p:stCondLst>
                                            <p:cond delay="0"/>
                                          </p:stCondLst>
                                        </p:cTn>
                                        <p:tgtEl>
                                          <p:spTgt spid="4"/>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4"/>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4"/>
                                        </p:tgtEl>
                                        <p:attrNameLst>
                                          <p:attrName>ppt_y</p:attrName>
                                        </p:attrNameLst>
                                      </p:cBhvr>
                                      <p:tavLst>
                                        <p:tav tm="0">
                                          <p:val>
                                            <p:strVal val="ppt_y"/>
                                          </p:val>
                                        </p:tav>
                                        <p:tav tm="100000">
                                          <p:val>
                                            <p:strVal val="ppt_y+ppt_h"/>
                                          </p:val>
                                        </p:tav>
                                      </p:tavLst>
                                    </p:anim>
                                    <p:animScale>
                                      <p:cBhvr>
                                        <p:cTn id="14" dur="26">
                                          <p:stCondLst>
                                            <p:cond delay="620"/>
                                          </p:stCondLst>
                                        </p:cTn>
                                        <p:tgtEl>
                                          <p:spTgt spid="4"/>
                                        </p:tgtEl>
                                      </p:cBhvr>
                                      <p:to x="100000" y="60000"/>
                                    </p:animScale>
                                    <p:animScale>
                                      <p:cBhvr>
                                        <p:cTn id="15" dur="166" decel="50000">
                                          <p:stCondLst>
                                            <p:cond delay="646"/>
                                          </p:stCondLst>
                                        </p:cTn>
                                        <p:tgtEl>
                                          <p:spTgt spid="4"/>
                                        </p:tgtEl>
                                      </p:cBhvr>
                                      <p:to x="100000" y="100000"/>
                                    </p:animScale>
                                    <p:animScale>
                                      <p:cBhvr>
                                        <p:cTn id="16" dur="26">
                                          <p:stCondLst>
                                            <p:cond delay="1312"/>
                                          </p:stCondLst>
                                        </p:cTn>
                                        <p:tgtEl>
                                          <p:spTgt spid="4"/>
                                        </p:tgtEl>
                                      </p:cBhvr>
                                      <p:to x="100000" y="80000"/>
                                    </p:animScale>
                                    <p:animScale>
                                      <p:cBhvr>
                                        <p:cTn id="17" dur="166" decel="50000">
                                          <p:stCondLst>
                                            <p:cond delay="1338"/>
                                          </p:stCondLst>
                                        </p:cTn>
                                        <p:tgtEl>
                                          <p:spTgt spid="4"/>
                                        </p:tgtEl>
                                      </p:cBhvr>
                                      <p:to x="100000" y="100000"/>
                                    </p:animScale>
                                    <p:animScale>
                                      <p:cBhvr>
                                        <p:cTn id="18" dur="26">
                                          <p:stCondLst>
                                            <p:cond delay="1642"/>
                                          </p:stCondLst>
                                        </p:cTn>
                                        <p:tgtEl>
                                          <p:spTgt spid="4"/>
                                        </p:tgtEl>
                                      </p:cBhvr>
                                      <p:to x="100000" y="90000"/>
                                    </p:animScale>
                                    <p:animScale>
                                      <p:cBhvr>
                                        <p:cTn id="19" dur="166" decel="50000">
                                          <p:stCondLst>
                                            <p:cond delay="1668"/>
                                          </p:stCondLst>
                                        </p:cTn>
                                        <p:tgtEl>
                                          <p:spTgt spid="4"/>
                                        </p:tgtEl>
                                      </p:cBhvr>
                                      <p:to x="100000" y="100000"/>
                                    </p:animScale>
                                    <p:animScale>
                                      <p:cBhvr>
                                        <p:cTn id="20" dur="26">
                                          <p:stCondLst>
                                            <p:cond delay="1808"/>
                                          </p:stCondLst>
                                        </p:cTn>
                                        <p:tgtEl>
                                          <p:spTgt spid="4"/>
                                        </p:tgtEl>
                                      </p:cBhvr>
                                      <p:to x="100000" y="95000"/>
                                    </p:animScale>
                                    <p:animScale>
                                      <p:cBhvr>
                                        <p:cTn id="21" dur="166" decel="50000">
                                          <p:stCondLst>
                                            <p:cond delay="1834"/>
                                          </p:stCondLst>
                                        </p:cTn>
                                        <p:tgtEl>
                                          <p:spTgt spid="4"/>
                                        </p:tgtEl>
                                      </p:cBhvr>
                                      <p:to x="100000" y="100000"/>
                                    </p:animScale>
                                    <p:set>
                                      <p:cBhvr>
                                        <p:cTn id="2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B5927C4-BE75-4D9C-9CBB-83710E47F1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3258" y="1412776"/>
            <a:ext cx="8229600" cy="1143000"/>
          </a:xfrm>
        </p:spPr>
        <p:txBody>
          <a:bodyPr/>
          <a:lstStyle/>
          <a:p>
            <a:r>
              <a:rPr lang="en-US" dirty="0"/>
              <a:t>	</a:t>
            </a:r>
            <a:r>
              <a:rPr lang="en-US" b="1" dirty="0">
                <a:solidFill>
                  <a:schemeClr val="accent1">
                    <a:lumMod val="75000"/>
                  </a:schemeClr>
                </a:solidFill>
              </a:rPr>
              <a:t>QUESTION</a:t>
            </a:r>
            <a:r>
              <a:rPr lang="en-US" dirty="0"/>
              <a:t>   </a:t>
            </a:r>
          </a:p>
        </p:txBody>
      </p:sp>
      <p:sp>
        <p:nvSpPr>
          <p:cNvPr id="3" name="Content Placeholder 2"/>
          <p:cNvSpPr>
            <a:spLocks noGrp="1"/>
          </p:cNvSpPr>
          <p:nvPr>
            <p:ph idx="1"/>
          </p:nvPr>
        </p:nvSpPr>
        <p:spPr>
          <a:xfrm>
            <a:off x="1331640" y="2276872"/>
            <a:ext cx="7355160" cy="3849291"/>
          </a:xfrm>
        </p:spPr>
        <p:txBody>
          <a:bodyPr>
            <a:normAutofit/>
          </a:bodyPr>
          <a:lstStyle/>
          <a:p>
            <a:pPr marL="0" indent="0">
              <a:buNone/>
            </a:pPr>
            <a:endParaRPr lang="en-US" dirty="0"/>
          </a:p>
          <a:p>
            <a:r>
              <a:rPr lang="en-US" dirty="0"/>
              <a:t>How often does the Clarendon Inter Agency Network meets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A963DDA-7892-4B5B-A161-D7EC095FD5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79512" y="1417340"/>
            <a:ext cx="8229600" cy="1143000"/>
          </a:xfrm>
        </p:spPr>
        <p:txBody>
          <a:bodyPr/>
          <a:lstStyle/>
          <a:p>
            <a:r>
              <a:rPr lang="en-US" dirty="0"/>
              <a:t>	</a:t>
            </a:r>
            <a:r>
              <a:rPr lang="en-US" b="1" dirty="0">
                <a:solidFill>
                  <a:schemeClr val="accent1">
                    <a:lumMod val="75000"/>
                  </a:schemeClr>
                </a:solidFill>
              </a:rPr>
              <a:t>ANSWER</a:t>
            </a:r>
            <a:r>
              <a:rPr lang="en-US" dirty="0"/>
              <a:t>   </a:t>
            </a:r>
          </a:p>
        </p:txBody>
      </p:sp>
      <p:sp>
        <p:nvSpPr>
          <p:cNvPr id="3" name="Content Placeholder 2"/>
          <p:cNvSpPr>
            <a:spLocks noGrp="1"/>
          </p:cNvSpPr>
          <p:nvPr>
            <p:ph idx="1"/>
          </p:nvPr>
        </p:nvSpPr>
        <p:spPr>
          <a:xfrm>
            <a:off x="1475656" y="1988840"/>
            <a:ext cx="7211144" cy="4137323"/>
          </a:xfrm>
        </p:spPr>
        <p:txBody>
          <a:bodyPr>
            <a:normAutofit/>
          </a:bodyPr>
          <a:lstStyle/>
          <a:p>
            <a:endParaRPr lang="en-US" dirty="0"/>
          </a:p>
          <a:p>
            <a:r>
              <a:rPr lang="en-US" dirty="0"/>
              <a:t>Weekly </a:t>
            </a:r>
          </a:p>
          <a:p>
            <a:r>
              <a:rPr lang="en-US" dirty="0"/>
              <a:t>Monthly </a:t>
            </a:r>
          </a:p>
          <a:p>
            <a:r>
              <a:rPr lang="en-US" dirty="0"/>
              <a:t>Bi Monthly</a:t>
            </a:r>
          </a:p>
          <a:p>
            <a:r>
              <a:rPr lang="en-US" dirty="0"/>
              <a:t>Quarterly</a:t>
            </a:r>
          </a:p>
          <a:p>
            <a:pPr>
              <a:buNone/>
            </a:pPr>
            <a:endParaRPr lang="en-US" dirty="0"/>
          </a:p>
          <a:p>
            <a:pPr>
              <a:buNone/>
            </a:pPr>
            <a:r>
              <a:rPr lang="en-US" dirty="0"/>
              <a:t>Answer: Monthly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D4FE421-48C6-4094-A36D-3843D1B6E23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1932"/>
            <a:ext cx="9144000" cy="6858000"/>
          </a:xfrm>
          <a:prstGeom prst="rect">
            <a:avLst/>
          </a:prstGeom>
        </p:spPr>
      </p:pic>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24100" y="2492896"/>
            <a:ext cx="4495800" cy="4305300"/>
          </a:xfrm>
        </p:spPr>
      </p:pic>
      <p:sp>
        <p:nvSpPr>
          <p:cNvPr id="5" name="Title 1"/>
          <p:cNvSpPr txBox="1">
            <a:spLocks/>
          </p:cNvSpPr>
          <p:nvPr/>
        </p:nvSpPr>
        <p:spPr>
          <a:xfrm>
            <a:off x="611560" y="1700808"/>
            <a:ext cx="7702624" cy="12961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a:solidFill>
                  <a:schemeClr val="accent1">
                    <a:lumMod val="75000"/>
                  </a:schemeClr>
                </a:solidFill>
                <a:latin typeface="Albertus Medium" panose="020E0602030304020304" pitchFamily="34" charset="0"/>
              </a:rPr>
              <a:t>PARISH INTER-AGENCY NETWORKING PROGRAMME (PIAN)</a:t>
            </a:r>
          </a:p>
        </p:txBody>
      </p:sp>
    </p:spTree>
    <p:extLst>
      <p:ext uri="{BB962C8B-B14F-4D97-AF65-F5344CB8AC3E}">
        <p14:creationId xmlns:p14="http://schemas.microsoft.com/office/powerpoint/2010/main" val="4142380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41B546D-91C0-4E91-BCA0-B6F2FDE6EA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521685" y="872955"/>
            <a:ext cx="8229600" cy="609600"/>
          </a:xfrm>
        </p:spPr>
        <p:txBody>
          <a:bodyPr>
            <a:normAutofit fontScale="90000"/>
          </a:bodyPr>
          <a:lstStyle/>
          <a:p>
            <a:r>
              <a:rPr lang="en-US" b="1" dirty="0">
                <a:solidFill>
                  <a:schemeClr val="accent1">
                    <a:lumMod val="75000"/>
                  </a:schemeClr>
                </a:solidFill>
              </a:rPr>
              <a:t>AREAS TO COVER</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790845" y="2046312"/>
            <a:ext cx="3960440" cy="3777347"/>
          </a:xfrm>
        </p:spPr>
      </p:pic>
      <p:sp>
        <p:nvSpPr>
          <p:cNvPr id="5" name="Content Placeholder 2"/>
          <p:cNvSpPr txBox="1">
            <a:spLocks/>
          </p:cNvSpPr>
          <p:nvPr/>
        </p:nvSpPr>
        <p:spPr>
          <a:xfrm>
            <a:off x="1259633" y="1854086"/>
            <a:ext cx="3672408" cy="500391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sz="2400" dirty="0"/>
              <a:t>PIAN PROGRAMME</a:t>
            </a:r>
          </a:p>
          <a:p>
            <a:pPr>
              <a:buFont typeface="Wingdings" panose="05000000000000000000" pitchFamily="2" charset="2"/>
              <a:buChar char="Ø"/>
            </a:pPr>
            <a:r>
              <a:rPr lang="en-US" sz="2400" dirty="0"/>
              <a:t>DEFINITION </a:t>
            </a:r>
          </a:p>
          <a:p>
            <a:pPr>
              <a:buFont typeface="Wingdings" panose="05000000000000000000" pitchFamily="2" charset="2"/>
              <a:buChar char="Ø"/>
            </a:pPr>
            <a:r>
              <a:rPr lang="en-US" sz="2400" dirty="0"/>
              <a:t>CORE FUNCTIONS</a:t>
            </a:r>
          </a:p>
          <a:p>
            <a:pPr>
              <a:buFont typeface="Wingdings" panose="05000000000000000000" pitchFamily="2" charset="2"/>
              <a:buChar char="Ø"/>
            </a:pPr>
            <a:r>
              <a:rPr lang="en-US" sz="2400" dirty="0"/>
              <a:t>PARISH STRUCTURE</a:t>
            </a:r>
          </a:p>
          <a:p>
            <a:pPr>
              <a:buFont typeface="Wingdings" panose="05000000000000000000" pitchFamily="2" charset="2"/>
              <a:buChar char="Ø"/>
            </a:pPr>
            <a:r>
              <a:rPr lang="en-US" sz="2400" dirty="0"/>
              <a:t>MAIN FOCUS</a:t>
            </a:r>
          </a:p>
          <a:p>
            <a:pPr>
              <a:buFont typeface="Wingdings" panose="05000000000000000000" pitchFamily="2" charset="2"/>
              <a:buChar char="Ø"/>
            </a:pPr>
            <a:r>
              <a:rPr lang="en-US" sz="2400" dirty="0"/>
              <a:t>COVID-19 INTERVENTION</a:t>
            </a:r>
          </a:p>
          <a:p>
            <a:pPr>
              <a:buFont typeface="Wingdings" panose="05000000000000000000" pitchFamily="2" charset="2"/>
              <a:buChar char="Ø"/>
            </a:pPr>
            <a:r>
              <a:rPr lang="en-US" sz="2400" dirty="0"/>
              <a:t>SUMMARY</a:t>
            </a:r>
          </a:p>
          <a:p>
            <a:pPr>
              <a:buFont typeface="Wingdings" panose="05000000000000000000" pitchFamily="2" charset="2"/>
              <a:buChar char="Ø"/>
            </a:pPr>
            <a:r>
              <a:rPr lang="en-US" sz="2400" dirty="0"/>
              <a:t>END</a:t>
            </a:r>
          </a:p>
          <a:p>
            <a:pPr marL="457200" lvl="1" indent="0">
              <a:buFont typeface="Arial" pitchFamily="34" charse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055459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34C1C51-94AB-4039-A478-56592D683E0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744" y="0"/>
            <a:ext cx="9144000" cy="6858000"/>
          </a:xfrm>
          <a:prstGeom prst="rect">
            <a:avLst/>
          </a:prstGeom>
        </p:spPr>
      </p:pic>
      <p:pic>
        <p:nvPicPr>
          <p:cNvPr id="2050" name="Picture 2" descr="C:\Users\HP USER\Downloads\question-mark-clip-art-0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3112881"/>
            <a:ext cx="1979299" cy="1434558"/>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D1344D43-C750-4B37-92BD-76FFA0089098}" type="slidenum">
              <a:rPr lang="en-US" smtClean="0"/>
              <a:pPr/>
              <a:t>4</a:t>
            </a:fld>
            <a:endParaRPr lang="en-US" dirty="0"/>
          </a:p>
        </p:txBody>
      </p:sp>
      <p:sp>
        <p:nvSpPr>
          <p:cNvPr id="5" name="Rectangle 4"/>
          <p:cNvSpPr/>
          <p:nvPr/>
        </p:nvSpPr>
        <p:spPr>
          <a:xfrm>
            <a:off x="1511657" y="4863466"/>
            <a:ext cx="7205729" cy="1858009"/>
          </a:xfrm>
          <a:prstGeom prst="rect">
            <a:avLst/>
          </a:prstGeom>
          <a:ln/>
        </p:spPr>
        <p:style>
          <a:lnRef idx="1">
            <a:schemeClr val="dk1"/>
          </a:lnRef>
          <a:fillRef idx="3">
            <a:schemeClr val="dk1"/>
          </a:fillRef>
          <a:effectRef idx="2">
            <a:schemeClr val="dk1"/>
          </a:effectRef>
          <a:fontRef idx="minor">
            <a:schemeClr val="lt1"/>
          </a:fontRef>
        </p:style>
        <p:txBody>
          <a:bodyPr wrap="square">
            <a:spAutoFit/>
          </a:bodyPr>
          <a:lstStyle/>
          <a:p>
            <a:pPr>
              <a:lnSpc>
                <a:spcPct val="150000"/>
              </a:lnSpc>
            </a:pPr>
            <a:r>
              <a:rPr lang="en-GB" sz="2400" b="1" dirty="0">
                <a:solidFill>
                  <a:srgbClr val="FFFF00"/>
                </a:solidFill>
                <a:latin typeface="Albertus MT Lt" pitchFamily="2" charset="0"/>
              </a:rPr>
              <a:t>A mechanism at the Parish level that supports effective collaboration of service providers for efficient and targeted quality service delivery</a:t>
            </a:r>
            <a:r>
              <a:rPr lang="en-GB" sz="3200" b="1" dirty="0">
                <a:solidFill>
                  <a:srgbClr val="FFFF00"/>
                </a:solidFill>
                <a:latin typeface="Albertus MT Lt" pitchFamily="2" charset="0"/>
              </a:rPr>
              <a:t>.</a:t>
            </a:r>
            <a:endParaRPr lang="en-US" sz="3200" dirty="0">
              <a:solidFill>
                <a:srgbClr val="FFFF00"/>
              </a:solidFill>
              <a:latin typeface="Albertus MT Lt" pitchFamily="2" charset="0"/>
            </a:endParaRPr>
          </a:p>
        </p:txBody>
      </p:sp>
      <p:sp>
        <p:nvSpPr>
          <p:cNvPr id="6" name="Rounded Rectangular Callout 5"/>
          <p:cNvSpPr/>
          <p:nvPr/>
        </p:nvSpPr>
        <p:spPr>
          <a:xfrm>
            <a:off x="2771800" y="2976356"/>
            <a:ext cx="5701516" cy="1255055"/>
          </a:xfrm>
          <a:prstGeom prst="wedgeRoundRectCallout">
            <a:avLst>
              <a:gd name="adj1" fmla="val -20203"/>
              <a:gd name="adj2" fmla="val 84476"/>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00B050"/>
                </a:solidFill>
                <a:latin typeface="Albertus Medium" panose="020E0602030304020304" pitchFamily="34" charset="0"/>
              </a:rPr>
              <a:t>WHAT IS AN </a:t>
            </a:r>
          </a:p>
          <a:p>
            <a:pPr algn="ctr"/>
            <a:r>
              <a:rPr lang="en-US" sz="2800" b="1" dirty="0">
                <a:solidFill>
                  <a:srgbClr val="00B050"/>
                </a:solidFill>
                <a:latin typeface="Albertus Medium" panose="020E0602030304020304" pitchFamily="34" charset="0"/>
              </a:rPr>
              <a:t>INTER-AGENCY NETWORK</a:t>
            </a:r>
            <a:r>
              <a:rPr lang="en-US" sz="3200" b="1" dirty="0">
                <a:solidFill>
                  <a:srgbClr val="00B050"/>
                </a:solidFill>
                <a:latin typeface="Albertus Medium" panose="020E0602030304020304" pitchFamily="34" charset="0"/>
              </a:rPr>
              <a:t>?</a:t>
            </a:r>
          </a:p>
        </p:txBody>
      </p:sp>
      <p:sp>
        <p:nvSpPr>
          <p:cNvPr id="7" name="Title 1">
            <a:extLst>
              <a:ext uri="{FF2B5EF4-FFF2-40B4-BE49-F238E27FC236}">
                <a16:creationId xmlns:a16="http://schemas.microsoft.com/office/drawing/2014/main" id="{417BC623-DA0D-4956-A5A1-B2DE59B7622B}"/>
              </a:ext>
            </a:extLst>
          </p:cNvPr>
          <p:cNvSpPr>
            <a:spLocks noGrp="1"/>
          </p:cNvSpPr>
          <p:nvPr>
            <p:ph type="title"/>
          </p:nvPr>
        </p:nvSpPr>
        <p:spPr>
          <a:xfrm>
            <a:off x="1043608" y="1745933"/>
            <a:ext cx="7673778" cy="674956"/>
          </a:xfrm>
        </p:spPr>
        <p:txBody>
          <a:bodyPr>
            <a:normAutofit fontScale="90000"/>
          </a:bodyPr>
          <a:lstStyle/>
          <a:p>
            <a:r>
              <a:rPr lang="en-JM" sz="3200" b="1" dirty="0">
                <a:solidFill>
                  <a:schemeClr val="accent1">
                    <a:lumMod val="75000"/>
                  </a:schemeClr>
                </a:solidFill>
              </a:rPr>
              <a:t>PARISH INTER – AGENCY NETWORKING PROGRAMME</a:t>
            </a:r>
          </a:p>
        </p:txBody>
      </p:sp>
    </p:spTree>
    <p:extLst>
      <p:ext uri="{BB962C8B-B14F-4D97-AF65-F5344CB8AC3E}">
        <p14:creationId xmlns:p14="http://schemas.microsoft.com/office/powerpoint/2010/main" val="38958158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B0833C4-7673-4CE8-8103-68298660A7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717"/>
            <a:ext cx="9174569" cy="6858000"/>
          </a:xfrm>
          <a:prstGeom prst="rect">
            <a:avLst/>
          </a:prstGeom>
        </p:spPr>
      </p:pic>
      <p:sp>
        <p:nvSpPr>
          <p:cNvPr id="2" name="Title 1">
            <a:extLst>
              <a:ext uri="{FF2B5EF4-FFF2-40B4-BE49-F238E27FC236}">
                <a16:creationId xmlns:a16="http://schemas.microsoft.com/office/drawing/2014/main" id="{417BC623-DA0D-4956-A5A1-B2DE59B7622B}"/>
              </a:ext>
            </a:extLst>
          </p:cNvPr>
          <p:cNvSpPr>
            <a:spLocks noGrp="1"/>
          </p:cNvSpPr>
          <p:nvPr>
            <p:ph type="title"/>
          </p:nvPr>
        </p:nvSpPr>
        <p:spPr>
          <a:xfrm>
            <a:off x="611560" y="1196752"/>
            <a:ext cx="8229600" cy="685801"/>
          </a:xfrm>
        </p:spPr>
        <p:txBody>
          <a:bodyPr>
            <a:noAutofit/>
          </a:bodyPr>
          <a:lstStyle/>
          <a:p>
            <a:r>
              <a:rPr lang="en-JM" sz="3600" b="1" dirty="0">
                <a:solidFill>
                  <a:schemeClr val="accent1">
                    <a:lumMod val="75000"/>
                  </a:schemeClr>
                </a:solidFill>
              </a:rPr>
              <a:t>PIAN CORE FUNCTIONS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74033454"/>
              </p:ext>
            </p:extLst>
          </p:nvPr>
        </p:nvGraphicFramePr>
        <p:xfrm>
          <a:off x="1234802" y="2149474"/>
          <a:ext cx="7451998" cy="44478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26697674"/>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EBD1983-3CB4-4E7A-9CA0-6D64B3BD3B3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 y="0"/>
            <a:ext cx="9144000" cy="6858000"/>
          </a:xfrm>
          <a:prstGeom prst="rect">
            <a:avLst/>
          </a:prstGeom>
        </p:spPr>
      </p:pic>
      <p:sp>
        <p:nvSpPr>
          <p:cNvPr id="3" name="Slide Number Placeholder 2"/>
          <p:cNvSpPr>
            <a:spLocks noGrp="1"/>
          </p:cNvSpPr>
          <p:nvPr>
            <p:ph type="sldNum" sz="quarter" idx="12"/>
          </p:nvPr>
        </p:nvSpPr>
        <p:spPr/>
        <p:txBody>
          <a:bodyPr/>
          <a:lstStyle/>
          <a:p>
            <a:fld id="{D57F1E4F-1CFF-5643-939E-217C01CDF565}" type="slidenum">
              <a:rPr lang="en-US" smtClean="0"/>
              <a:pPr/>
              <a:t>6</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11429489"/>
              </p:ext>
            </p:extLst>
          </p:nvPr>
        </p:nvGraphicFramePr>
        <p:xfrm>
          <a:off x="1422388" y="1907561"/>
          <a:ext cx="7566012" cy="4689791"/>
        </p:xfrm>
        <a:graphic>
          <a:graphicData uri="http://schemas.openxmlformats.org/drawingml/2006/table">
            <a:tbl>
              <a:tblPr firstRow="1" firstCol="1" bandRow="1"/>
              <a:tblGrid>
                <a:gridCol w="2116681">
                  <a:extLst>
                    <a:ext uri="{9D8B030D-6E8A-4147-A177-3AD203B41FA5}">
                      <a16:colId xmlns:a16="http://schemas.microsoft.com/office/drawing/2014/main" val="20000"/>
                    </a:ext>
                  </a:extLst>
                </a:gridCol>
                <a:gridCol w="5449331">
                  <a:extLst>
                    <a:ext uri="{9D8B030D-6E8A-4147-A177-3AD203B41FA5}">
                      <a16:colId xmlns:a16="http://schemas.microsoft.com/office/drawing/2014/main" val="20001"/>
                    </a:ext>
                  </a:extLst>
                </a:gridCol>
              </a:tblGrid>
              <a:tr h="949080">
                <a:tc>
                  <a:txBody>
                    <a:bodyPr/>
                    <a:lstStyle/>
                    <a:p>
                      <a:pPr marL="0" marR="0" algn="just" eaLnBrk="0" hangingPunct="0">
                        <a:spcBef>
                          <a:spcPts val="0"/>
                        </a:spcBef>
                        <a:spcAft>
                          <a:spcPts val="0"/>
                        </a:spcAft>
                      </a:pPr>
                      <a:r>
                        <a:rPr lang="en-JM" sz="16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PROGRAMME:</a:t>
                      </a: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JM" sz="16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JM" sz="16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OBJECTIVE(S)</a:t>
                      </a:r>
                      <a:endParaRPr lang="en-US" sz="16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496B0"/>
                    </a:solidFill>
                  </a:tcPr>
                </a:tc>
                <a:tc>
                  <a:txBody>
                    <a:bodyPr/>
                    <a:lstStyle/>
                    <a:p>
                      <a:pPr marL="0" marR="0" algn="just">
                        <a:spcBef>
                          <a:spcPts val="0"/>
                        </a:spcBef>
                        <a:spcAft>
                          <a:spcPts val="0"/>
                        </a:spcAft>
                      </a:pPr>
                      <a:r>
                        <a:rPr lang="en-JM" sz="18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Parish Inter-Agency Networking (PIANP)</a:t>
                      </a:r>
                      <a:endParaRPr lang="en-US" sz="1800" b="0" dirty="0">
                        <a:solidFill>
                          <a:srgbClr val="C00000"/>
                        </a:solidFill>
                        <a:effectLst/>
                        <a:latin typeface="Times New Roman" panose="02020603050405020304" pitchFamily="18" charset="0"/>
                        <a:ea typeface="Times New Roman" panose="02020603050405020304" pitchFamily="18" charset="0"/>
                        <a:cs typeface="+mn-cs"/>
                      </a:endParaRPr>
                    </a:p>
                    <a:p>
                      <a:pPr marL="0" marR="0" algn="just">
                        <a:spcBef>
                          <a:spcPts val="0"/>
                        </a:spcBef>
                        <a:spcAft>
                          <a:spcPts val="0"/>
                        </a:spcAft>
                      </a:pPr>
                      <a:r>
                        <a:rPr lang="en-GB" sz="1600" i="0" kern="1200" dirty="0">
                          <a:effectLst/>
                          <a:latin typeface="Calibri" panose="020F0502020204030204" pitchFamily="34" charset="0"/>
                          <a:ea typeface="Times New Roman" panose="02020603050405020304" pitchFamily="18" charset="0"/>
                          <a:cs typeface="Calibri" panose="020F0502020204030204" pitchFamily="34" charset="0"/>
                        </a:rPr>
                        <a:t>To improve the quality of service delivery to residents through effective and efficient collaboration among service providers.</a:t>
                      </a:r>
                      <a:endParaRPr lang="en-US" sz="1600" i="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28221">
                <a:tc>
                  <a:txBody>
                    <a:bodyPr/>
                    <a:lstStyle/>
                    <a:p>
                      <a:pPr marL="0" marR="0" algn="l">
                        <a:spcBef>
                          <a:spcPts val="0"/>
                        </a:spcBef>
                        <a:spcAft>
                          <a:spcPts val="0"/>
                        </a:spcAft>
                      </a:pPr>
                      <a:r>
                        <a:rPr lang="en-JM" sz="1600" b="1" dirty="0">
                          <a:effectLst/>
                          <a:latin typeface="Calibri" panose="020F0502020204030204" pitchFamily="34" charset="0"/>
                          <a:ea typeface="Times New Roman" panose="02020603050405020304" pitchFamily="18" charset="0"/>
                          <a:cs typeface="Calibri" panose="020F0502020204030204" pitchFamily="34" charset="0"/>
                        </a:rPr>
                        <a:t>National Goal #1: </a:t>
                      </a:r>
                      <a:r>
                        <a:rPr lang="en-JM" sz="1600" dirty="0">
                          <a:effectLst/>
                          <a:latin typeface="Calibri" panose="020F0502020204030204" pitchFamily="34" charset="0"/>
                          <a:ea typeface="Times New Roman" panose="02020603050405020304" pitchFamily="18" charset="0"/>
                          <a:cs typeface="Calibri" panose="020F0502020204030204" pitchFamily="34" charset="0"/>
                        </a:rPr>
                        <a:t>Jamaicans are Empowered to Achieve their Fullest Potential</a:t>
                      </a:r>
                      <a:endParaRPr lang="en-US" sz="16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JM" sz="1800" b="1" dirty="0">
                          <a:effectLst/>
                          <a:latin typeface="Calibri" panose="020F0502020204030204" pitchFamily="34" charset="0"/>
                          <a:ea typeface="Times New Roman" panose="02020603050405020304" pitchFamily="18" charset="0"/>
                          <a:cs typeface="Calibri" panose="020F0502020204030204" pitchFamily="34" charset="0"/>
                        </a:rPr>
                        <a:t>Sector Outcomes: </a:t>
                      </a:r>
                      <a:endParaRPr lang="en-US" sz="1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US" sz="1600" b="1" dirty="0">
                          <a:effectLst/>
                          <a:latin typeface="Calibri" panose="020F0502020204030204" pitchFamily="34" charset="0"/>
                          <a:ea typeface="Calibri" panose="020F0502020204030204" pitchFamily="34" charset="0"/>
                          <a:cs typeface="Calibri" panose="020F0502020204030204" pitchFamily="34" charset="0"/>
                        </a:rPr>
                        <a:t>Social Protection</a:t>
                      </a:r>
                      <a:endParaRPr lang="en-US" sz="1600" b="1" dirty="0">
                        <a:effectLst/>
                        <a:latin typeface="Calibri" panose="020F0502020204030204" pitchFamily="34" charset="0"/>
                      </a:endParaRPr>
                    </a:p>
                    <a:p>
                      <a:pPr marL="342900" lvl="0" indent="-342900" algn="just">
                        <a:buFont typeface="Calibri" panose="020F0502020204030204" pitchFamily="34" charset="0"/>
                        <a:buChar char="-"/>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Increased access and benefit to the Social Safety Net Programs by vulnerable citizens</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buFont typeface="Symbol" panose="05050102010706020507" pitchFamily="18" charset="2"/>
                        <a:buChar char=""/>
                      </a:pPr>
                      <a:r>
                        <a:rPr lang="en-GB" sz="1600" b="1" dirty="0">
                          <a:solidFill>
                            <a:srgbClr val="000000"/>
                          </a:solidFill>
                          <a:effectLst/>
                          <a:latin typeface="Calibri" panose="020F0502020204030204" pitchFamily="34" charset="0"/>
                          <a:cs typeface="Calibri" panose="020F0502020204030204" pitchFamily="34" charset="0"/>
                        </a:rPr>
                        <a:t>Enhance community safety and security</a:t>
                      </a:r>
                      <a:endParaRPr lang="en-US" sz="1600" b="1" dirty="0">
                        <a:effectLst/>
                        <a:latin typeface="Calibri" panose="020F0502020204030204" pitchFamily="34" charset="0"/>
                      </a:endParaRPr>
                    </a:p>
                    <a:p>
                      <a:pPr marL="342900" lvl="0" indent="-342900" algn="just">
                        <a:buFont typeface="Calibri" panose="020F050202020403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Improved relations between citizens and police</a:t>
                      </a:r>
                    </a:p>
                    <a:p>
                      <a:pPr marL="342900" lvl="0" indent="-342900" algn="just">
                        <a:buFont typeface="Calibri" panose="020F050202020403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Increased participation of citizens in anti-crime initiatives</a:t>
                      </a:r>
                    </a:p>
                    <a:p>
                      <a:pPr marL="342900" lvl="0" indent="-342900" algn="just">
                        <a:buFont typeface="Calibri" panose="020F0502020204030204" pitchFamily="34" charset="0"/>
                        <a:buChar char="-"/>
                      </a:pPr>
                      <a:r>
                        <a:rPr lang="en-US" sz="1600" dirty="0">
                          <a:effectLst/>
                          <a:latin typeface="Calibri" panose="020F0502020204030204" pitchFamily="34" charset="0"/>
                          <a:ea typeface="Calibri" panose="020F0502020204030204" pitchFamily="34" charset="0"/>
                          <a:cs typeface="Calibri" panose="020F0502020204030204" pitchFamily="34" charset="0"/>
                        </a:rPr>
                        <a:t>Increased participation of police in Parish/community level meetings (CSOs and Inter-Agency Network)</a:t>
                      </a:r>
                    </a:p>
                    <a:p>
                      <a:pPr marL="342900" lvl="0" indent="-342900" algn="just">
                        <a:buFont typeface="Symbol" panose="05050102010706020507" pitchFamily="18" charset="2"/>
                        <a:buChar char=""/>
                      </a:pPr>
                      <a:r>
                        <a:rPr lang="en-US" sz="1600" b="1" dirty="0">
                          <a:effectLst/>
                          <a:latin typeface="Calibri" panose="020F0502020204030204" pitchFamily="34" charset="0"/>
                          <a:ea typeface="Calibri" panose="020F0502020204030204" pitchFamily="34" charset="0"/>
                          <a:cs typeface="Calibri" panose="020F0502020204030204" pitchFamily="34" charset="0"/>
                        </a:rPr>
                        <a:t>Gender mainstreaming</a:t>
                      </a:r>
                      <a:endParaRPr lang="en-US" sz="1600" b="1" dirty="0">
                        <a:effectLst/>
                        <a:latin typeface="Calibri" panose="020F050202020403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12490">
                <a:tc>
                  <a:txBody>
                    <a:bodyPr/>
                    <a:lstStyle/>
                    <a:p>
                      <a:pPr marL="0" marR="0" algn="just">
                        <a:spcBef>
                          <a:spcPts val="0"/>
                        </a:spcBef>
                        <a:spcAft>
                          <a:spcPts val="0"/>
                        </a:spcAft>
                      </a:pPr>
                      <a:r>
                        <a:rPr lang="en-JM" sz="1800" b="1" dirty="0">
                          <a:effectLst/>
                          <a:latin typeface="Calibri" panose="020F0502020204030204" pitchFamily="34" charset="0"/>
                          <a:ea typeface="Times New Roman" panose="02020603050405020304" pitchFamily="18" charset="0"/>
                          <a:cs typeface="Calibri" panose="020F0502020204030204" pitchFamily="34" charset="0"/>
                        </a:rPr>
                        <a:t>National Outcome #3: </a:t>
                      </a:r>
                      <a:r>
                        <a:rPr lang="en-JM" sz="1800" dirty="0">
                          <a:effectLst/>
                          <a:latin typeface="Calibri" panose="020F0502020204030204" pitchFamily="34" charset="0"/>
                          <a:ea typeface="Times New Roman" panose="02020603050405020304" pitchFamily="18" charset="0"/>
                          <a:cs typeface="Calibri" panose="020F0502020204030204" pitchFamily="34" charset="0"/>
                        </a:rPr>
                        <a:t>Effective Social Protection</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JM"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JM" sz="1800" b="1" dirty="0">
                          <a:effectLst/>
                          <a:latin typeface="Calibri" panose="020F0502020204030204" pitchFamily="34" charset="0"/>
                          <a:ea typeface="Times New Roman" panose="02020603050405020304" pitchFamily="18" charset="0"/>
                          <a:cs typeface="Calibri" panose="020F0502020204030204" pitchFamily="34" charset="0"/>
                        </a:rPr>
                        <a:t>Contributing GOJ Strategic Priority:</a:t>
                      </a:r>
                      <a:r>
                        <a:rPr lang="en-JM" sz="1800" b="1" i="1"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JM" sz="1800" i="0" dirty="0">
                          <a:effectLst/>
                          <a:latin typeface="Calibri" panose="020F0502020204030204" pitchFamily="34" charset="0"/>
                          <a:ea typeface="Times New Roman" panose="02020603050405020304" pitchFamily="18" charset="0"/>
                          <a:cs typeface="Calibri" panose="020F0502020204030204" pitchFamily="34" charset="0"/>
                        </a:rPr>
                        <a:t>Social protection</a:t>
                      </a:r>
                      <a:endParaRPr lang="en-US" sz="1800" i="0" dirty="0">
                        <a:effectLst/>
                        <a:latin typeface="Times New Roman" panose="02020603050405020304" pitchFamily="18" charset="0"/>
                        <a:ea typeface="Times New Roman" panose="02020603050405020304" pitchFamily="18"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5" name="Title 1">
            <a:extLst>
              <a:ext uri="{FF2B5EF4-FFF2-40B4-BE49-F238E27FC236}">
                <a16:creationId xmlns:a16="http://schemas.microsoft.com/office/drawing/2014/main" id="{417BC623-DA0D-4956-A5A1-B2DE59B7622B}"/>
              </a:ext>
            </a:extLst>
          </p:cNvPr>
          <p:cNvSpPr>
            <a:spLocks noGrp="1"/>
          </p:cNvSpPr>
          <p:nvPr>
            <p:ph type="title"/>
          </p:nvPr>
        </p:nvSpPr>
        <p:spPr>
          <a:xfrm>
            <a:off x="1705248" y="1274761"/>
            <a:ext cx="7283152" cy="436909"/>
          </a:xfrm>
        </p:spPr>
        <p:txBody>
          <a:bodyPr>
            <a:normAutofit fontScale="90000"/>
          </a:bodyPr>
          <a:lstStyle/>
          <a:p>
            <a:r>
              <a:rPr lang="en-JM" sz="3200" b="1" dirty="0">
                <a:solidFill>
                  <a:schemeClr val="accent1">
                    <a:lumMod val="75000"/>
                  </a:schemeClr>
                </a:solidFill>
              </a:rPr>
              <a:t>PIAN SUMMARY STRATEGIC POSITION</a:t>
            </a:r>
          </a:p>
        </p:txBody>
      </p:sp>
    </p:spTree>
    <p:extLst>
      <p:ext uri="{BB962C8B-B14F-4D97-AF65-F5344CB8AC3E}">
        <p14:creationId xmlns:p14="http://schemas.microsoft.com/office/powerpoint/2010/main" val="233527029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7FB0029-D6BB-4BDB-ACB9-FB04BD355C3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691680" y="1196752"/>
            <a:ext cx="7344816" cy="469772"/>
          </a:xfrm>
        </p:spPr>
        <p:txBody>
          <a:bodyPr>
            <a:normAutofit fontScale="90000"/>
          </a:bodyPr>
          <a:lstStyle/>
          <a:p>
            <a:br>
              <a:rPr lang="en-US" dirty="0"/>
            </a:br>
            <a:r>
              <a:rPr lang="en-US" b="1" dirty="0">
                <a:solidFill>
                  <a:schemeClr val="accent1">
                    <a:lumMod val="75000"/>
                  </a:schemeClr>
                </a:solidFill>
              </a:rPr>
              <a:t>CLARENDON INTER AGENCY NETWORK</a:t>
            </a:r>
          </a:p>
        </p:txBody>
      </p:sp>
      <p:sp>
        <p:nvSpPr>
          <p:cNvPr id="3" name="Content Placeholder 2"/>
          <p:cNvSpPr>
            <a:spLocks noGrp="1"/>
          </p:cNvSpPr>
          <p:nvPr>
            <p:ph idx="1"/>
          </p:nvPr>
        </p:nvSpPr>
        <p:spPr>
          <a:xfrm>
            <a:off x="1115616" y="2708920"/>
            <a:ext cx="8229600" cy="4450506"/>
          </a:xfrm>
        </p:spPr>
        <p:txBody>
          <a:bodyPr>
            <a:normAutofit/>
          </a:bodyPr>
          <a:lstStyle/>
          <a:p>
            <a:r>
              <a:rPr lang="en-US" sz="2800" b="1" dirty="0"/>
              <a:t>Governance Structure</a:t>
            </a:r>
            <a:r>
              <a:rPr lang="en-US" sz="2800" dirty="0"/>
              <a:t>:  Mayor  Co- Chair &amp; SDC Parish Manager the other Co- Chair</a:t>
            </a:r>
          </a:p>
          <a:p>
            <a:r>
              <a:rPr lang="en-US" sz="2800" b="1" dirty="0"/>
              <a:t>Administration</a:t>
            </a:r>
            <a:r>
              <a:rPr lang="en-US" sz="2800" dirty="0"/>
              <a:t>:  Mayor’s Secretary along with the SDC Parish Administrator carrying out the secretarial duties  </a:t>
            </a:r>
          </a:p>
          <a:p>
            <a:r>
              <a:rPr lang="en-US" sz="2800" b="1" dirty="0"/>
              <a:t>Sub Committee Establishment</a:t>
            </a:r>
            <a:r>
              <a:rPr lang="en-US" sz="2800" dirty="0"/>
              <a:t>:  dependent on the focus and activities of the group</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B8A2CAA-6E46-4751-B9F3-C248BBF267C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23528" y="1120180"/>
            <a:ext cx="8229600" cy="1143000"/>
          </a:xfrm>
        </p:spPr>
        <p:txBody>
          <a:bodyPr/>
          <a:lstStyle/>
          <a:p>
            <a:r>
              <a:rPr lang="en-US" b="1" dirty="0">
                <a:solidFill>
                  <a:schemeClr val="accent1">
                    <a:lumMod val="75000"/>
                  </a:schemeClr>
                </a:solidFill>
              </a:rPr>
              <a:t>MAIN FOCUS </a:t>
            </a:r>
          </a:p>
        </p:txBody>
      </p:sp>
      <p:sp>
        <p:nvSpPr>
          <p:cNvPr id="3" name="Content Placeholder 2"/>
          <p:cNvSpPr>
            <a:spLocks noGrp="1"/>
          </p:cNvSpPr>
          <p:nvPr>
            <p:ph idx="1"/>
          </p:nvPr>
        </p:nvSpPr>
        <p:spPr>
          <a:xfrm>
            <a:off x="1259632" y="2532348"/>
            <a:ext cx="7427168" cy="3484984"/>
          </a:xfrm>
        </p:spPr>
        <p:txBody>
          <a:bodyPr>
            <a:normAutofit/>
          </a:bodyPr>
          <a:lstStyle/>
          <a:p>
            <a:r>
              <a:rPr lang="en-US" dirty="0"/>
              <a:t>Coordination  is one of the major pillar of the Inter Agency as it creates an avenue for MDA and other Social Services groups within the parish to work together in coordinated and collaborative ways.</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8BEF666-37D6-489C-8CA5-C1DC262CFE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73224" y="1368388"/>
            <a:ext cx="8229600" cy="1143000"/>
          </a:xfrm>
        </p:spPr>
        <p:txBody>
          <a:bodyPr/>
          <a:lstStyle/>
          <a:p>
            <a:r>
              <a:rPr lang="en-US" b="1" dirty="0">
                <a:solidFill>
                  <a:schemeClr val="accent1">
                    <a:lumMod val="75000"/>
                  </a:schemeClr>
                </a:solidFill>
              </a:rPr>
              <a:t>How this is done?</a:t>
            </a:r>
            <a:endParaRPr lang="en-US" dirty="0">
              <a:solidFill>
                <a:schemeClr val="accent1">
                  <a:lumMod val="75000"/>
                </a:schemeClr>
              </a:solidFill>
            </a:endParaRPr>
          </a:p>
        </p:txBody>
      </p:sp>
      <p:sp>
        <p:nvSpPr>
          <p:cNvPr id="3" name="Content Placeholder 2"/>
          <p:cNvSpPr>
            <a:spLocks noGrp="1"/>
          </p:cNvSpPr>
          <p:nvPr>
            <p:ph idx="1"/>
          </p:nvPr>
        </p:nvSpPr>
        <p:spPr>
          <a:xfrm>
            <a:off x="1259632" y="2348880"/>
            <a:ext cx="7643192" cy="3556992"/>
          </a:xfrm>
        </p:spPr>
        <p:txBody>
          <a:bodyPr>
            <a:normAutofit lnSpcReduction="10000"/>
          </a:bodyPr>
          <a:lstStyle/>
          <a:p>
            <a:pPr>
              <a:buNone/>
            </a:pPr>
            <a:endParaRPr lang="en-US" dirty="0"/>
          </a:p>
          <a:p>
            <a:pPr algn="just">
              <a:buNone/>
            </a:pPr>
            <a:r>
              <a:rPr lang="en-US" dirty="0"/>
              <a:t>    Through our monthly meetings. Issues and activities are shared and plans put in place for intervention in communities with an entity identified and agreed to coordinate the intervention process  to maximize the outcomes and impact.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39069</TotalTime>
  <Words>721</Words>
  <Application>Microsoft Office PowerPoint</Application>
  <PresentationFormat>On-screen Show (4:3)</PresentationFormat>
  <Paragraphs>90</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Albertus Medium</vt:lpstr>
      <vt:lpstr>Albertus MT Lt</vt:lpstr>
      <vt:lpstr>Arial</vt:lpstr>
      <vt:lpstr>Calibri</vt:lpstr>
      <vt:lpstr>Symbol</vt:lpstr>
      <vt:lpstr>Times New Roman</vt:lpstr>
      <vt:lpstr>Wingdings</vt:lpstr>
      <vt:lpstr>Office Theme</vt:lpstr>
      <vt:lpstr>PowerPoint Presentation</vt:lpstr>
      <vt:lpstr>PowerPoint Presentation</vt:lpstr>
      <vt:lpstr>AREAS TO COVER</vt:lpstr>
      <vt:lpstr>PARISH INTER – AGENCY NETWORKING PROGRAMME</vt:lpstr>
      <vt:lpstr>PIAN CORE FUNCTIONS</vt:lpstr>
      <vt:lpstr>PIAN SUMMARY STRATEGIC POSITION</vt:lpstr>
      <vt:lpstr> CLARENDON INTER AGENCY NETWORK</vt:lpstr>
      <vt:lpstr>MAIN FOCUS </vt:lpstr>
      <vt:lpstr>How this is done?</vt:lpstr>
      <vt:lpstr>WHY?</vt:lpstr>
      <vt:lpstr>COVID-19 INTERVENTION</vt:lpstr>
      <vt:lpstr>COVID-19 INTERVENTION</vt:lpstr>
      <vt:lpstr>COVID-19 INTERVENTION</vt:lpstr>
      <vt:lpstr>COVID -19 ACTIVITIES </vt:lpstr>
      <vt:lpstr>SUMMARY </vt:lpstr>
      <vt:lpstr>PowerPoint Presentation</vt:lpstr>
      <vt:lpstr> QUESTION   </vt:lpstr>
      <vt:lpstr> ANSWER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Bretski</dc:creator>
  <cp:lastModifiedBy>M. Mckulsky</cp:lastModifiedBy>
  <cp:revision>377</cp:revision>
  <dcterms:created xsi:type="dcterms:W3CDTF">2012-03-21T23:09:50Z</dcterms:created>
  <dcterms:modified xsi:type="dcterms:W3CDTF">2020-11-24T20:29:58Z</dcterms:modified>
</cp:coreProperties>
</file>