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6" r:id="rId3"/>
    <p:sldId id="264" r:id="rId4"/>
    <p:sldId id="271" r:id="rId5"/>
    <p:sldId id="261" r:id="rId6"/>
    <p:sldId id="265" r:id="rId7"/>
    <p:sldId id="268" r:id="rId8"/>
    <p:sldId id="262" r:id="rId9"/>
    <p:sldId id="267" r:id="rId10"/>
    <p:sldId id="263"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15" autoAdjust="0"/>
    <p:restoredTop sz="94660"/>
  </p:normalViewPr>
  <p:slideViewPr>
    <p:cSldViewPr snapToGrid="0">
      <p:cViewPr varScale="1">
        <p:scale>
          <a:sx n="92" d="100"/>
          <a:sy n="92" d="100"/>
        </p:scale>
        <p:origin x="3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611D7B-04C5-4929-A19B-D010C01A17CA}" type="datetimeFigureOut">
              <a:rPr lang="en-US" smtClean="0"/>
              <a:t>11/24/2020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2FF9BF-2AD6-48E9-96D6-0DDADEF299EF}" type="slidenum">
              <a:rPr lang="en-US" smtClean="0"/>
              <a:t>‹#›</a:t>
            </a:fld>
            <a:endParaRPr lang="en-US"/>
          </a:p>
        </p:txBody>
      </p:sp>
    </p:spTree>
    <p:extLst>
      <p:ext uri="{BB962C8B-B14F-4D97-AF65-F5344CB8AC3E}">
        <p14:creationId xmlns:p14="http://schemas.microsoft.com/office/powerpoint/2010/main" val="1369598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1612900" y="2681556"/>
            <a:ext cx="10250488" cy="37097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612901" y="725269"/>
            <a:ext cx="10115952" cy="1475013"/>
          </a:xfrm>
          <a:effectLst/>
        </p:spPr>
        <p:txBody>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613042" y="2495445"/>
            <a:ext cx="10115810"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defTabSz="914400">
              <a:defRPr smtClean="0">
                <a:solidFill>
                  <a:srgbClr val="4D1434">
                    <a:lumMod val="75000"/>
                    <a:lumOff val="25000"/>
                  </a:srgbClr>
                </a:solidFill>
              </a:defRPr>
            </a:lvl1pPr>
          </a:lstStyle>
          <a:p>
            <a:pPr>
              <a:defRPr/>
            </a:pPr>
            <a:fld id="{038197E9-6599-4DE5-AA23-69E73EB109B9}" type="datetime1">
              <a:rPr lang="en-US"/>
              <a:pPr>
                <a:defRPr/>
              </a:pPr>
              <a:t>11/24/2020</a:t>
            </a:fld>
            <a:endParaRPr lang="en-US" dirty="0"/>
          </a:p>
        </p:txBody>
      </p:sp>
      <p:sp>
        <p:nvSpPr>
          <p:cNvPr id="11" name="Slide Number Placeholder 5"/>
          <p:cNvSpPr>
            <a:spLocks noGrp="1"/>
          </p:cNvSpPr>
          <p:nvPr>
            <p:ph type="sldNum" sz="quarter" idx="12"/>
          </p:nvPr>
        </p:nvSpPr>
        <p:spPr>
          <a:xfrm>
            <a:off x="10558463" y="5956300"/>
            <a:ext cx="1016000" cy="365125"/>
          </a:xfrm>
        </p:spPr>
        <p:txBody>
          <a:bodyPr/>
          <a:lstStyle>
            <a:lvl1pPr defTabSz="914400">
              <a:defRPr dirty="0">
                <a:solidFill>
                  <a:srgbClr val="4D1434">
                    <a:lumMod val="75000"/>
                    <a:lumOff val="25000"/>
                  </a:srgbClr>
                </a:solidFill>
              </a:defRPr>
            </a:lvl1pPr>
          </a:lstStyle>
          <a:p>
            <a:pPr>
              <a:defRPr/>
            </a:pPr>
            <a:fld id="{96926845-0A4C-4A25-80AE-A4E20C97B954}" type="slidenum">
              <a:rPr lang="en-US"/>
              <a:pPr>
                <a:defRPr/>
              </a:pPr>
              <a:t>‹#›</a:t>
            </a:fld>
            <a:endParaRPr lang="en-US"/>
          </a:p>
        </p:txBody>
      </p:sp>
    </p:spTree>
    <p:extLst>
      <p:ext uri="{BB962C8B-B14F-4D97-AF65-F5344CB8AC3E}">
        <p14:creationId xmlns:p14="http://schemas.microsoft.com/office/powerpoint/2010/main" val="386247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a:spLocks noChangeAspect="1"/>
          </p:cNvSpPr>
          <p:nvPr/>
        </p:nvSpPr>
        <p:spPr>
          <a:xfrm>
            <a:off x="439738" y="614363"/>
            <a:ext cx="11309350" cy="11890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defTabSz="914400">
              <a:defRPr/>
            </a:lvl1pPr>
          </a:lstStyle>
          <a:p>
            <a:pPr>
              <a:defRPr/>
            </a:pPr>
            <a:fld id="{06FA3DF5-884D-4CAE-9D8D-4F705AC33203}" type="datetime1">
              <a:rPr lang="en-US"/>
              <a:pPr>
                <a:defRPr/>
              </a:pPr>
              <a:t>11/24/2020</a:t>
            </a:fld>
            <a:endParaRPr lang="en-US" dirty="0"/>
          </a:p>
        </p:txBody>
      </p:sp>
      <p:sp>
        <p:nvSpPr>
          <p:cNvPr id="6" name="Footer Placeholder 4"/>
          <p:cNvSpPr>
            <a:spLocks noGrp="1"/>
          </p:cNvSpPr>
          <p:nvPr>
            <p:ph type="ftr" sz="quarter" idx="11"/>
          </p:nvPr>
        </p:nvSpPr>
        <p:spPr/>
        <p:txBody>
          <a:bodyPr/>
          <a:lstStyle>
            <a:lvl1pPr defTabSz="914400">
              <a:defRPr/>
            </a:lvl1pPr>
          </a:lstStyle>
          <a:p>
            <a:pPr>
              <a:defRPr/>
            </a:pPr>
            <a:r>
              <a:rPr lang="en-JM"/>
              <a:t>CLARENDON LOCAL SUSTAINABLE DEVELOPMENT PLAN  SECRETARIAT c/o 23 Paisley Avenue, May Pen,Clarendon</a:t>
            </a:r>
            <a:endParaRPr lang="en-US" dirty="0"/>
          </a:p>
        </p:txBody>
      </p:sp>
      <p:sp>
        <p:nvSpPr>
          <p:cNvPr id="7" name="Slide Number Placeholder 5"/>
          <p:cNvSpPr>
            <a:spLocks noGrp="1"/>
          </p:cNvSpPr>
          <p:nvPr>
            <p:ph type="sldNum" sz="quarter" idx="12"/>
          </p:nvPr>
        </p:nvSpPr>
        <p:spPr/>
        <p:txBody>
          <a:bodyPr/>
          <a:lstStyle>
            <a:lvl1pPr defTabSz="914400">
              <a:defRPr/>
            </a:lvl1pPr>
          </a:lstStyle>
          <a:p>
            <a:pPr>
              <a:defRPr/>
            </a:pPr>
            <a:fld id="{77EDB42B-617D-48CA-AE38-C733BF7D5D9C}" type="slidenum">
              <a:rPr lang="en-US"/>
              <a:pPr>
                <a:defRPr/>
              </a:pPr>
              <a:t>‹#›</a:t>
            </a:fld>
            <a:endParaRPr lang="en-US"/>
          </a:p>
        </p:txBody>
      </p:sp>
    </p:spTree>
    <p:extLst>
      <p:ext uri="{BB962C8B-B14F-4D97-AF65-F5344CB8AC3E}">
        <p14:creationId xmlns:p14="http://schemas.microsoft.com/office/powerpoint/2010/main" val="146852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a:spLocks noChangeAspect="1"/>
          </p:cNvSpPr>
          <p:nvPr/>
        </p:nvSpPr>
        <p:spPr>
          <a:xfrm>
            <a:off x="8839200" y="600075"/>
            <a:ext cx="2906713" cy="5816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8993188" y="5956300"/>
            <a:ext cx="1328737" cy="365125"/>
          </a:xfrm>
        </p:spPr>
        <p:txBody>
          <a:bodyPr/>
          <a:lstStyle>
            <a:lvl1pPr defTabSz="914400">
              <a:defRPr smtClean="0">
                <a:solidFill>
                  <a:srgbClr val="4D1434">
                    <a:lumMod val="75000"/>
                    <a:lumOff val="25000"/>
                  </a:srgbClr>
                </a:solidFill>
              </a:defRPr>
            </a:lvl1pPr>
          </a:lstStyle>
          <a:p>
            <a:pPr>
              <a:defRPr/>
            </a:pPr>
            <a:fld id="{6E027F37-163D-4FC5-9C6A-AD981857786F}" type="datetime1">
              <a:rPr lang="en-US"/>
              <a:pPr>
                <a:defRPr/>
              </a:pPr>
              <a:t>11/24/2020</a:t>
            </a:fld>
            <a:endParaRPr lang="en-US" dirty="0"/>
          </a:p>
        </p:txBody>
      </p:sp>
      <p:sp>
        <p:nvSpPr>
          <p:cNvPr id="6" name="Footer Placeholder 4"/>
          <p:cNvSpPr>
            <a:spLocks noGrp="1"/>
          </p:cNvSpPr>
          <p:nvPr>
            <p:ph type="ftr" sz="quarter" idx="11"/>
          </p:nvPr>
        </p:nvSpPr>
        <p:spPr>
          <a:xfrm>
            <a:off x="774700" y="5951538"/>
            <a:ext cx="7896225" cy="365125"/>
          </a:xfrm>
        </p:spPr>
        <p:txBody>
          <a:bodyPr/>
          <a:lstStyle>
            <a:lvl1pPr defTabSz="914400">
              <a:defRPr/>
            </a:lvl1pPr>
          </a:lstStyle>
          <a:p>
            <a:pPr>
              <a:defRPr/>
            </a:pPr>
            <a:r>
              <a:rPr lang="en-JM"/>
              <a:t>CLARENDON LOCAL SUSTAINABLE DEVELOPMENT PLAN  SECRETARIAT c/o 23 Paisley Avenue, May Pen,Clarendon</a:t>
            </a:r>
            <a:endParaRPr lang="en-US" dirty="0"/>
          </a:p>
        </p:txBody>
      </p:sp>
      <p:sp>
        <p:nvSpPr>
          <p:cNvPr id="7" name="Slide Number Placeholder 5"/>
          <p:cNvSpPr>
            <a:spLocks noGrp="1"/>
          </p:cNvSpPr>
          <p:nvPr>
            <p:ph type="sldNum" sz="quarter" idx="12"/>
          </p:nvPr>
        </p:nvSpPr>
        <p:spPr>
          <a:xfrm>
            <a:off x="10447338" y="5956300"/>
            <a:ext cx="1163637" cy="365125"/>
          </a:xfrm>
        </p:spPr>
        <p:txBody>
          <a:bodyPr/>
          <a:lstStyle>
            <a:lvl1pPr defTabSz="914400">
              <a:defRPr dirty="0">
                <a:solidFill>
                  <a:srgbClr val="4D1434">
                    <a:lumMod val="75000"/>
                    <a:lumOff val="25000"/>
                  </a:srgbClr>
                </a:solidFill>
              </a:defRPr>
            </a:lvl1pPr>
          </a:lstStyle>
          <a:p>
            <a:pPr>
              <a:defRPr/>
            </a:pPr>
            <a:fld id="{ACDEF031-3BBC-47E3-9693-145FD5F74FEA}" type="slidenum">
              <a:rPr lang="en-US"/>
              <a:pPr>
                <a:defRPr/>
              </a:pPr>
              <a:t>‹#›</a:t>
            </a:fld>
            <a:endParaRPr lang="en-US"/>
          </a:p>
        </p:txBody>
      </p:sp>
    </p:spTree>
    <p:extLst>
      <p:ext uri="{BB962C8B-B14F-4D97-AF65-F5344CB8AC3E}">
        <p14:creationId xmlns:p14="http://schemas.microsoft.com/office/powerpoint/2010/main" val="191543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a:spLocks noChangeAspect="1"/>
          </p:cNvSpPr>
          <p:nvPr/>
        </p:nvSpPr>
        <p:spPr>
          <a:xfrm>
            <a:off x="1798638" y="614363"/>
            <a:ext cx="9950450" cy="11890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797978" y="702156"/>
            <a:ext cx="9812830"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797978" y="2180496"/>
            <a:ext cx="9812829" cy="3678303"/>
          </a:xfrm>
        </p:spPr>
        <p:txBody>
          <a:bodyPr/>
          <a:lstStyle>
            <a:lvl1pPr marL="306000" indent="-306000">
              <a:buFont typeface="Wingdings" panose="05000000000000000000" pitchFamily="2" charset="2"/>
              <a:buChar char="q"/>
              <a:defRPr/>
            </a:lvl1pPr>
            <a:lvl3pPr marL="900000" indent="-270000">
              <a:buFont typeface="Courier New" panose="02070309020205020404" pitchFamily="49" charset="0"/>
              <a:buChar char="o"/>
              <a:defRPr/>
            </a:lvl3pPr>
            <a:lvl4pPr marL="1242000" indent="-234000">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10"/>
          </p:nvPr>
        </p:nvSpPr>
        <p:spPr/>
        <p:txBody>
          <a:bodyPr/>
          <a:lstStyle>
            <a:lvl1pPr defTabSz="914400">
              <a:defRPr/>
            </a:lvl1pPr>
          </a:lstStyle>
          <a:p>
            <a:pPr>
              <a:defRPr/>
            </a:pPr>
            <a:fld id="{485D07C5-5456-453F-9DD4-55540E91BF24}" type="datetime1">
              <a:rPr lang="en-US"/>
              <a:pPr>
                <a:defRPr/>
              </a:pPr>
              <a:t>11/24/2020</a:t>
            </a:fld>
            <a:endParaRPr lang="en-US" dirty="0"/>
          </a:p>
        </p:txBody>
      </p:sp>
      <p:sp>
        <p:nvSpPr>
          <p:cNvPr id="11" name="Slide Number Placeholder 5"/>
          <p:cNvSpPr>
            <a:spLocks noGrp="1"/>
          </p:cNvSpPr>
          <p:nvPr>
            <p:ph type="sldNum" sz="quarter" idx="12"/>
          </p:nvPr>
        </p:nvSpPr>
        <p:spPr/>
        <p:txBody>
          <a:bodyPr/>
          <a:lstStyle>
            <a:lvl1pPr defTabSz="914400">
              <a:defRPr/>
            </a:lvl1pPr>
          </a:lstStyle>
          <a:p>
            <a:pPr>
              <a:defRPr/>
            </a:pPr>
            <a:fld id="{CE3E990F-350F-4B42-8323-BE01202D7ACA}" type="slidenum">
              <a:rPr lang="en-US"/>
              <a:pPr>
                <a:defRPr/>
              </a:pPr>
              <a:t>‹#›</a:t>
            </a:fld>
            <a:endParaRPr lang="en-US"/>
          </a:p>
        </p:txBody>
      </p:sp>
    </p:spTree>
    <p:extLst>
      <p:ext uri="{BB962C8B-B14F-4D97-AF65-F5344CB8AC3E}">
        <p14:creationId xmlns:p14="http://schemas.microsoft.com/office/powerpoint/2010/main" val="146825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a:spLocks noChangeAspect="1"/>
          </p:cNvSpPr>
          <p:nvPr/>
        </p:nvSpPr>
        <p:spPr>
          <a:xfrm>
            <a:off x="447675" y="5141913"/>
            <a:ext cx="11290300" cy="125888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a:defRPr smtClean="0">
                <a:solidFill>
                  <a:srgbClr val="4D1434">
                    <a:lumMod val="75000"/>
                    <a:lumOff val="25000"/>
                  </a:srgbClr>
                </a:solidFill>
              </a:defRPr>
            </a:lvl1pPr>
          </a:lstStyle>
          <a:p>
            <a:pPr>
              <a:defRPr/>
            </a:pPr>
            <a:fld id="{A5933DCC-4147-45C0-A7E9-873D379CA38E}" type="datetime1">
              <a:rPr lang="en-US"/>
              <a:pPr>
                <a:defRPr/>
              </a:pPr>
              <a:t>11/24/2020</a:t>
            </a:fld>
            <a:endParaRPr lang="en-US" dirty="0"/>
          </a:p>
        </p:txBody>
      </p:sp>
      <p:sp>
        <p:nvSpPr>
          <p:cNvPr id="6" name="Footer Placeholder 4"/>
          <p:cNvSpPr>
            <a:spLocks noGrp="1"/>
          </p:cNvSpPr>
          <p:nvPr>
            <p:ph type="ftr" sz="quarter" idx="11"/>
          </p:nvPr>
        </p:nvSpPr>
        <p:spPr/>
        <p:txBody>
          <a:bodyPr/>
          <a:lstStyle>
            <a:lvl1pPr defTabSz="914400">
              <a:defRPr smtClean="0">
                <a:solidFill>
                  <a:srgbClr val="4D1434">
                    <a:lumMod val="75000"/>
                    <a:lumOff val="25000"/>
                  </a:srgbClr>
                </a:solidFill>
              </a:defRPr>
            </a:lvl1pPr>
          </a:lstStyle>
          <a:p>
            <a:pPr>
              <a:defRPr/>
            </a:pPr>
            <a:r>
              <a:rPr lang="en-JM"/>
              <a:t>CLARENDON LOCAL SUSTAINABLE DEVELOPMENT PLAN  SECRETARIAT c/o 23 Paisley Avenue, May Pen,Clarendon</a:t>
            </a:r>
            <a:endParaRPr lang="en-US" dirty="0"/>
          </a:p>
        </p:txBody>
      </p:sp>
      <p:sp>
        <p:nvSpPr>
          <p:cNvPr id="7" name="Slide Number Placeholder 5"/>
          <p:cNvSpPr>
            <a:spLocks noGrp="1"/>
          </p:cNvSpPr>
          <p:nvPr>
            <p:ph type="sldNum" sz="quarter" idx="12"/>
          </p:nvPr>
        </p:nvSpPr>
        <p:spPr/>
        <p:txBody>
          <a:bodyPr/>
          <a:lstStyle>
            <a:lvl1pPr defTabSz="914400">
              <a:defRPr dirty="0">
                <a:solidFill>
                  <a:srgbClr val="4D1434">
                    <a:lumMod val="75000"/>
                    <a:lumOff val="25000"/>
                  </a:srgbClr>
                </a:solidFill>
              </a:defRPr>
            </a:lvl1pPr>
          </a:lstStyle>
          <a:p>
            <a:pPr>
              <a:defRPr/>
            </a:pPr>
            <a:fld id="{716748C9-7F25-4EE9-81DD-9AD995CCDAA7}" type="slidenum">
              <a:rPr lang="en-US"/>
              <a:pPr>
                <a:defRPr/>
              </a:pPr>
              <a:t>‹#›</a:t>
            </a:fld>
            <a:endParaRPr lang="en-US"/>
          </a:p>
        </p:txBody>
      </p:sp>
    </p:spTree>
    <p:extLst>
      <p:ext uri="{BB962C8B-B14F-4D97-AF65-F5344CB8AC3E}">
        <p14:creationId xmlns:p14="http://schemas.microsoft.com/office/powerpoint/2010/main" val="930647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a:spLocks noChangeAspect="1"/>
          </p:cNvSpPr>
          <p:nvPr/>
        </p:nvSpPr>
        <p:spPr>
          <a:xfrm>
            <a:off x="446088"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defTabSz="914400">
              <a:defRPr/>
            </a:lvl1pPr>
          </a:lstStyle>
          <a:p>
            <a:pPr>
              <a:defRPr/>
            </a:pPr>
            <a:fld id="{6FD15DEB-10AC-4333-B928-F1EB7A309C7F}" type="datetime1">
              <a:rPr lang="en-US"/>
              <a:pPr>
                <a:defRPr/>
              </a:pPr>
              <a:t>11/24/2020</a:t>
            </a:fld>
            <a:endParaRPr lang="en-US" dirty="0"/>
          </a:p>
        </p:txBody>
      </p:sp>
      <p:sp>
        <p:nvSpPr>
          <p:cNvPr id="7" name="Footer Placeholder 5"/>
          <p:cNvSpPr>
            <a:spLocks noGrp="1"/>
          </p:cNvSpPr>
          <p:nvPr>
            <p:ph type="ftr" sz="quarter" idx="11"/>
          </p:nvPr>
        </p:nvSpPr>
        <p:spPr/>
        <p:txBody>
          <a:bodyPr/>
          <a:lstStyle>
            <a:lvl1pPr defTabSz="914400">
              <a:defRPr/>
            </a:lvl1pPr>
          </a:lstStyle>
          <a:p>
            <a:pPr>
              <a:defRPr/>
            </a:pPr>
            <a:r>
              <a:rPr lang="en-JM"/>
              <a:t>CLARENDON LOCAL SUSTAINABLE DEVELOPMENT PLAN  SECRETARIAT c/o 23 Paisley Avenue, May Pen,Clarendon</a:t>
            </a:r>
            <a:endParaRPr lang="en-US" dirty="0"/>
          </a:p>
        </p:txBody>
      </p:sp>
      <p:sp>
        <p:nvSpPr>
          <p:cNvPr id="8" name="Slide Number Placeholder 6"/>
          <p:cNvSpPr>
            <a:spLocks noGrp="1"/>
          </p:cNvSpPr>
          <p:nvPr>
            <p:ph type="sldNum" sz="quarter" idx="12"/>
          </p:nvPr>
        </p:nvSpPr>
        <p:spPr/>
        <p:txBody>
          <a:bodyPr/>
          <a:lstStyle>
            <a:lvl1pPr defTabSz="914400">
              <a:defRPr/>
            </a:lvl1pPr>
          </a:lstStyle>
          <a:p>
            <a:pPr>
              <a:defRPr/>
            </a:pPr>
            <a:fld id="{6E49490A-55B8-4361-B5E8-005BB573D91E}" type="slidenum">
              <a:rPr lang="en-US"/>
              <a:pPr>
                <a:defRPr/>
              </a:pPr>
              <a:t>‹#›</a:t>
            </a:fld>
            <a:endParaRPr lang="en-US"/>
          </a:p>
        </p:txBody>
      </p:sp>
    </p:spTree>
    <p:extLst>
      <p:ext uri="{BB962C8B-B14F-4D97-AF65-F5344CB8AC3E}">
        <p14:creationId xmlns:p14="http://schemas.microsoft.com/office/powerpoint/2010/main" val="3656733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a:spLocks noChangeAspect="1"/>
          </p:cNvSpPr>
          <p:nvPr/>
        </p:nvSpPr>
        <p:spPr>
          <a:xfrm>
            <a:off x="446088"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defTabSz="914400">
              <a:defRPr/>
            </a:lvl1pPr>
          </a:lstStyle>
          <a:p>
            <a:pPr>
              <a:defRPr/>
            </a:pPr>
            <a:fld id="{6AB033D9-E5E5-404A-AF47-5B18FB248964}" type="datetime1">
              <a:rPr lang="en-US"/>
              <a:pPr>
                <a:defRPr/>
              </a:pPr>
              <a:t>11/24/2020</a:t>
            </a:fld>
            <a:endParaRPr lang="en-US" dirty="0"/>
          </a:p>
        </p:txBody>
      </p:sp>
      <p:sp>
        <p:nvSpPr>
          <p:cNvPr id="9" name="Footer Placeholder 7"/>
          <p:cNvSpPr>
            <a:spLocks noGrp="1"/>
          </p:cNvSpPr>
          <p:nvPr>
            <p:ph type="ftr" sz="quarter" idx="11"/>
          </p:nvPr>
        </p:nvSpPr>
        <p:spPr/>
        <p:txBody>
          <a:bodyPr/>
          <a:lstStyle>
            <a:lvl1pPr defTabSz="914400">
              <a:defRPr/>
            </a:lvl1pPr>
          </a:lstStyle>
          <a:p>
            <a:pPr>
              <a:defRPr/>
            </a:pPr>
            <a:r>
              <a:rPr lang="en-JM"/>
              <a:t>CLARENDON LOCAL SUSTAINABLE DEVELOPMENT PLAN  SECRETARIAT c/o 23 Paisley Avenue, May Pen,Clarendon</a:t>
            </a:r>
            <a:endParaRPr lang="en-US" dirty="0"/>
          </a:p>
        </p:txBody>
      </p:sp>
      <p:sp>
        <p:nvSpPr>
          <p:cNvPr id="10" name="Slide Number Placeholder 8"/>
          <p:cNvSpPr>
            <a:spLocks noGrp="1"/>
          </p:cNvSpPr>
          <p:nvPr>
            <p:ph type="sldNum" sz="quarter" idx="12"/>
          </p:nvPr>
        </p:nvSpPr>
        <p:spPr/>
        <p:txBody>
          <a:bodyPr/>
          <a:lstStyle>
            <a:lvl1pPr defTabSz="914400">
              <a:defRPr/>
            </a:lvl1pPr>
          </a:lstStyle>
          <a:p>
            <a:pPr>
              <a:defRPr/>
            </a:pPr>
            <a:fld id="{78B431F8-D6A5-4344-A22A-B7D6380E6D01}" type="slidenum">
              <a:rPr lang="en-US"/>
              <a:pPr>
                <a:defRPr/>
              </a:pPr>
              <a:t>‹#›</a:t>
            </a:fld>
            <a:endParaRPr lang="en-US"/>
          </a:p>
        </p:txBody>
      </p:sp>
    </p:spTree>
    <p:extLst>
      <p:ext uri="{BB962C8B-B14F-4D97-AF65-F5344CB8AC3E}">
        <p14:creationId xmlns:p14="http://schemas.microsoft.com/office/powerpoint/2010/main" val="2080111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spect="1"/>
          </p:cNvSpPr>
          <p:nvPr/>
        </p:nvSpPr>
        <p:spPr>
          <a:xfrm>
            <a:off x="441325"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defTabSz="914400">
              <a:defRPr/>
            </a:lvl1pPr>
          </a:lstStyle>
          <a:p>
            <a:pPr>
              <a:defRPr/>
            </a:pPr>
            <a:fld id="{D3B57ACB-645A-46B6-AFF4-9FBF4173A4CB}" type="datetime1">
              <a:rPr lang="en-US"/>
              <a:pPr>
                <a:defRPr/>
              </a:pPr>
              <a:t>11/24/2020</a:t>
            </a:fld>
            <a:endParaRPr lang="en-US" dirty="0"/>
          </a:p>
        </p:txBody>
      </p:sp>
      <p:sp>
        <p:nvSpPr>
          <p:cNvPr id="5" name="Footer Placeholder 3"/>
          <p:cNvSpPr>
            <a:spLocks noGrp="1"/>
          </p:cNvSpPr>
          <p:nvPr>
            <p:ph type="ftr" sz="quarter" idx="11"/>
          </p:nvPr>
        </p:nvSpPr>
        <p:spPr/>
        <p:txBody>
          <a:bodyPr/>
          <a:lstStyle>
            <a:lvl1pPr defTabSz="914400">
              <a:defRPr/>
            </a:lvl1pPr>
          </a:lstStyle>
          <a:p>
            <a:pPr>
              <a:defRPr/>
            </a:pPr>
            <a:r>
              <a:rPr lang="en-JM"/>
              <a:t>CLARENDON LOCAL SUSTAINABLE DEVELOPMENT PLAN  SECRETARIAT c/o 23 Paisley Avenue, May Pen,Clarendon</a:t>
            </a:r>
            <a:endParaRPr lang="en-US" dirty="0"/>
          </a:p>
        </p:txBody>
      </p:sp>
      <p:sp>
        <p:nvSpPr>
          <p:cNvPr id="6" name="Slide Number Placeholder 4"/>
          <p:cNvSpPr>
            <a:spLocks noGrp="1"/>
          </p:cNvSpPr>
          <p:nvPr>
            <p:ph type="sldNum" sz="quarter" idx="12"/>
          </p:nvPr>
        </p:nvSpPr>
        <p:spPr/>
        <p:txBody>
          <a:bodyPr/>
          <a:lstStyle>
            <a:lvl1pPr defTabSz="914400">
              <a:defRPr/>
            </a:lvl1pPr>
          </a:lstStyle>
          <a:p>
            <a:pPr>
              <a:defRPr/>
            </a:pPr>
            <a:fld id="{EA5BE880-D8B4-406F-9B22-169410B8B250}" type="slidenum">
              <a:rPr lang="en-US"/>
              <a:pPr>
                <a:defRPr/>
              </a:pPr>
              <a:t>‹#›</a:t>
            </a:fld>
            <a:endParaRPr lang="en-US"/>
          </a:p>
        </p:txBody>
      </p:sp>
    </p:spTree>
    <p:extLst>
      <p:ext uri="{BB962C8B-B14F-4D97-AF65-F5344CB8AC3E}">
        <p14:creationId xmlns:p14="http://schemas.microsoft.com/office/powerpoint/2010/main" val="843334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fld id="{9177E92F-51F9-4530-9515-371DE4710FE4}" type="datetime1">
              <a:rPr lang="en-US"/>
              <a:pPr>
                <a:defRPr/>
              </a:pPr>
              <a:t>11/24/2020</a:t>
            </a:fld>
            <a:endParaRPr lang="en-US" dirty="0"/>
          </a:p>
        </p:txBody>
      </p:sp>
      <p:sp>
        <p:nvSpPr>
          <p:cNvPr id="3" name="Footer Placeholder 2"/>
          <p:cNvSpPr>
            <a:spLocks noGrp="1"/>
          </p:cNvSpPr>
          <p:nvPr>
            <p:ph type="ftr" sz="quarter" idx="11"/>
          </p:nvPr>
        </p:nvSpPr>
        <p:spPr/>
        <p:txBody>
          <a:bodyPr/>
          <a:lstStyle>
            <a:lvl1pPr defTabSz="914400">
              <a:defRPr/>
            </a:lvl1pPr>
          </a:lstStyle>
          <a:p>
            <a:pPr>
              <a:defRPr/>
            </a:pPr>
            <a:r>
              <a:rPr lang="en-JM"/>
              <a:t>CLARENDON LOCAL SUSTAINABLE DEVELOPMENT PLAN  SECRETARIAT c/o 23 Paisley Avenue, May Pen,Clarendon</a:t>
            </a:r>
            <a:endParaRPr lang="en-US" dirty="0"/>
          </a:p>
        </p:txBody>
      </p:sp>
      <p:sp>
        <p:nvSpPr>
          <p:cNvPr id="4" name="Slide Number Placeholder 3"/>
          <p:cNvSpPr>
            <a:spLocks noGrp="1"/>
          </p:cNvSpPr>
          <p:nvPr>
            <p:ph type="sldNum" sz="quarter" idx="12"/>
          </p:nvPr>
        </p:nvSpPr>
        <p:spPr/>
        <p:txBody>
          <a:bodyPr/>
          <a:lstStyle>
            <a:lvl1pPr defTabSz="914400">
              <a:defRPr/>
            </a:lvl1pPr>
          </a:lstStyle>
          <a:p>
            <a:pPr>
              <a:defRPr/>
            </a:pPr>
            <a:fld id="{3B70A9C4-6AA0-49B8-AC3C-E24C28E0D09E}" type="slidenum">
              <a:rPr lang="en-US"/>
              <a:pPr>
                <a:defRPr/>
              </a:pPr>
              <a:t>‹#›</a:t>
            </a:fld>
            <a:endParaRPr lang="en-US"/>
          </a:p>
        </p:txBody>
      </p:sp>
      <p:pic>
        <p:nvPicPr>
          <p:cNvPr id="5" name="Picture 16"/>
          <p:cNvPicPr>
            <a:picLocks noChangeAspect="1"/>
          </p:cNvPicPr>
          <p:nvPr userDrawn="1"/>
        </p:nvPicPr>
        <p:blipFill>
          <a:blip r:embed="rId2">
            <a:extLst>
              <a:ext uri="{28A0092B-C50C-407E-A947-70E740481C1C}">
                <a14:useLocalDpi xmlns:a14="http://schemas.microsoft.com/office/drawing/2010/main" val="0"/>
              </a:ext>
            </a:extLst>
          </a:blip>
          <a:srcRect l="9293" t="9981" r="7690" b="9103"/>
          <a:stretch>
            <a:fillRect/>
          </a:stretch>
        </p:blipFill>
        <p:spPr bwMode="auto">
          <a:xfrm>
            <a:off x="276082" y="100502"/>
            <a:ext cx="8540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3"/>
          <p:cNvGrpSpPr>
            <a:grpSpLocks/>
          </p:cNvGrpSpPr>
          <p:nvPr userDrawn="1"/>
        </p:nvGrpSpPr>
        <p:grpSpPr bwMode="auto">
          <a:xfrm>
            <a:off x="25114" y="1085850"/>
            <a:ext cx="1195388" cy="5772150"/>
            <a:chOff x="-3755" y="1143001"/>
            <a:chExt cx="1195234" cy="5771552"/>
          </a:xfrm>
        </p:grpSpPr>
        <p:pic>
          <p:nvPicPr>
            <p:cNvPr id="7" name="Picture 1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562" y="1143001"/>
              <a:ext cx="1085917" cy="471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755" y="5719319"/>
              <a:ext cx="1195234" cy="119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659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spect="1"/>
          </p:cNvSpPr>
          <p:nvPr/>
        </p:nvSpPr>
        <p:spPr>
          <a:xfrm>
            <a:off x="447675" y="5141913"/>
            <a:ext cx="11298238" cy="127476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defTabSz="914400">
              <a:defRPr smtClean="0">
                <a:solidFill>
                  <a:srgbClr val="4D1434">
                    <a:lumMod val="75000"/>
                    <a:lumOff val="25000"/>
                  </a:srgbClr>
                </a:solidFill>
              </a:defRPr>
            </a:lvl1pPr>
          </a:lstStyle>
          <a:p>
            <a:pPr>
              <a:defRPr/>
            </a:pPr>
            <a:fld id="{63297FFE-731F-4843-8455-56F7C5AED76A}" type="datetime1">
              <a:rPr lang="en-US"/>
              <a:pPr>
                <a:defRPr/>
              </a:pPr>
              <a:t>11/24/2020</a:t>
            </a:fld>
            <a:endParaRPr lang="en-US" dirty="0"/>
          </a:p>
        </p:txBody>
      </p:sp>
      <p:sp>
        <p:nvSpPr>
          <p:cNvPr id="7" name="Footer Placeholder 5"/>
          <p:cNvSpPr>
            <a:spLocks noGrp="1"/>
          </p:cNvSpPr>
          <p:nvPr>
            <p:ph type="ftr" sz="quarter" idx="11"/>
          </p:nvPr>
        </p:nvSpPr>
        <p:spPr/>
        <p:txBody>
          <a:bodyPr/>
          <a:lstStyle>
            <a:lvl1pPr defTabSz="914400">
              <a:defRPr smtClean="0">
                <a:solidFill>
                  <a:srgbClr val="4D1434">
                    <a:lumMod val="75000"/>
                    <a:lumOff val="25000"/>
                  </a:srgbClr>
                </a:solidFill>
              </a:defRPr>
            </a:lvl1pPr>
          </a:lstStyle>
          <a:p>
            <a:pPr>
              <a:defRPr/>
            </a:pPr>
            <a:r>
              <a:rPr lang="en-JM"/>
              <a:t>CLARENDON LOCAL SUSTAINABLE DEVELOPMENT PLAN  SECRETARIAT c/o 23 Paisley Avenue, May Pen,Clarendon</a:t>
            </a:r>
            <a:endParaRPr lang="en-US" dirty="0"/>
          </a:p>
        </p:txBody>
      </p:sp>
      <p:sp>
        <p:nvSpPr>
          <p:cNvPr id="8" name="Slide Number Placeholder 6"/>
          <p:cNvSpPr>
            <a:spLocks noGrp="1"/>
          </p:cNvSpPr>
          <p:nvPr>
            <p:ph type="sldNum" sz="quarter" idx="12"/>
          </p:nvPr>
        </p:nvSpPr>
        <p:spPr/>
        <p:txBody>
          <a:bodyPr/>
          <a:lstStyle>
            <a:lvl1pPr defTabSz="914400">
              <a:defRPr dirty="0">
                <a:solidFill>
                  <a:srgbClr val="4D1434">
                    <a:lumMod val="75000"/>
                    <a:lumOff val="25000"/>
                  </a:srgbClr>
                </a:solidFill>
              </a:defRPr>
            </a:lvl1pPr>
          </a:lstStyle>
          <a:p>
            <a:pPr>
              <a:defRPr/>
            </a:pPr>
            <a:fld id="{32782D18-A305-4FA9-8D5B-F5D82D1A1A54}" type="slidenum">
              <a:rPr lang="en-US"/>
              <a:pPr>
                <a:defRPr/>
              </a:pPr>
              <a:t>‹#›</a:t>
            </a:fld>
            <a:endParaRPr lang="en-US"/>
          </a:p>
        </p:txBody>
      </p:sp>
    </p:spTree>
    <p:extLst>
      <p:ext uri="{BB962C8B-B14F-4D97-AF65-F5344CB8AC3E}">
        <p14:creationId xmlns:p14="http://schemas.microsoft.com/office/powerpoint/2010/main" val="76054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a:defRPr/>
            </a:lvl1pPr>
          </a:lstStyle>
          <a:p>
            <a:pPr>
              <a:defRPr/>
            </a:pPr>
            <a:fld id="{C0EB0768-DE20-4092-B5BF-E8F9D7E0FF37}" type="datetime1">
              <a:rPr lang="en-US"/>
              <a:pPr>
                <a:defRPr/>
              </a:pPr>
              <a:t>11/24/2020</a:t>
            </a:fld>
            <a:endParaRPr lang="en-US" dirty="0"/>
          </a:p>
        </p:txBody>
      </p:sp>
      <p:sp>
        <p:nvSpPr>
          <p:cNvPr id="6" name="Footer Placeholder 5"/>
          <p:cNvSpPr>
            <a:spLocks noGrp="1"/>
          </p:cNvSpPr>
          <p:nvPr>
            <p:ph type="ftr" sz="quarter" idx="11"/>
          </p:nvPr>
        </p:nvSpPr>
        <p:spPr/>
        <p:txBody>
          <a:bodyPr/>
          <a:lstStyle>
            <a:lvl1pPr defTabSz="914400">
              <a:defRPr/>
            </a:lvl1pPr>
          </a:lstStyle>
          <a:p>
            <a:pPr>
              <a:defRPr/>
            </a:pPr>
            <a:r>
              <a:rPr lang="en-JM"/>
              <a:t>CLARENDON LOCAL SUSTAINABLE DEVELOPMENT PLAN  SECRETARIAT c/o 23 Paisley Avenue, May Pen,Clarendon</a:t>
            </a:r>
            <a:endParaRPr lang="en-US" dirty="0"/>
          </a:p>
        </p:txBody>
      </p:sp>
      <p:sp>
        <p:nvSpPr>
          <p:cNvPr id="7" name="Slide Number Placeholder 6"/>
          <p:cNvSpPr>
            <a:spLocks noGrp="1"/>
          </p:cNvSpPr>
          <p:nvPr>
            <p:ph type="sldNum" sz="quarter" idx="12"/>
          </p:nvPr>
        </p:nvSpPr>
        <p:spPr/>
        <p:txBody>
          <a:bodyPr/>
          <a:lstStyle>
            <a:lvl1pPr defTabSz="914400">
              <a:defRPr/>
            </a:lvl1pPr>
          </a:lstStyle>
          <a:p>
            <a:pPr>
              <a:defRPr/>
            </a:pPr>
            <a:fld id="{D56FBE17-36F8-4296-AFC7-C9CBC613A2C3}" type="slidenum">
              <a:rPr lang="en-US"/>
              <a:pPr>
                <a:defRPr/>
              </a:pPr>
              <a:t>‹#›</a:t>
            </a:fld>
            <a:endParaRPr lang="en-US"/>
          </a:p>
        </p:txBody>
      </p:sp>
    </p:spTree>
    <p:extLst>
      <p:ext uri="{BB962C8B-B14F-4D97-AF65-F5344CB8AC3E}">
        <p14:creationId xmlns:p14="http://schemas.microsoft.com/office/powerpoint/2010/main" val="41906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9388" y="704850"/>
            <a:ext cx="10161587" cy="1189038"/>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1449388" y="2335213"/>
            <a:ext cx="10161587" cy="352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605713" y="5956300"/>
            <a:ext cx="2844800" cy="365125"/>
          </a:xfrm>
          <a:prstGeom prst="rect">
            <a:avLst/>
          </a:prstGeom>
        </p:spPr>
        <p:txBody>
          <a:bodyPr vert="horz" lIns="91440" tIns="45720" rIns="91440" bIns="45720" rtlCol="0" anchor="ctr"/>
          <a:lstStyle>
            <a:lvl1pPr algn="r" defTabSz="457200" eaLnBrk="1" fontAlgn="auto" hangingPunct="1">
              <a:spcBef>
                <a:spcPts val="0"/>
              </a:spcBef>
              <a:spcAft>
                <a:spcPts val="0"/>
              </a:spcAft>
              <a:defRPr sz="900" smtClean="0">
                <a:solidFill>
                  <a:srgbClr val="903163"/>
                </a:solidFill>
                <a:latin typeface="+mn-lt"/>
              </a:defRPr>
            </a:lvl1pPr>
          </a:lstStyle>
          <a:p>
            <a:pPr>
              <a:defRPr/>
            </a:pPr>
            <a:fld id="{9BB5099E-0E3A-40B0-8338-37AEF0AD9A49}" type="datetime1">
              <a:rPr lang="en-US"/>
              <a:pPr>
                <a:defRPr/>
              </a:pPr>
              <a:t>11/24/2020</a:t>
            </a:fld>
            <a:endParaRPr lang="en-US" dirty="0"/>
          </a:p>
        </p:txBody>
      </p:sp>
      <p:sp>
        <p:nvSpPr>
          <p:cNvPr id="5" name="Footer Placeholder 4"/>
          <p:cNvSpPr>
            <a:spLocks noGrp="1"/>
          </p:cNvSpPr>
          <p:nvPr>
            <p:ph type="ftr" sz="quarter" idx="3"/>
          </p:nvPr>
        </p:nvSpPr>
        <p:spPr>
          <a:xfrm>
            <a:off x="1449388" y="5951538"/>
            <a:ext cx="6048375"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900" cap="all" smtClean="0">
                <a:solidFill>
                  <a:srgbClr val="903163"/>
                </a:solidFill>
                <a:latin typeface="+mn-lt"/>
              </a:defRPr>
            </a:lvl1pPr>
          </a:lstStyle>
          <a:p>
            <a:pPr>
              <a:defRPr/>
            </a:pPr>
            <a:r>
              <a:rPr lang="en-JM"/>
              <a:t>CLARENDON LOCAL SUSTAINABLE DEVELOPMENT PLAN  SECRETARIAT c/o 23 Paisley Avenue, May Pen,Clarendon</a:t>
            </a:r>
            <a:endParaRPr lang="en-US" dirty="0"/>
          </a:p>
        </p:txBody>
      </p:sp>
      <p:sp>
        <p:nvSpPr>
          <p:cNvPr id="6" name="Slide Number Placeholder 5"/>
          <p:cNvSpPr>
            <a:spLocks noGrp="1"/>
          </p:cNvSpPr>
          <p:nvPr>
            <p:ph type="sldNum" sz="quarter" idx="4"/>
          </p:nvPr>
        </p:nvSpPr>
        <p:spPr>
          <a:xfrm>
            <a:off x="10558463" y="5956300"/>
            <a:ext cx="1052512" cy="365125"/>
          </a:xfrm>
          <a:prstGeom prst="rect">
            <a:avLst/>
          </a:prstGeom>
        </p:spPr>
        <p:txBody>
          <a:bodyPr vert="horz" lIns="91440" tIns="45720" rIns="91440" bIns="45720" rtlCol="0" anchor="ctr"/>
          <a:lstStyle>
            <a:lvl1pPr algn="r" defTabSz="457200" eaLnBrk="1" fontAlgn="auto" hangingPunct="1">
              <a:spcBef>
                <a:spcPts val="0"/>
              </a:spcBef>
              <a:spcAft>
                <a:spcPts val="0"/>
              </a:spcAft>
              <a:defRPr sz="900" dirty="0">
                <a:solidFill>
                  <a:srgbClr val="903163"/>
                </a:solidFill>
                <a:latin typeface="+mn-lt"/>
              </a:defRPr>
            </a:lvl1pPr>
          </a:lstStyle>
          <a:p>
            <a:pPr>
              <a:defRPr/>
            </a:pPr>
            <a:fld id="{AC6DF9D5-CC89-42A5-A792-04F6D8DF783C}" type="slidenum">
              <a:rPr lang="en-US"/>
              <a:pPr>
                <a:defRPr/>
              </a:pPr>
              <a:t>‹#›</a:t>
            </a:fld>
            <a:endParaRPr lang="en-US"/>
          </a:p>
        </p:txBody>
      </p:sp>
      <p:sp>
        <p:nvSpPr>
          <p:cNvPr id="9" name="Rectangle 8"/>
          <p:cNvSpPr/>
          <p:nvPr/>
        </p:nvSpPr>
        <p:spPr>
          <a:xfrm>
            <a:off x="1449388" y="457200"/>
            <a:ext cx="2700337" cy="920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275" y="454025"/>
            <a:ext cx="3703638" cy="9842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00" y="457200"/>
            <a:ext cx="3703638" cy="9207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p:cNvSpPr/>
          <p:nvPr userDrawn="1"/>
        </p:nvSpPr>
        <p:spPr>
          <a:xfrm rot="5400000">
            <a:off x="-1973262" y="3382962"/>
            <a:ext cx="6858000" cy="920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11464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457200" rtl="0" fontAlgn="base">
        <a:spcBef>
          <a:spcPct val="0"/>
        </a:spcBef>
        <a:spcAft>
          <a:spcPct val="0"/>
        </a:spcAft>
        <a:defRPr sz="2800" kern="1200" cap="all">
          <a:solidFill>
            <a:schemeClr val="bg1"/>
          </a:solidFill>
          <a:latin typeface="+mj-lt"/>
          <a:ea typeface="+mj-ea"/>
          <a:cs typeface="+mj-cs"/>
        </a:defRPr>
      </a:lvl1pPr>
      <a:lvl2pPr algn="l" defTabSz="457200" rtl="0" fontAlgn="base">
        <a:spcBef>
          <a:spcPct val="0"/>
        </a:spcBef>
        <a:spcAft>
          <a:spcPct val="0"/>
        </a:spcAft>
        <a:defRPr sz="2800">
          <a:solidFill>
            <a:schemeClr val="bg1"/>
          </a:solidFill>
          <a:latin typeface="Gill Sans MT" panose="020B0502020104020203" pitchFamily="34" charset="0"/>
        </a:defRPr>
      </a:lvl2pPr>
      <a:lvl3pPr algn="l" defTabSz="457200" rtl="0" fontAlgn="base">
        <a:spcBef>
          <a:spcPct val="0"/>
        </a:spcBef>
        <a:spcAft>
          <a:spcPct val="0"/>
        </a:spcAft>
        <a:defRPr sz="2800">
          <a:solidFill>
            <a:schemeClr val="bg1"/>
          </a:solidFill>
          <a:latin typeface="Gill Sans MT" panose="020B0502020104020203" pitchFamily="34" charset="0"/>
        </a:defRPr>
      </a:lvl3pPr>
      <a:lvl4pPr algn="l" defTabSz="457200" rtl="0" fontAlgn="base">
        <a:spcBef>
          <a:spcPct val="0"/>
        </a:spcBef>
        <a:spcAft>
          <a:spcPct val="0"/>
        </a:spcAft>
        <a:defRPr sz="2800">
          <a:solidFill>
            <a:schemeClr val="bg1"/>
          </a:solidFill>
          <a:latin typeface="Gill Sans MT" panose="020B0502020104020203" pitchFamily="34" charset="0"/>
        </a:defRPr>
      </a:lvl4pPr>
      <a:lvl5pPr algn="l" defTabSz="457200" rtl="0" fontAlgn="base">
        <a:spcBef>
          <a:spcPct val="0"/>
        </a:spcBef>
        <a:spcAft>
          <a:spcPct val="0"/>
        </a:spcAft>
        <a:defRPr sz="2800">
          <a:solidFill>
            <a:schemeClr val="bg1"/>
          </a:solidFill>
          <a:latin typeface="Gill Sans MT" panose="020B0502020104020203"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4800" indent="-304800" algn="l" defTabSz="457200" rtl="0" fontAlgn="base">
        <a:spcBef>
          <a:spcPct val="20000"/>
        </a:spcBef>
        <a:spcAft>
          <a:spcPts val="600"/>
        </a:spcAft>
        <a:buClr>
          <a:schemeClr val="accent2"/>
        </a:buClr>
        <a:buSzPct val="92000"/>
        <a:buFont typeface="Wingdings 2" panose="05020102010507070707" pitchFamily="18" charset="2"/>
        <a:buChar char=""/>
        <a:defRPr kern="1200">
          <a:solidFill>
            <a:schemeClr val="tx2"/>
          </a:solidFill>
          <a:latin typeface="+mn-lt"/>
          <a:ea typeface="+mn-ea"/>
          <a:cs typeface="+mn-cs"/>
        </a:defRPr>
      </a:lvl1pPr>
      <a:lvl2pPr marL="628650" indent="-304800" algn="l" defTabSz="457200" rtl="0" fontAlgn="base">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898525" indent="-269875" algn="l" defTabSz="457200" rtl="0" fontAlgn="base">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1425" indent="-233363" algn="l" defTabSz="457200" rtl="0" fontAlgn="base">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1788" indent="-233363" algn="l" defTabSz="457200" rtl="0" fontAlgn="base">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3042" y="1057778"/>
            <a:ext cx="10232593" cy="1475013"/>
          </a:xfrm>
        </p:spPr>
        <p:txBody>
          <a:bodyPr>
            <a:noAutofit/>
          </a:bodyPr>
          <a:lstStyle/>
          <a:p>
            <a:pPr algn="ctr"/>
            <a:r>
              <a:rPr lang="en-US" b="1" dirty="0" smtClean="0">
                <a:latin typeface="Aharoni" panose="02010803020104030203" pitchFamily="2" charset="-79"/>
                <a:cs typeface="Aharoni" panose="02010803020104030203" pitchFamily="2" charset="-79"/>
              </a:rPr>
              <a:t>The Coordinating Role of LOCAL AUTHORITIEs in Social and Community Development</a:t>
            </a:r>
            <a:endParaRPr lang="en-US" b="1"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613042" y="5467245"/>
            <a:ext cx="10232592" cy="590321"/>
          </a:xfrm>
        </p:spPr>
        <p:txBody>
          <a:bodyPr>
            <a:noAutofit/>
          </a:bodyPr>
          <a:lstStyle/>
          <a:p>
            <a:pPr algn="ctr"/>
            <a:r>
              <a:rPr lang="en-US" sz="1800" dirty="0" smtClean="0">
                <a:solidFill>
                  <a:schemeClr val="bg1"/>
                </a:solidFill>
              </a:rPr>
              <a:t>By His Worship the Mayor, Councilor Winston </a:t>
            </a:r>
            <a:r>
              <a:rPr lang="en-US" sz="1800" dirty="0" err="1" smtClean="0">
                <a:solidFill>
                  <a:schemeClr val="bg1"/>
                </a:solidFill>
              </a:rPr>
              <a:t>Maragh</a:t>
            </a:r>
            <a:r>
              <a:rPr lang="en-US" sz="1800" dirty="0" smtClean="0">
                <a:solidFill>
                  <a:schemeClr val="bg1"/>
                </a:solidFill>
              </a:rPr>
              <a:t> OD, JP</a:t>
            </a:r>
          </a:p>
          <a:p>
            <a:pPr algn="ctr"/>
            <a:r>
              <a:rPr lang="en-US" sz="1800" b="1" dirty="0" smtClean="0">
                <a:solidFill>
                  <a:schemeClr val="bg1"/>
                </a:solidFill>
              </a:rPr>
              <a:t>Best Practices Symposium for Social and Community Development</a:t>
            </a:r>
          </a:p>
          <a:p>
            <a:endParaRPr lang="en-US" sz="1800" dirty="0">
              <a:solidFill>
                <a:schemeClr val="bg1"/>
              </a:solidFill>
            </a:endParaRPr>
          </a:p>
        </p:txBody>
      </p:sp>
    </p:spTree>
    <p:extLst>
      <p:ext uri="{BB962C8B-B14F-4D97-AF65-F5344CB8AC3E}">
        <p14:creationId xmlns:p14="http://schemas.microsoft.com/office/powerpoint/2010/main" val="522013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haroni" panose="02010803020104030203" pitchFamily="2" charset="-79"/>
                <a:cs typeface="Aharoni" panose="02010803020104030203" pitchFamily="2" charset="-79"/>
              </a:rPr>
              <a:t>The Hosting of </a:t>
            </a:r>
            <a:r>
              <a:rPr lang="en-US" dirty="0" smtClean="0">
                <a:latin typeface="Aharoni" panose="02010803020104030203" pitchFamily="2" charset="-79"/>
                <a:cs typeface="Aharoni" panose="02010803020104030203" pitchFamily="2" charset="-79"/>
              </a:rPr>
              <a:t>Town Hall Meetings - Budget Consultation</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dirty="0" smtClean="0">
                <a:solidFill>
                  <a:schemeClr val="tx1">
                    <a:lumMod val="75000"/>
                    <a:lumOff val="25000"/>
                  </a:schemeClr>
                </a:solidFill>
              </a:rPr>
              <a:t>Municipal Corporations are also mandated to have consultations on their annual budgets with the local population.</a:t>
            </a:r>
          </a:p>
          <a:p>
            <a:endParaRPr lang="en-US" dirty="0" smtClean="0">
              <a:solidFill>
                <a:schemeClr val="tx1">
                  <a:lumMod val="75000"/>
                  <a:lumOff val="25000"/>
                </a:schemeClr>
              </a:solidFill>
            </a:endParaRPr>
          </a:p>
          <a:p>
            <a:r>
              <a:rPr lang="en-US" dirty="0" smtClean="0">
                <a:solidFill>
                  <a:schemeClr val="tx1">
                    <a:lumMod val="75000"/>
                    <a:lumOff val="25000"/>
                  </a:schemeClr>
                </a:solidFill>
              </a:rPr>
              <a:t>Special town hall meetings are usually held with the public where feedback and recommendations are provided by the citizens on the draft budgets.</a:t>
            </a:r>
          </a:p>
          <a:p>
            <a:endParaRPr lang="en-US" dirty="0">
              <a:solidFill>
                <a:schemeClr val="tx1">
                  <a:lumMod val="75000"/>
                  <a:lumOff val="25000"/>
                </a:schemeClr>
              </a:solidFill>
            </a:endParaRPr>
          </a:p>
          <a:p>
            <a:r>
              <a:rPr lang="en-US" dirty="0" smtClean="0">
                <a:solidFill>
                  <a:schemeClr val="tx1">
                    <a:lumMod val="75000"/>
                    <a:lumOff val="25000"/>
                  </a:schemeClr>
                </a:solidFill>
              </a:rPr>
              <a:t>All feedback are taken into account before the budget is approved. </a:t>
            </a:r>
          </a:p>
          <a:p>
            <a:endParaRPr lang="en-US" dirty="0"/>
          </a:p>
          <a:p>
            <a:endParaRPr lang="en-US" dirty="0"/>
          </a:p>
        </p:txBody>
      </p:sp>
    </p:spTree>
    <p:extLst>
      <p:ext uri="{BB962C8B-B14F-4D97-AF65-F5344CB8AC3E}">
        <p14:creationId xmlns:p14="http://schemas.microsoft.com/office/powerpoint/2010/main" val="2573429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haroni" panose="02010803020104030203" pitchFamily="2" charset="-79"/>
                <a:cs typeface="Aharoni" panose="02010803020104030203" pitchFamily="2" charset="-79"/>
              </a:rPr>
              <a:t>The Provision of Financial and Technical Assistance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797978" y="2180496"/>
            <a:ext cx="9812829" cy="4137177"/>
          </a:xfrm>
        </p:spPr>
        <p:txBody>
          <a:bodyPr/>
          <a:lstStyle/>
          <a:p>
            <a:r>
              <a:rPr lang="en-US" dirty="0" smtClean="0">
                <a:solidFill>
                  <a:schemeClr val="tx1">
                    <a:lumMod val="75000"/>
                    <a:lumOff val="25000"/>
                  </a:schemeClr>
                </a:solidFill>
              </a:rPr>
              <a:t>CBO’s may seek financial and/or technical assistance from the Municipal Corporations to implement projects.</a:t>
            </a:r>
          </a:p>
          <a:p>
            <a:endParaRPr lang="en-US" dirty="0" smtClean="0">
              <a:solidFill>
                <a:schemeClr val="tx1">
                  <a:lumMod val="75000"/>
                  <a:lumOff val="25000"/>
                </a:schemeClr>
              </a:solidFill>
            </a:endParaRPr>
          </a:p>
          <a:p>
            <a:r>
              <a:rPr lang="en-US" dirty="0" smtClean="0">
                <a:solidFill>
                  <a:schemeClr val="tx1">
                    <a:lumMod val="75000"/>
                    <a:lumOff val="25000"/>
                  </a:schemeClr>
                </a:solidFill>
              </a:rPr>
              <a:t>In Clarendon:</a:t>
            </a:r>
          </a:p>
          <a:p>
            <a:pPr lvl="1"/>
            <a:r>
              <a:rPr lang="en-US" dirty="0" smtClean="0">
                <a:solidFill>
                  <a:schemeClr val="tx1">
                    <a:lumMod val="75000"/>
                    <a:lumOff val="25000"/>
                  </a:schemeClr>
                </a:solidFill>
              </a:rPr>
              <a:t>The CPDCBS is very active in project writing and may seek technical assistance of partner with the Municipal Corporation to support project implementation.</a:t>
            </a:r>
          </a:p>
          <a:p>
            <a:pPr lvl="1"/>
            <a:r>
              <a:rPr lang="en-US" dirty="0" smtClean="0">
                <a:solidFill>
                  <a:schemeClr val="tx1">
                    <a:lumMod val="75000"/>
                    <a:lumOff val="25000"/>
                  </a:schemeClr>
                </a:solidFill>
              </a:rPr>
              <a:t>CBO’s may write to the municipal Corporation requesting a waiver on certain approval fees to undertake social and community based development activities. </a:t>
            </a:r>
          </a:p>
          <a:p>
            <a:pPr lvl="1"/>
            <a:r>
              <a:rPr lang="en-US" dirty="0" smtClean="0">
                <a:solidFill>
                  <a:schemeClr val="tx1">
                    <a:lumMod val="75000"/>
                    <a:lumOff val="25000"/>
                  </a:schemeClr>
                </a:solidFill>
              </a:rPr>
              <a:t>CBO’s periodically seek budgetary support from the Municipal Corporation to implement projects. </a:t>
            </a:r>
          </a:p>
          <a:p>
            <a:pPr lvl="1"/>
            <a:r>
              <a:rPr lang="en-US" dirty="0" smtClean="0">
                <a:solidFill>
                  <a:schemeClr val="tx1">
                    <a:lumMod val="75000"/>
                    <a:lumOff val="25000"/>
                  </a:schemeClr>
                </a:solidFill>
              </a:rPr>
              <a:t>CBO’s periodically approach the Municipal Corporation to provide technical assistance in project writing. </a:t>
            </a:r>
          </a:p>
          <a:p>
            <a:pPr marL="323850" lvl="1" indent="0">
              <a:buNone/>
            </a:pPr>
            <a:endParaRPr lang="en-US" dirty="0" smtClean="0"/>
          </a:p>
        </p:txBody>
      </p:sp>
    </p:spTree>
    <p:extLst>
      <p:ext uri="{BB962C8B-B14F-4D97-AF65-F5344CB8AC3E}">
        <p14:creationId xmlns:p14="http://schemas.microsoft.com/office/powerpoint/2010/main" val="3166209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496" y="3512747"/>
            <a:ext cx="9812830" cy="1013800"/>
          </a:xfrm>
        </p:spPr>
        <p:txBody>
          <a:bodyPr>
            <a:normAutofit fontScale="90000"/>
          </a:bodyPr>
          <a:lstStyle/>
          <a:p>
            <a:pPr algn="ctr"/>
            <a:r>
              <a:rPr lang="en-US" sz="7200" dirty="0" smtClean="0">
                <a:solidFill>
                  <a:schemeClr val="accent2">
                    <a:lumMod val="50000"/>
                  </a:schemeClr>
                </a:solidFill>
                <a:latin typeface="Aharoni" panose="02010803020104030203" pitchFamily="2" charset="-79"/>
                <a:cs typeface="Aharoni" panose="02010803020104030203" pitchFamily="2" charset="-79"/>
              </a:rPr>
              <a:t>The End</a:t>
            </a:r>
            <a:endParaRPr lang="en-US" sz="7200" dirty="0">
              <a:solidFill>
                <a:schemeClr val="accent2">
                  <a:lumMod val="50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845082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haroni" panose="02010803020104030203" pitchFamily="2" charset="-79"/>
                <a:cs typeface="Aharoni" panose="02010803020104030203" pitchFamily="2" charset="-79"/>
              </a:rPr>
              <a:t>Defining Community Development</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797978" y="2180496"/>
            <a:ext cx="9922967" cy="4303431"/>
          </a:xfrm>
        </p:spPr>
        <p:txBody>
          <a:bodyPr>
            <a:normAutofit/>
          </a:bodyPr>
          <a:lstStyle/>
          <a:p>
            <a:r>
              <a:rPr lang="en-US" dirty="0" smtClean="0">
                <a:solidFill>
                  <a:schemeClr val="tx1">
                    <a:lumMod val="75000"/>
                    <a:lumOff val="25000"/>
                  </a:schemeClr>
                </a:solidFill>
              </a:rPr>
              <a:t>The United Nations defines community development as "a process where community members come together to take collective action and generate solutions to common problems.“</a:t>
            </a:r>
          </a:p>
          <a:p>
            <a:endParaRPr lang="en-US" dirty="0" smtClean="0">
              <a:solidFill>
                <a:schemeClr val="tx1">
                  <a:lumMod val="75000"/>
                  <a:lumOff val="25000"/>
                </a:schemeClr>
              </a:solidFill>
            </a:endParaRPr>
          </a:p>
          <a:p>
            <a:r>
              <a:rPr lang="en-US" dirty="0" smtClean="0">
                <a:solidFill>
                  <a:schemeClr val="tx1">
                    <a:lumMod val="75000"/>
                    <a:lumOff val="25000"/>
                  </a:schemeClr>
                </a:solidFill>
              </a:rPr>
              <a:t>Based on another definition from the Cambridge University Conference on African Administration of 1946 community development may be on the initiative of the community or through the use of techniques for arousing and stimulating it.</a:t>
            </a:r>
          </a:p>
          <a:p>
            <a:endParaRPr lang="en-US" dirty="0">
              <a:solidFill>
                <a:schemeClr val="tx1">
                  <a:lumMod val="75000"/>
                  <a:lumOff val="25000"/>
                </a:schemeClr>
              </a:solidFill>
            </a:endParaRPr>
          </a:p>
          <a:p>
            <a:pPr lvl="0">
              <a:buClr>
                <a:srgbClr val="903163"/>
              </a:buClr>
            </a:pPr>
            <a:r>
              <a:rPr lang="en-US" dirty="0">
                <a:solidFill>
                  <a:schemeClr val="tx1">
                    <a:lumMod val="75000"/>
                    <a:lumOff val="25000"/>
                  </a:schemeClr>
                </a:solidFill>
              </a:rPr>
              <a:t>The essential elements of community development include:</a:t>
            </a:r>
          </a:p>
          <a:p>
            <a:pPr lvl="1">
              <a:buClr>
                <a:srgbClr val="903163"/>
              </a:buClr>
            </a:pPr>
            <a:r>
              <a:rPr lang="en-US" dirty="0">
                <a:solidFill>
                  <a:schemeClr val="tx1">
                    <a:lumMod val="75000"/>
                    <a:lumOff val="25000"/>
                  </a:schemeClr>
                </a:solidFill>
              </a:rPr>
              <a:t>A</a:t>
            </a:r>
            <a:r>
              <a:rPr lang="en-US" dirty="0" smtClean="0">
                <a:solidFill>
                  <a:schemeClr val="tx1">
                    <a:lumMod val="75000"/>
                    <a:lumOff val="25000"/>
                  </a:schemeClr>
                </a:solidFill>
              </a:rPr>
              <a:t>ctive </a:t>
            </a:r>
            <a:r>
              <a:rPr lang="en-US" dirty="0">
                <a:solidFill>
                  <a:schemeClr val="tx1">
                    <a:lumMod val="75000"/>
                    <a:lumOff val="25000"/>
                  </a:schemeClr>
                </a:solidFill>
              </a:rPr>
              <a:t>participation of citizens</a:t>
            </a:r>
          </a:p>
          <a:p>
            <a:pPr lvl="1">
              <a:buClr>
                <a:srgbClr val="903163"/>
              </a:buClr>
            </a:pPr>
            <a:r>
              <a:rPr lang="en-US" dirty="0" smtClean="0">
                <a:solidFill>
                  <a:schemeClr val="tx1">
                    <a:lumMod val="75000"/>
                    <a:lumOff val="25000"/>
                  </a:schemeClr>
                </a:solidFill>
              </a:rPr>
              <a:t>Significant </a:t>
            </a:r>
            <a:r>
              <a:rPr lang="en-US" dirty="0">
                <a:solidFill>
                  <a:schemeClr val="tx1">
                    <a:lumMod val="75000"/>
                    <a:lumOff val="25000"/>
                  </a:schemeClr>
                </a:solidFill>
              </a:rPr>
              <a:t>control by people over the developmental process.</a:t>
            </a:r>
          </a:p>
          <a:p>
            <a:pPr lvl="1">
              <a:buClr>
                <a:srgbClr val="903163"/>
              </a:buClr>
            </a:pPr>
            <a:r>
              <a:rPr lang="en-US" dirty="0" smtClean="0">
                <a:solidFill>
                  <a:schemeClr val="tx1">
                    <a:lumMod val="75000"/>
                    <a:lumOff val="25000"/>
                  </a:schemeClr>
                </a:solidFill>
              </a:rPr>
              <a:t>Vision</a:t>
            </a:r>
            <a:r>
              <a:rPr lang="en-US" dirty="0">
                <a:solidFill>
                  <a:schemeClr val="tx1">
                    <a:lumMod val="75000"/>
                    <a:lumOff val="25000"/>
                  </a:schemeClr>
                </a:solidFill>
              </a:rPr>
              <a:t>, goals and objectives </a:t>
            </a:r>
            <a:r>
              <a:rPr lang="en-US" dirty="0" smtClean="0">
                <a:solidFill>
                  <a:schemeClr val="tx1">
                    <a:lumMod val="75000"/>
                    <a:lumOff val="25000"/>
                  </a:schemeClr>
                </a:solidFill>
              </a:rPr>
              <a:t>based </a:t>
            </a:r>
            <a:r>
              <a:rPr lang="en-US" dirty="0">
                <a:solidFill>
                  <a:schemeClr val="tx1">
                    <a:lumMod val="75000"/>
                    <a:lumOff val="25000"/>
                  </a:schemeClr>
                </a:solidFill>
              </a:rPr>
              <a:t>on the quest and aspirations of the people</a:t>
            </a:r>
            <a:r>
              <a:rPr lang="en-US" dirty="0" smtClean="0">
                <a:solidFill>
                  <a:schemeClr val="tx1">
                    <a:lumMod val="75000"/>
                    <a:lumOff val="25000"/>
                  </a:schemeClr>
                </a:solidFill>
              </a:rPr>
              <a:t>.</a:t>
            </a:r>
            <a:endParaRPr lang="en-US" dirty="0">
              <a:solidFill>
                <a:schemeClr val="tx1">
                  <a:lumMod val="75000"/>
                  <a:lumOff val="25000"/>
                </a:schemeClr>
              </a:solidFill>
            </a:endParaRPr>
          </a:p>
        </p:txBody>
      </p:sp>
    </p:spTree>
    <p:extLst>
      <p:ext uri="{BB962C8B-B14F-4D97-AF65-F5344CB8AC3E}">
        <p14:creationId xmlns:p14="http://schemas.microsoft.com/office/powerpoint/2010/main" val="1047858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978" y="644237"/>
            <a:ext cx="9954140" cy="1132608"/>
          </a:xfrm>
        </p:spPr>
        <p:txBody>
          <a:bodyPr>
            <a:normAutofit fontScale="90000"/>
          </a:bodyPr>
          <a:lstStyle/>
          <a:p>
            <a:pPr algn="ctr"/>
            <a:r>
              <a:rPr lang="en-US" dirty="0">
                <a:latin typeface="Aharoni" panose="02010803020104030203" pitchFamily="2" charset="-79"/>
                <a:cs typeface="Aharoni" panose="02010803020104030203" pitchFamily="2" charset="-79"/>
              </a:rPr>
              <a:t>The Coordinating Role of </a:t>
            </a:r>
            <a:r>
              <a:rPr lang="en-US" dirty="0" smtClean="0">
                <a:latin typeface="Aharoni" panose="02010803020104030203" pitchFamily="2" charset="-79"/>
                <a:cs typeface="Aharoni" panose="02010803020104030203" pitchFamily="2" charset="-79"/>
              </a:rPr>
              <a:t>Municipal Corporations IN SOCAIL AND Community Development</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dirty="0" smtClean="0">
                <a:solidFill>
                  <a:schemeClr val="tx1">
                    <a:lumMod val="75000"/>
                    <a:lumOff val="25000"/>
                  </a:schemeClr>
                </a:solidFill>
              </a:rPr>
              <a:t>Municipal Corporations are the Local Authorities within their jurisdiction and are arguably the chief coordinators of social and community development. </a:t>
            </a:r>
          </a:p>
          <a:p>
            <a:endParaRPr lang="en-US" dirty="0" smtClean="0">
              <a:solidFill>
                <a:schemeClr val="tx1">
                  <a:lumMod val="75000"/>
                  <a:lumOff val="25000"/>
                </a:schemeClr>
              </a:solidFill>
            </a:endParaRPr>
          </a:p>
          <a:p>
            <a:r>
              <a:rPr lang="en-US" dirty="0" smtClean="0">
                <a:solidFill>
                  <a:schemeClr val="tx1">
                    <a:lumMod val="75000"/>
                    <a:lumOff val="25000"/>
                  </a:schemeClr>
                </a:solidFill>
              </a:rPr>
              <a:t>The coordinator function stems from but are not limited to the following social and community development strategies:</a:t>
            </a:r>
          </a:p>
          <a:p>
            <a:pPr lvl="1"/>
            <a:r>
              <a:rPr lang="en-US" dirty="0" smtClean="0">
                <a:solidFill>
                  <a:schemeClr val="tx1">
                    <a:lumMod val="75000"/>
                    <a:lumOff val="25000"/>
                  </a:schemeClr>
                </a:solidFill>
              </a:rPr>
              <a:t>Management of local development</a:t>
            </a:r>
          </a:p>
          <a:p>
            <a:pPr lvl="1"/>
            <a:r>
              <a:rPr lang="en-US" dirty="0" smtClean="0">
                <a:solidFill>
                  <a:schemeClr val="tx1">
                    <a:lumMod val="75000"/>
                    <a:lumOff val="25000"/>
                  </a:schemeClr>
                </a:solidFill>
              </a:rPr>
              <a:t>Preparation of Local Sustainable Development Plans (LSDPs)</a:t>
            </a:r>
          </a:p>
          <a:p>
            <a:pPr lvl="1"/>
            <a:r>
              <a:rPr lang="en-US" dirty="0" smtClean="0">
                <a:solidFill>
                  <a:schemeClr val="tx1">
                    <a:lumMod val="75000"/>
                    <a:lumOff val="25000"/>
                  </a:schemeClr>
                </a:solidFill>
              </a:rPr>
              <a:t>Hosting of town </a:t>
            </a:r>
            <a:r>
              <a:rPr lang="en-US" dirty="0">
                <a:solidFill>
                  <a:schemeClr val="tx1">
                    <a:lumMod val="75000"/>
                    <a:lumOff val="25000"/>
                  </a:schemeClr>
                </a:solidFill>
              </a:rPr>
              <a:t>h</a:t>
            </a:r>
            <a:r>
              <a:rPr lang="en-US" dirty="0" smtClean="0">
                <a:solidFill>
                  <a:schemeClr val="tx1">
                    <a:lumMod val="75000"/>
                    <a:lumOff val="25000"/>
                  </a:schemeClr>
                </a:solidFill>
              </a:rPr>
              <a:t>all </a:t>
            </a:r>
            <a:r>
              <a:rPr lang="en-US" dirty="0">
                <a:solidFill>
                  <a:schemeClr val="tx1">
                    <a:lumMod val="75000"/>
                    <a:lumOff val="25000"/>
                  </a:schemeClr>
                </a:solidFill>
              </a:rPr>
              <a:t>m</a:t>
            </a:r>
            <a:r>
              <a:rPr lang="en-US" dirty="0" smtClean="0">
                <a:solidFill>
                  <a:schemeClr val="tx1">
                    <a:lumMod val="75000"/>
                    <a:lumOff val="25000"/>
                  </a:schemeClr>
                </a:solidFill>
              </a:rPr>
              <a:t>eetings</a:t>
            </a:r>
          </a:p>
          <a:p>
            <a:pPr lvl="1"/>
            <a:r>
              <a:rPr lang="en-US" dirty="0" smtClean="0">
                <a:solidFill>
                  <a:schemeClr val="tx1">
                    <a:lumMod val="75000"/>
                    <a:lumOff val="25000"/>
                  </a:schemeClr>
                </a:solidFill>
              </a:rPr>
              <a:t>Provision of technical and financial assistance for project implementation</a:t>
            </a:r>
          </a:p>
          <a:p>
            <a:pPr lvl="1"/>
            <a:endParaRPr lang="en-US" dirty="0" smtClean="0"/>
          </a:p>
        </p:txBody>
      </p:sp>
    </p:spTree>
    <p:extLst>
      <p:ext uri="{BB962C8B-B14F-4D97-AF65-F5344CB8AC3E}">
        <p14:creationId xmlns:p14="http://schemas.microsoft.com/office/powerpoint/2010/main" val="33431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haroni" panose="02010803020104030203" pitchFamily="2" charset="-79"/>
                <a:cs typeface="Aharoni" panose="02010803020104030203" pitchFamily="2" charset="-79"/>
              </a:rPr>
              <a:t>The Management of Local </a:t>
            </a:r>
            <a:r>
              <a:rPr lang="en-US" dirty="0">
                <a:latin typeface="Aharoni" panose="02010803020104030203" pitchFamily="2" charset="-79"/>
                <a:cs typeface="Aharoni" panose="02010803020104030203" pitchFamily="2" charset="-79"/>
              </a:rPr>
              <a:t>D</a:t>
            </a:r>
            <a:r>
              <a:rPr lang="en-US" dirty="0" smtClean="0">
                <a:latin typeface="Aharoni" panose="02010803020104030203" pitchFamily="2" charset="-79"/>
                <a:cs typeface="Aharoni" panose="02010803020104030203" pitchFamily="2" charset="-79"/>
              </a:rPr>
              <a:t>evelopment</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797978" y="2180496"/>
            <a:ext cx="9812829" cy="4157959"/>
          </a:xfrm>
        </p:spPr>
        <p:txBody>
          <a:bodyPr/>
          <a:lstStyle/>
          <a:p>
            <a:pPr lvl="0"/>
            <a:r>
              <a:rPr lang="en-US" dirty="0">
                <a:solidFill>
                  <a:schemeClr val="tx1">
                    <a:lumMod val="75000"/>
                    <a:lumOff val="25000"/>
                  </a:schemeClr>
                </a:solidFill>
              </a:rPr>
              <a:t>One of the specific responsibilities of the Municipal Corporation is to coordinate inter-agency collaboration among non-governmental organizations (NGOs), community-based organizations (CBOs) and government agencies which operate in the parish and are engaged in the delivery of local services or in local development.</a:t>
            </a:r>
          </a:p>
          <a:p>
            <a:endParaRPr lang="en-US" dirty="0" smtClean="0">
              <a:solidFill>
                <a:schemeClr val="tx1">
                  <a:lumMod val="75000"/>
                  <a:lumOff val="25000"/>
                </a:schemeClr>
              </a:solidFill>
            </a:endParaRPr>
          </a:p>
          <a:p>
            <a:r>
              <a:rPr lang="en-US" dirty="0" smtClean="0">
                <a:solidFill>
                  <a:schemeClr val="tx1">
                    <a:lumMod val="75000"/>
                    <a:lumOff val="25000"/>
                  </a:schemeClr>
                </a:solidFill>
              </a:rPr>
              <a:t>Actors in social and community development, including the Social Development Commission (SDC) and the Parish Development Committees (PDCs) must report to one of the committees of the Municipal Corporations. </a:t>
            </a:r>
          </a:p>
          <a:p>
            <a:endParaRPr lang="en-US" dirty="0" smtClean="0">
              <a:solidFill>
                <a:schemeClr val="tx1">
                  <a:lumMod val="75000"/>
                  <a:lumOff val="25000"/>
                </a:schemeClr>
              </a:solidFill>
            </a:endParaRPr>
          </a:p>
          <a:p>
            <a:r>
              <a:rPr lang="en-US" dirty="0" smtClean="0">
                <a:solidFill>
                  <a:schemeClr val="tx1">
                    <a:lumMod val="75000"/>
                    <a:lumOff val="25000"/>
                  </a:schemeClr>
                </a:solidFill>
              </a:rPr>
              <a:t>In some cases, social and community development activities may require approval from the Corporation.</a:t>
            </a:r>
            <a:endParaRPr lang="en-US" dirty="0">
              <a:solidFill>
                <a:schemeClr val="tx1">
                  <a:lumMod val="75000"/>
                  <a:lumOff val="25000"/>
                </a:schemeClr>
              </a:solidFill>
            </a:endParaRPr>
          </a:p>
          <a:p>
            <a:pPr marL="0" indent="0">
              <a:buNone/>
            </a:pPr>
            <a:endParaRPr lang="en-US" dirty="0"/>
          </a:p>
        </p:txBody>
      </p:sp>
    </p:spTree>
    <p:extLst>
      <p:ext uri="{BB962C8B-B14F-4D97-AF65-F5344CB8AC3E}">
        <p14:creationId xmlns:p14="http://schemas.microsoft.com/office/powerpoint/2010/main" val="494157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haroni" panose="02010803020104030203" pitchFamily="2" charset="-79"/>
                <a:cs typeface="Aharoni" panose="02010803020104030203" pitchFamily="2" charset="-79"/>
              </a:rPr>
              <a:t>The Preparation of LSDPs</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dirty="0" smtClean="0">
                <a:solidFill>
                  <a:schemeClr val="tx1">
                    <a:lumMod val="75000"/>
                    <a:lumOff val="25000"/>
                  </a:schemeClr>
                </a:solidFill>
              </a:rPr>
              <a:t>Another specific responsibility of MCs is to prepare LSDPs.</a:t>
            </a:r>
          </a:p>
          <a:p>
            <a:endParaRPr lang="en-US" dirty="0" smtClean="0">
              <a:solidFill>
                <a:schemeClr val="tx1">
                  <a:lumMod val="75000"/>
                  <a:lumOff val="25000"/>
                </a:schemeClr>
              </a:solidFill>
            </a:endParaRPr>
          </a:p>
          <a:p>
            <a:r>
              <a:rPr lang="en-US" dirty="0" smtClean="0">
                <a:solidFill>
                  <a:schemeClr val="tx1">
                    <a:lumMod val="75000"/>
                    <a:lumOff val="25000"/>
                  </a:schemeClr>
                </a:solidFill>
              </a:rPr>
              <a:t>The LSDPs take a bottom up approach to planning.</a:t>
            </a:r>
          </a:p>
          <a:p>
            <a:endParaRPr lang="en-US" dirty="0" smtClean="0">
              <a:solidFill>
                <a:schemeClr val="tx1">
                  <a:lumMod val="75000"/>
                  <a:lumOff val="25000"/>
                </a:schemeClr>
              </a:solidFill>
            </a:endParaRPr>
          </a:p>
          <a:p>
            <a:r>
              <a:rPr lang="en-US" dirty="0" smtClean="0">
                <a:solidFill>
                  <a:schemeClr val="tx1">
                    <a:lumMod val="75000"/>
                    <a:lumOff val="25000"/>
                  </a:schemeClr>
                </a:solidFill>
              </a:rPr>
              <a:t>Citizens are empowered to determine a vision for their parish, devise strategies to achieve their vision while addressing the numerous issues and problems that are plaguing the parish.</a:t>
            </a:r>
          </a:p>
          <a:p>
            <a:endParaRPr lang="en-US" dirty="0"/>
          </a:p>
          <a:p>
            <a:endParaRPr lang="en-US" dirty="0" smtClean="0"/>
          </a:p>
          <a:p>
            <a:pPr marL="0" indent="0">
              <a:buNone/>
            </a:pPr>
            <a:endParaRPr lang="en-US" dirty="0" smtClean="0"/>
          </a:p>
        </p:txBody>
      </p:sp>
    </p:spTree>
    <p:extLst>
      <p:ext uri="{BB962C8B-B14F-4D97-AF65-F5344CB8AC3E}">
        <p14:creationId xmlns:p14="http://schemas.microsoft.com/office/powerpoint/2010/main" val="1921659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haroni" panose="02010803020104030203" pitchFamily="2" charset="-79"/>
                <a:cs typeface="Aharoni" panose="02010803020104030203" pitchFamily="2" charset="-79"/>
              </a:rPr>
              <a:t>The Case of the Clarendon Local Sustainable Development Plan (CLSDP)</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US" dirty="0" smtClean="0">
                <a:solidFill>
                  <a:schemeClr val="tx1">
                    <a:lumMod val="75000"/>
                    <a:lumOff val="25000"/>
                  </a:schemeClr>
                </a:solidFill>
              </a:rPr>
              <a:t>The CLSDP utilizes a participative approach to planning in which there is citizen involvement at all levels.</a:t>
            </a:r>
          </a:p>
          <a:p>
            <a:endParaRPr lang="en-US" dirty="0" smtClean="0">
              <a:solidFill>
                <a:schemeClr val="tx1">
                  <a:lumMod val="75000"/>
                  <a:lumOff val="25000"/>
                </a:schemeClr>
              </a:solidFill>
            </a:endParaRPr>
          </a:p>
          <a:p>
            <a:r>
              <a:rPr lang="en-US" dirty="0" smtClean="0">
                <a:solidFill>
                  <a:schemeClr val="tx1">
                    <a:lumMod val="75000"/>
                    <a:lumOff val="25000"/>
                  </a:schemeClr>
                </a:solidFill>
              </a:rPr>
              <a:t>Over 20 consultation sessions were held with residents in the preparation of the planning document.</a:t>
            </a:r>
          </a:p>
          <a:p>
            <a:endParaRPr lang="en-US" dirty="0" smtClean="0">
              <a:solidFill>
                <a:schemeClr val="tx1">
                  <a:lumMod val="75000"/>
                  <a:lumOff val="25000"/>
                </a:schemeClr>
              </a:solidFill>
            </a:endParaRPr>
          </a:p>
          <a:p>
            <a:r>
              <a:rPr lang="en-US" dirty="0" smtClean="0">
                <a:solidFill>
                  <a:schemeClr val="tx1">
                    <a:lumMod val="75000"/>
                    <a:lumOff val="25000"/>
                  </a:schemeClr>
                </a:solidFill>
              </a:rPr>
              <a:t>As part of the early actions, community groups were given the opportunity to develop their own projects and grant funding was provided to support these initiatives.  </a:t>
            </a:r>
          </a:p>
          <a:p>
            <a:endParaRPr lang="en-US" dirty="0"/>
          </a:p>
        </p:txBody>
      </p:sp>
    </p:spTree>
    <p:extLst>
      <p:ext uri="{BB962C8B-B14F-4D97-AF65-F5344CB8AC3E}">
        <p14:creationId xmlns:p14="http://schemas.microsoft.com/office/powerpoint/2010/main" val="4194296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haroni" panose="02010803020104030203" pitchFamily="2" charset="-79"/>
                <a:cs typeface="Aharoni" panose="02010803020104030203" pitchFamily="2" charset="-79"/>
              </a:rPr>
              <a:t>The Case of the Clarendon Local Sustainable Development Plan (CLSDP)</a:t>
            </a:r>
            <a:endParaRPr lang="en-US" dirty="0"/>
          </a:p>
        </p:txBody>
      </p:sp>
      <p:sp>
        <p:nvSpPr>
          <p:cNvPr id="3" name="Content Placeholder 2"/>
          <p:cNvSpPr>
            <a:spLocks noGrp="1"/>
          </p:cNvSpPr>
          <p:nvPr>
            <p:ph idx="1"/>
          </p:nvPr>
        </p:nvSpPr>
        <p:spPr/>
        <p:txBody>
          <a:bodyPr/>
          <a:lstStyle/>
          <a:p>
            <a:r>
              <a:rPr lang="en-US" dirty="0" smtClean="0">
                <a:solidFill>
                  <a:schemeClr val="tx1">
                    <a:lumMod val="75000"/>
                    <a:lumOff val="25000"/>
                  </a:schemeClr>
                </a:solidFill>
              </a:rPr>
              <a:t>The preparation of the CLSDP was a reflection of the strong partnership and relationship which exist between local government and the citizenry in Clarendon.</a:t>
            </a:r>
          </a:p>
          <a:p>
            <a:endParaRPr lang="en-US" dirty="0" smtClean="0">
              <a:solidFill>
                <a:schemeClr val="tx1">
                  <a:lumMod val="75000"/>
                  <a:lumOff val="25000"/>
                </a:schemeClr>
              </a:solidFill>
            </a:endParaRPr>
          </a:p>
          <a:p>
            <a:pPr lvl="1"/>
            <a:r>
              <a:rPr lang="en-US" dirty="0" smtClean="0">
                <a:solidFill>
                  <a:schemeClr val="tx1">
                    <a:lumMod val="75000"/>
                    <a:lumOff val="25000"/>
                  </a:schemeClr>
                </a:solidFill>
              </a:rPr>
              <a:t> The Clarendon Parish Development Committee Benevolent Society  (CPDCBS) and the SDC were the main partners along with the Municipal Corporation. </a:t>
            </a:r>
          </a:p>
          <a:p>
            <a:pPr lvl="1"/>
            <a:endParaRPr lang="en-US" dirty="0" smtClean="0">
              <a:solidFill>
                <a:schemeClr val="tx1">
                  <a:lumMod val="75000"/>
                  <a:lumOff val="25000"/>
                </a:schemeClr>
              </a:solidFill>
            </a:endParaRPr>
          </a:p>
          <a:p>
            <a:pPr lvl="1"/>
            <a:r>
              <a:rPr lang="en-US" dirty="0" smtClean="0">
                <a:solidFill>
                  <a:schemeClr val="tx1">
                    <a:lumMod val="75000"/>
                    <a:lumOff val="25000"/>
                  </a:schemeClr>
                </a:solidFill>
              </a:rPr>
              <a:t>An officer of the Municipal Corporation, with responsibility for local sustainable development, is based in the office of the CPDCBS.</a:t>
            </a:r>
            <a:endParaRPr lang="en-US" dirty="0">
              <a:solidFill>
                <a:schemeClr val="tx1">
                  <a:lumMod val="75000"/>
                  <a:lumOff val="25000"/>
                </a:schemeClr>
              </a:solidFill>
            </a:endParaRPr>
          </a:p>
        </p:txBody>
      </p:sp>
    </p:spTree>
    <p:extLst>
      <p:ext uri="{BB962C8B-B14F-4D97-AF65-F5344CB8AC3E}">
        <p14:creationId xmlns:p14="http://schemas.microsoft.com/office/powerpoint/2010/main" val="3489819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haroni" panose="02010803020104030203" pitchFamily="2" charset="-79"/>
                <a:cs typeface="Aharoni" panose="02010803020104030203" pitchFamily="2" charset="-79"/>
              </a:rPr>
              <a:t>The Hosting of Town Hall Meetings</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dirty="0" smtClean="0">
                <a:solidFill>
                  <a:schemeClr val="tx1">
                    <a:lumMod val="75000"/>
                    <a:lumOff val="25000"/>
                  </a:schemeClr>
                </a:solidFill>
              </a:rPr>
              <a:t>Town hall meetings are a way for the Municipal Corporations to meet with the local populace to hear from them on topics of interest or to discuss their developmental issues and challenges. </a:t>
            </a:r>
          </a:p>
          <a:p>
            <a:endParaRPr lang="en-US" dirty="0" smtClean="0">
              <a:solidFill>
                <a:schemeClr val="tx1">
                  <a:lumMod val="75000"/>
                  <a:lumOff val="25000"/>
                </a:schemeClr>
              </a:solidFill>
            </a:endParaRPr>
          </a:p>
          <a:p>
            <a:r>
              <a:rPr lang="en-US" dirty="0" smtClean="0">
                <a:solidFill>
                  <a:schemeClr val="tx1">
                    <a:lumMod val="75000"/>
                    <a:lumOff val="25000"/>
                  </a:schemeClr>
                </a:solidFill>
              </a:rPr>
              <a:t>The Clarendon Municipal Corporation, for example, sets a target of four town hall meetings per year.</a:t>
            </a:r>
          </a:p>
          <a:p>
            <a:endParaRPr lang="en-US" dirty="0" smtClean="0">
              <a:solidFill>
                <a:schemeClr val="tx1">
                  <a:lumMod val="75000"/>
                  <a:lumOff val="25000"/>
                </a:schemeClr>
              </a:solidFill>
            </a:endParaRPr>
          </a:p>
          <a:p>
            <a:r>
              <a:rPr lang="en-US" dirty="0" smtClean="0">
                <a:solidFill>
                  <a:schemeClr val="tx1">
                    <a:lumMod val="75000"/>
                    <a:lumOff val="25000"/>
                  </a:schemeClr>
                </a:solidFill>
              </a:rPr>
              <a:t>Town hall meetings are usually held across all regions of the parish and not just in one area.</a:t>
            </a:r>
          </a:p>
          <a:p>
            <a:endParaRPr lang="en-US" dirty="0" smtClean="0"/>
          </a:p>
          <a:p>
            <a:endParaRPr lang="en-US" dirty="0"/>
          </a:p>
        </p:txBody>
      </p:sp>
    </p:spTree>
    <p:extLst>
      <p:ext uri="{BB962C8B-B14F-4D97-AF65-F5344CB8AC3E}">
        <p14:creationId xmlns:p14="http://schemas.microsoft.com/office/powerpoint/2010/main" val="157521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haroni" panose="02010803020104030203" pitchFamily="2" charset="-79"/>
                <a:cs typeface="Aharoni" panose="02010803020104030203" pitchFamily="2" charset="-79"/>
              </a:rPr>
              <a:t>The Hosting of </a:t>
            </a:r>
            <a:r>
              <a:rPr lang="en-US" dirty="0" smtClean="0">
                <a:latin typeface="Aharoni" panose="02010803020104030203" pitchFamily="2" charset="-79"/>
                <a:cs typeface="Aharoni" panose="02010803020104030203" pitchFamily="2" charset="-79"/>
              </a:rPr>
              <a:t>Town </a:t>
            </a:r>
            <a:r>
              <a:rPr lang="en-US" dirty="0">
                <a:latin typeface="Aharoni" panose="02010803020104030203" pitchFamily="2" charset="-79"/>
                <a:cs typeface="Aharoni" panose="02010803020104030203" pitchFamily="2" charset="-79"/>
              </a:rPr>
              <a:t>Hall Meetings</a:t>
            </a:r>
            <a:endParaRPr lang="en-US" dirty="0"/>
          </a:p>
        </p:txBody>
      </p:sp>
      <p:sp>
        <p:nvSpPr>
          <p:cNvPr id="3" name="Content Placeholder 2"/>
          <p:cNvSpPr>
            <a:spLocks noGrp="1"/>
          </p:cNvSpPr>
          <p:nvPr>
            <p:ph idx="1"/>
          </p:nvPr>
        </p:nvSpPr>
        <p:spPr/>
        <p:txBody>
          <a:bodyPr/>
          <a:lstStyle/>
          <a:p>
            <a:pPr lvl="0"/>
            <a:r>
              <a:rPr lang="en-US" dirty="0" smtClean="0">
                <a:solidFill>
                  <a:schemeClr val="tx1">
                    <a:lumMod val="75000"/>
                    <a:lumOff val="25000"/>
                  </a:schemeClr>
                </a:solidFill>
              </a:rPr>
              <a:t>Town hall meetings </a:t>
            </a:r>
            <a:r>
              <a:rPr lang="en-US" dirty="0">
                <a:solidFill>
                  <a:schemeClr val="tx1">
                    <a:lumMod val="75000"/>
                    <a:lumOff val="25000"/>
                  </a:schemeClr>
                </a:solidFill>
              </a:rPr>
              <a:t>are usually coordinated with government agencies and non government organizations so that experts within a particular field/ area are present to address specific issues and challenges. </a:t>
            </a:r>
            <a:endParaRPr lang="en-US" dirty="0" smtClean="0">
              <a:solidFill>
                <a:schemeClr val="tx1">
                  <a:lumMod val="75000"/>
                  <a:lumOff val="25000"/>
                </a:schemeClr>
              </a:solidFill>
            </a:endParaRPr>
          </a:p>
          <a:p>
            <a:pPr lvl="0"/>
            <a:endParaRPr lang="en-US" dirty="0">
              <a:solidFill>
                <a:prstClr val="black"/>
              </a:solidFill>
            </a:endParaRPr>
          </a:p>
          <a:p>
            <a:pPr lvl="0"/>
            <a:endParaRPr lang="en-US" dirty="0" smtClean="0">
              <a:solidFill>
                <a:prstClr val="black"/>
              </a:solidFill>
            </a:endParaRPr>
          </a:p>
          <a:p>
            <a:pPr lvl="0"/>
            <a:endParaRPr lang="en-US" dirty="0">
              <a:solidFill>
                <a:prstClr val="black"/>
              </a:solidFill>
            </a:endParaRPr>
          </a:p>
          <a:p>
            <a:pPr lvl="0"/>
            <a:endParaRPr lang="en-US" dirty="0">
              <a:solidFill>
                <a:prstClr val="black"/>
              </a:solidFill>
            </a:endParaRPr>
          </a:p>
          <a:p>
            <a:endParaRPr lang="en-US" dirty="0"/>
          </a:p>
        </p:txBody>
      </p:sp>
    </p:spTree>
    <p:extLst>
      <p:ext uri="{BB962C8B-B14F-4D97-AF65-F5344CB8AC3E}">
        <p14:creationId xmlns:p14="http://schemas.microsoft.com/office/powerpoint/2010/main" val="635848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1517</TotalTime>
  <Words>801</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Aharoni</vt:lpstr>
      <vt:lpstr>Arial</vt:lpstr>
      <vt:lpstr>Calibri</vt:lpstr>
      <vt:lpstr>Courier New</vt:lpstr>
      <vt:lpstr>Gill Sans MT</vt:lpstr>
      <vt:lpstr>Wingdings</vt:lpstr>
      <vt:lpstr>Wingdings 2</vt:lpstr>
      <vt:lpstr>Dividend</vt:lpstr>
      <vt:lpstr>The Coordinating Role of LOCAL AUTHORITIEs in Social and Community Development</vt:lpstr>
      <vt:lpstr>Defining Community Development</vt:lpstr>
      <vt:lpstr>The Coordinating Role of Municipal Corporations IN SOCAIL AND Community Development</vt:lpstr>
      <vt:lpstr>The Management of Local Development</vt:lpstr>
      <vt:lpstr>The Preparation of LSDPs</vt:lpstr>
      <vt:lpstr>The Case of the Clarendon Local Sustainable Development Plan (CLSDP)</vt:lpstr>
      <vt:lpstr>The Case of the Clarendon Local Sustainable Development Plan (CLSDP)</vt:lpstr>
      <vt:lpstr>The Hosting of Town Hall Meetings</vt:lpstr>
      <vt:lpstr>The Hosting of Town Hall Meetings</vt:lpstr>
      <vt:lpstr>The Hosting of Town Hall Meetings - Budget Consultation</vt:lpstr>
      <vt:lpstr>The Provision of Financial and Technical Assistance</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LONG RANGE PLANNER</dc:creator>
  <cp:lastModifiedBy>LONG RANGE PLANNER</cp:lastModifiedBy>
  <cp:revision>131</cp:revision>
  <dcterms:created xsi:type="dcterms:W3CDTF">2020-11-23T03:07:53Z</dcterms:created>
  <dcterms:modified xsi:type="dcterms:W3CDTF">2020-11-24T13:46:46Z</dcterms:modified>
</cp:coreProperties>
</file>