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78" r:id="rId3"/>
    <p:sldId id="265" r:id="rId4"/>
    <p:sldId id="261" r:id="rId5"/>
    <p:sldId id="262" r:id="rId6"/>
    <p:sldId id="263" r:id="rId7"/>
    <p:sldId id="268" r:id="rId8"/>
    <p:sldId id="275" r:id="rId9"/>
    <p:sldId id="276" r:id="rId10"/>
    <p:sldId id="277" r:id="rId11"/>
    <p:sldId id="269" r:id="rId12"/>
    <p:sldId id="274" r:id="rId13"/>
    <p:sldId id="271" r:id="rId14"/>
    <p:sldId id="284"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ian Holder" initials="RH" lastIdx="2" clrIdx="0">
    <p:extLst>
      <p:ext uri="{19B8F6BF-5375-455C-9EA6-DF929625EA0E}">
        <p15:presenceInfo xmlns:p15="http://schemas.microsoft.com/office/powerpoint/2012/main" userId="S-1-5-21-139673384-1934701003-340618945-6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1" autoAdjust="0"/>
  </p:normalViewPr>
  <p:slideViewPr>
    <p:cSldViewPr>
      <p:cViewPr varScale="1">
        <p:scale>
          <a:sx n="93" d="100"/>
          <a:sy n="93" d="100"/>
        </p:scale>
        <p:origin x="21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F2D78-F165-4451-8ABE-C3718D8CFE14}" type="datetimeFigureOut">
              <a:rPr lang="en-JM" smtClean="0"/>
              <a:t>13/11/2018</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777E3-055F-45D1-84E9-8587C9AF6847}" type="slidenum">
              <a:rPr lang="en-JM" smtClean="0"/>
              <a:t>‹#›</a:t>
            </a:fld>
            <a:endParaRPr lang="en-JM"/>
          </a:p>
        </p:txBody>
      </p:sp>
    </p:spTree>
    <p:extLst>
      <p:ext uri="{BB962C8B-B14F-4D97-AF65-F5344CB8AC3E}">
        <p14:creationId xmlns:p14="http://schemas.microsoft.com/office/powerpoint/2010/main" val="379938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880777E3-055F-45D1-84E9-8587C9AF6847}" type="slidenum">
              <a:rPr lang="en-JM" smtClean="0"/>
              <a:t>3</a:t>
            </a:fld>
            <a:endParaRPr lang="en-JM"/>
          </a:p>
        </p:txBody>
      </p:sp>
    </p:spTree>
    <p:extLst>
      <p:ext uri="{BB962C8B-B14F-4D97-AF65-F5344CB8AC3E}">
        <p14:creationId xmlns:p14="http://schemas.microsoft.com/office/powerpoint/2010/main" val="229398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a:t>ESRI</a:t>
            </a:r>
            <a:r>
              <a:rPr lang="en-JM" baseline="0" dirty="0"/>
              <a:t> – Environmental Systems Research Institute is the foremost supplier of GIS software, web GIS and geodatabase management applications.</a:t>
            </a:r>
          </a:p>
          <a:p>
            <a:r>
              <a:rPr lang="en-JM" baseline="0" dirty="0"/>
              <a:t>Licenses deployed include: ArcMap, ArcGIS Pro, Collector for ArcGIS and Extensions such as Spatial Analyst, Geostatistical Analyst, CityEngine, 3D Analyst </a:t>
            </a:r>
          </a:p>
          <a:p>
            <a:r>
              <a:rPr lang="en-JM" baseline="0" dirty="0"/>
              <a:t>National Spatial Data Management Division – a division of the Ministry of Economic Growth and Job Creation responsible for coordinating t</a:t>
            </a:r>
            <a:r>
              <a:rPr lang="en-JM" sz="1200" b="0" i="0" kern="1200" dirty="0">
                <a:solidFill>
                  <a:schemeClr val="tx1"/>
                </a:solidFill>
                <a:effectLst/>
                <a:latin typeface="+mn-lt"/>
                <a:ea typeface="+mn-ea"/>
                <a:cs typeface="+mn-cs"/>
              </a:rPr>
              <a:t>he</a:t>
            </a:r>
            <a:r>
              <a:rPr lang="en-JM" baseline="0" dirty="0"/>
              <a:t> </a:t>
            </a:r>
            <a:r>
              <a:rPr lang="en-JM" sz="1200" b="0" i="0" kern="1200" dirty="0">
                <a:solidFill>
                  <a:schemeClr val="tx1"/>
                </a:solidFill>
                <a:effectLst/>
                <a:latin typeface="+mn-lt"/>
                <a:ea typeface="+mn-ea"/>
                <a:cs typeface="+mn-cs"/>
              </a:rPr>
              <a:t>development, implementation, maintenance and management of a national spatial data infrastructure for Jamaica and to promote the sharing and use of geospatial data</a:t>
            </a:r>
            <a:endParaRPr lang="en-JM" dirty="0"/>
          </a:p>
        </p:txBody>
      </p:sp>
      <p:sp>
        <p:nvSpPr>
          <p:cNvPr id="4" name="Slide Number Placeholder 3"/>
          <p:cNvSpPr>
            <a:spLocks noGrp="1"/>
          </p:cNvSpPr>
          <p:nvPr>
            <p:ph type="sldNum" sz="quarter" idx="10"/>
          </p:nvPr>
        </p:nvSpPr>
        <p:spPr/>
        <p:txBody>
          <a:bodyPr/>
          <a:lstStyle/>
          <a:p>
            <a:fld id="{880777E3-055F-45D1-84E9-8587C9AF6847}" type="slidenum">
              <a:rPr lang="en-JM" smtClean="0"/>
              <a:t>4</a:t>
            </a:fld>
            <a:endParaRPr lang="en-JM"/>
          </a:p>
        </p:txBody>
      </p:sp>
    </p:spTree>
    <p:extLst>
      <p:ext uri="{BB962C8B-B14F-4D97-AF65-F5344CB8AC3E}">
        <p14:creationId xmlns:p14="http://schemas.microsoft.com/office/powerpoint/2010/main" val="401901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JM" dirty="0"/>
              <a:t>The Forestry Department uses GIS and GPS to,</a:t>
            </a:r>
            <a:r>
              <a:rPr lang="en-JM" baseline="0" dirty="0"/>
              <a:t> among other things, </a:t>
            </a:r>
            <a:r>
              <a:rPr lang="en-JM" dirty="0"/>
              <a:t>accurately capture boundary delineations to assist with the monitoring of encroachment and illegal forest activities. </a:t>
            </a:r>
          </a:p>
          <a:p>
            <a:pPr marL="0" marR="0" lvl="2" indent="0" algn="l" defTabSz="914400" rtl="0" eaLnBrk="1" fontAlgn="auto" latinLnBrk="0" hangingPunct="1">
              <a:lnSpc>
                <a:spcPct val="100000"/>
              </a:lnSpc>
              <a:spcBef>
                <a:spcPts val="0"/>
              </a:spcBef>
              <a:spcAft>
                <a:spcPts val="0"/>
              </a:spcAft>
              <a:buClrTx/>
              <a:buSzTx/>
              <a:buFontTx/>
              <a:buNone/>
              <a:tabLst/>
              <a:defRPr/>
            </a:pPr>
            <a:r>
              <a:rPr lang="en-JM" dirty="0"/>
              <a:t>The Water Resources Authority uses GIS to manage a groundwater level and abstraction database that enables the development of groundwater flow lines and assists with assessing the impact of groundwater abstraction. WRA also</a:t>
            </a:r>
            <a:r>
              <a:rPr lang="en-JM" baseline="0" dirty="0"/>
              <a:t> maintains an online web map that shows streamflow and groundwater level information.</a:t>
            </a:r>
            <a:endParaRPr lang="en-JM" dirty="0"/>
          </a:p>
          <a:p>
            <a:r>
              <a:rPr lang="en-JM" dirty="0"/>
              <a:t>The</a:t>
            </a:r>
            <a:r>
              <a:rPr lang="en-JM" baseline="0" dirty="0"/>
              <a:t> Sugar Industry Research Institute used GPS tracking to conduct time and motion assessment of tractors and other equipment from loading to factory delivery to improve harvesting </a:t>
            </a:r>
            <a:r>
              <a:rPr lang="en-JM" baseline="0" dirty="0" smtClean="0"/>
              <a:t>logistics</a:t>
            </a:r>
          </a:p>
          <a:p>
            <a:r>
              <a:rPr lang="en-JM" baseline="0" dirty="0" smtClean="0"/>
              <a:t>The Municipal Corporations and NEPA have used GIS and GPS to conduct land use surveys which help to inform the development of local sustainable development plans and the preparation of development orders</a:t>
            </a:r>
          </a:p>
          <a:p>
            <a:r>
              <a:rPr lang="en-JM" baseline="0" dirty="0" smtClean="0"/>
              <a:t>Social Development Commission – uses GIS and GPS to map community assets including the presence of businesses, social amenities (such as hospitals, health centres, fire stations), infrastructure (street lights and fire hydrants) etc. Asset mapping provides information that can be used to address the social, physical and environmental needs of the community.</a:t>
            </a:r>
          </a:p>
          <a:p>
            <a:r>
              <a:rPr lang="en-JM" baseline="0" dirty="0" smtClean="0"/>
              <a:t>PIOJ – has utilised GIS to assist with the monitoring and evaluation of the Community Renewal Programme, by creating apps from which the Programme Unit can easily access information on the communities in which they work.</a:t>
            </a:r>
          </a:p>
        </p:txBody>
      </p:sp>
      <p:sp>
        <p:nvSpPr>
          <p:cNvPr id="4" name="Slide Number Placeholder 3"/>
          <p:cNvSpPr>
            <a:spLocks noGrp="1"/>
          </p:cNvSpPr>
          <p:nvPr>
            <p:ph type="sldNum" sz="quarter" idx="10"/>
          </p:nvPr>
        </p:nvSpPr>
        <p:spPr/>
        <p:txBody>
          <a:bodyPr/>
          <a:lstStyle/>
          <a:p>
            <a:fld id="{880777E3-055F-45D1-84E9-8587C9AF6847}" type="slidenum">
              <a:rPr lang="en-JM" smtClean="0"/>
              <a:t>5</a:t>
            </a:fld>
            <a:endParaRPr lang="en-JM"/>
          </a:p>
        </p:txBody>
      </p:sp>
    </p:spTree>
    <p:extLst>
      <p:ext uri="{BB962C8B-B14F-4D97-AF65-F5344CB8AC3E}">
        <p14:creationId xmlns:p14="http://schemas.microsoft.com/office/powerpoint/2010/main" val="409559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a:t>NERGIST – National Emergency</a:t>
            </a:r>
            <a:r>
              <a:rPr lang="en-JM" baseline="0" dirty="0"/>
              <a:t> Response GIS Team comprises approximately 45 trained professionals who are deployed post disaster to conduct an initial damage assessment – including the mapping of damaged buildings and critical infrastructure. The assessment supports ODPEM’s post disaster response planning.</a:t>
            </a:r>
          </a:p>
          <a:p>
            <a:r>
              <a:rPr lang="en-JM" baseline="0" dirty="0"/>
              <a:t>ODPEM – has utilised geospatial technologies to conduct multi-hazard risk assessments in several communities, with an aim of understanding risks and improving decision making and disaster risk reduction.</a:t>
            </a:r>
          </a:p>
          <a:p>
            <a:r>
              <a:rPr lang="en-JM" dirty="0"/>
              <a:t>MNS – The Ministry of National Security maintains the</a:t>
            </a:r>
            <a:r>
              <a:rPr lang="en-JM" baseline="0" dirty="0"/>
              <a:t> Jamaica Crime Observatory which includes mapped locations of reported criminal offences (murder, sexual assault, robbery etc.). The observatory can be used to create heat maps of the concentration of criminal activities, which informs resource allocation and systematic interventions.</a:t>
            </a:r>
          </a:p>
          <a:p>
            <a:r>
              <a:rPr lang="en-JM" baseline="0" dirty="0"/>
              <a:t>Meteorological Service Jamaica – uses GIS to map rainfall frequency, and to predict weather from known values</a:t>
            </a:r>
          </a:p>
          <a:p>
            <a:endParaRPr lang="en-JM" baseline="0" dirty="0"/>
          </a:p>
        </p:txBody>
      </p:sp>
      <p:sp>
        <p:nvSpPr>
          <p:cNvPr id="4" name="Slide Number Placeholder 3"/>
          <p:cNvSpPr>
            <a:spLocks noGrp="1"/>
          </p:cNvSpPr>
          <p:nvPr>
            <p:ph type="sldNum" sz="quarter" idx="10"/>
          </p:nvPr>
        </p:nvSpPr>
        <p:spPr/>
        <p:txBody>
          <a:bodyPr/>
          <a:lstStyle/>
          <a:p>
            <a:fld id="{880777E3-055F-45D1-84E9-8587C9AF6847}" type="slidenum">
              <a:rPr lang="en-JM" smtClean="0"/>
              <a:t>6</a:t>
            </a:fld>
            <a:endParaRPr lang="en-JM"/>
          </a:p>
        </p:txBody>
      </p:sp>
    </p:spTree>
    <p:extLst>
      <p:ext uri="{BB962C8B-B14F-4D97-AF65-F5344CB8AC3E}">
        <p14:creationId xmlns:p14="http://schemas.microsoft.com/office/powerpoint/2010/main" val="184273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a:t>Example of one of the applications which show social</a:t>
            </a:r>
            <a:r>
              <a:rPr lang="en-JM" baseline="0" dirty="0"/>
              <a:t> services such as post offices, schools and fire stations within CRP communities. https://goj.maps.arcgis.com/apps/webappviewer/index.html?id=b0ffb9aa542e4171aa08e0e744a5fae0</a:t>
            </a:r>
          </a:p>
          <a:p>
            <a:endParaRPr lang="en-JM" dirty="0"/>
          </a:p>
        </p:txBody>
      </p:sp>
      <p:sp>
        <p:nvSpPr>
          <p:cNvPr id="4" name="Slide Number Placeholder 3"/>
          <p:cNvSpPr>
            <a:spLocks noGrp="1"/>
          </p:cNvSpPr>
          <p:nvPr>
            <p:ph type="sldNum" sz="quarter" idx="10"/>
          </p:nvPr>
        </p:nvSpPr>
        <p:spPr/>
        <p:txBody>
          <a:bodyPr/>
          <a:lstStyle/>
          <a:p>
            <a:fld id="{880777E3-055F-45D1-84E9-8587C9AF6847}" type="slidenum">
              <a:rPr lang="en-JM" smtClean="0"/>
              <a:t>7</a:t>
            </a:fld>
            <a:endParaRPr lang="en-JM"/>
          </a:p>
        </p:txBody>
      </p:sp>
    </p:spTree>
    <p:extLst>
      <p:ext uri="{BB962C8B-B14F-4D97-AF65-F5344CB8AC3E}">
        <p14:creationId xmlns:p14="http://schemas.microsoft.com/office/powerpoint/2010/main" val="15179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880777E3-055F-45D1-84E9-8587C9AF6847}" type="slidenum">
              <a:rPr lang="en-JM" smtClean="0"/>
              <a:t>12</a:t>
            </a:fld>
            <a:endParaRPr lang="en-JM"/>
          </a:p>
        </p:txBody>
      </p:sp>
    </p:spTree>
    <p:extLst>
      <p:ext uri="{BB962C8B-B14F-4D97-AF65-F5344CB8AC3E}">
        <p14:creationId xmlns:p14="http://schemas.microsoft.com/office/powerpoint/2010/main" val="291621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JM"/>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
        <p:nvSpPr>
          <p:cNvPr id="4" name="Date Placeholder 3"/>
          <p:cNvSpPr>
            <a:spLocks noGrp="1"/>
          </p:cNvSpPr>
          <p:nvPr>
            <p:ph type="dt" sz="half" idx="10"/>
          </p:nvPr>
        </p:nvSpPr>
        <p:spPr/>
        <p:txBody>
          <a:bodyPr/>
          <a:lstStyle/>
          <a:p>
            <a:fld id="{7826AD62-6676-46CA-99F0-BC57AA5AF489}" type="datetimeFigureOut">
              <a:rPr lang="en-JM" smtClean="0"/>
              <a:t>13/11/2018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680589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7826AD62-6676-46CA-99F0-BC57AA5AF489}" type="datetimeFigureOut">
              <a:rPr lang="en-JM" smtClean="0"/>
              <a:t>13/11/2018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114759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JM"/>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7826AD62-6676-46CA-99F0-BC57AA5AF489}" type="datetimeFigureOut">
              <a:rPr lang="en-JM" smtClean="0"/>
              <a:t>13/11/2018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32175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10"/>
          </p:nvPr>
        </p:nvSpPr>
        <p:spPr/>
        <p:txBody>
          <a:bodyPr/>
          <a:lstStyle/>
          <a:p>
            <a:fld id="{7826AD62-6676-46CA-99F0-BC57AA5AF489}" type="datetimeFigureOut">
              <a:rPr lang="en-JM" smtClean="0"/>
              <a:t>13/11/2018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704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JM"/>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6AD62-6676-46CA-99F0-BC57AA5AF489}" type="datetimeFigureOut">
              <a:rPr lang="en-JM" smtClean="0"/>
              <a:t>13/11/2018</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345723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Date Placeholder 4"/>
          <p:cNvSpPr>
            <a:spLocks noGrp="1"/>
          </p:cNvSpPr>
          <p:nvPr>
            <p:ph type="dt" sz="half" idx="10"/>
          </p:nvPr>
        </p:nvSpPr>
        <p:spPr/>
        <p:txBody>
          <a:bodyPr/>
          <a:lstStyle/>
          <a:p>
            <a:fld id="{7826AD62-6676-46CA-99F0-BC57AA5AF489}" type="datetimeFigureOut">
              <a:rPr lang="en-JM" smtClean="0"/>
              <a:t>13/11/2018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19374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7" name="Date Placeholder 6"/>
          <p:cNvSpPr>
            <a:spLocks noGrp="1"/>
          </p:cNvSpPr>
          <p:nvPr>
            <p:ph type="dt" sz="half" idx="10"/>
          </p:nvPr>
        </p:nvSpPr>
        <p:spPr/>
        <p:txBody>
          <a:bodyPr/>
          <a:lstStyle/>
          <a:p>
            <a:fld id="{7826AD62-6676-46CA-99F0-BC57AA5AF489}" type="datetimeFigureOut">
              <a:rPr lang="en-JM" smtClean="0"/>
              <a:t>13/11/2018</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382918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3" name="Date Placeholder 2"/>
          <p:cNvSpPr>
            <a:spLocks noGrp="1"/>
          </p:cNvSpPr>
          <p:nvPr>
            <p:ph type="dt" sz="half" idx="10"/>
          </p:nvPr>
        </p:nvSpPr>
        <p:spPr/>
        <p:txBody>
          <a:bodyPr/>
          <a:lstStyle/>
          <a:p>
            <a:fld id="{7826AD62-6676-46CA-99F0-BC57AA5AF489}" type="datetimeFigureOut">
              <a:rPr lang="en-JM" smtClean="0"/>
              <a:t>13/11/2018</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193509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6AD62-6676-46CA-99F0-BC57AA5AF489}" type="datetimeFigureOut">
              <a:rPr lang="en-JM" smtClean="0"/>
              <a:t>13/11/2018</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142414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JM"/>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6AD62-6676-46CA-99F0-BC57AA5AF489}" type="datetimeFigureOut">
              <a:rPr lang="en-JM" smtClean="0"/>
              <a:t>13/11/2018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105209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JM"/>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6AD62-6676-46CA-99F0-BC57AA5AF489}" type="datetimeFigureOut">
              <a:rPr lang="en-JM" smtClean="0"/>
              <a:t>13/11/2018</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AA167162-C0AC-4FF8-9863-4CAA2C9E636A}" type="slidenum">
              <a:rPr lang="en-JM" smtClean="0"/>
              <a:t>‹#›</a:t>
            </a:fld>
            <a:endParaRPr lang="en-JM"/>
          </a:p>
        </p:txBody>
      </p:sp>
    </p:spTree>
    <p:extLst>
      <p:ext uri="{BB962C8B-B14F-4D97-AF65-F5344CB8AC3E}">
        <p14:creationId xmlns:p14="http://schemas.microsoft.com/office/powerpoint/2010/main" val="262368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chemeClr val="bg2">
                <a:tint val="40000"/>
                <a:satMod val="350000"/>
              </a:schemeClr>
            </a:gs>
            <a:gs pos="93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6AD62-6676-46CA-99F0-BC57AA5AF489}" type="datetimeFigureOut">
              <a:rPr lang="en-JM" smtClean="0"/>
              <a:t>13/11/2018</a:t>
            </a:fld>
            <a:endParaRPr lang="en-JM"/>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67162-C0AC-4FF8-9863-4CAA2C9E636A}" type="slidenum">
              <a:rPr lang="en-JM" smtClean="0"/>
              <a:t>‹#›</a:t>
            </a:fld>
            <a:endParaRPr lang="en-JM"/>
          </a:p>
        </p:txBody>
      </p:sp>
    </p:spTree>
    <p:extLst>
      <p:ext uri="{BB962C8B-B14F-4D97-AF65-F5344CB8AC3E}">
        <p14:creationId xmlns:p14="http://schemas.microsoft.com/office/powerpoint/2010/main" val="1286866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52400"/>
            <a:ext cx="8839200" cy="65532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3" name="Content Placeholder 2"/>
          <p:cNvSpPr>
            <a:spLocks noGrp="1"/>
          </p:cNvSpPr>
          <p:nvPr>
            <p:ph idx="1"/>
          </p:nvPr>
        </p:nvSpPr>
        <p:spPr>
          <a:xfrm>
            <a:off x="304800" y="808037"/>
            <a:ext cx="8229600" cy="4525963"/>
          </a:xfrm>
        </p:spPr>
        <p:txBody>
          <a:bodyPr>
            <a:normAutofit lnSpcReduction="10000"/>
          </a:bodyPr>
          <a:lstStyle/>
          <a:p>
            <a:pPr marL="0" indent="0" algn="ctr">
              <a:lnSpc>
                <a:spcPct val="150000"/>
              </a:lnSpc>
              <a:buNone/>
            </a:pPr>
            <a:r>
              <a:rPr lang="en-JM" sz="3600" b="1" dirty="0">
                <a:latin typeface="Andalus" panose="02020603050405020304" pitchFamily="18" charset="-78"/>
                <a:cs typeface="Andalus" panose="02020603050405020304" pitchFamily="18" charset="-78"/>
              </a:rPr>
              <a:t>STRENGTHENING DEVELOPMENT through the use of </a:t>
            </a:r>
          </a:p>
          <a:p>
            <a:pPr marL="0" indent="0" algn="ctr">
              <a:lnSpc>
                <a:spcPct val="150000"/>
              </a:lnSpc>
              <a:buNone/>
            </a:pPr>
            <a:r>
              <a:rPr lang="en-JM" sz="3600" b="1" dirty="0">
                <a:latin typeface="Andalus" panose="02020603050405020304" pitchFamily="18" charset="-78"/>
                <a:cs typeface="Andalus" panose="02020603050405020304" pitchFamily="18" charset="-78"/>
              </a:rPr>
              <a:t>GEOSPATIAL TECHNOLOGIES</a:t>
            </a:r>
          </a:p>
          <a:p>
            <a:pPr marL="0" indent="0" algn="ctr">
              <a:buNone/>
            </a:pPr>
            <a:endParaRPr lang="en-JM" sz="4000" b="1" dirty="0">
              <a:latin typeface="Andalus" panose="02020603050405020304" pitchFamily="18" charset="-78"/>
              <a:cs typeface="Andalus" panose="02020603050405020304" pitchFamily="18" charset="-78"/>
            </a:endParaRPr>
          </a:p>
          <a:p>
            <a:pPr marL="0" indent="0" algn="ctr">
              <a:buNone/>
            </a:pPr>
            <a:r>
              <a:rPr lang="en-JM" sz="4000" b="1" dirty="0">
                <a:latin typeface="Andalus" panose="02020603050405020304" pitchFamily="18" charset="-78"/>
                <a:cs typeface="Andalus" panose="02020603050405020304" pitchFamily="18" charset="-78"/>
              </a:rPr>
              <a:t>BEST PRACTICES SYMPOSIUM 2018</a:t>
            </a:r>
          </a:p>
        </p:txBody>
      </p:sp>
      <p:sp>
        <p:nvSpPr>
          <p:cNvPr id="4" name="Text Placeholder 8"/>
          <p:cNvSpPr txBox="1">
            <a:spLocks/>
          </p:cNvSpPr>
          <p:nvPr/>
        </p:nvSpPr>
        <p:spPr>
          <a:xfrm>
            <a:off x="76200" y="5619341"/>
            <a:ext cx="8991600" cy="10334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JM" sz="1600" b="1" dirty="0">
                <a:latin typeface="Verdana" panose="020B0604030504040204" pitchFamily="34" charset="0"/>
                <a:ea typeface="Verdana" panose="020B0604030504040204" pitchFamily="34" charset="0"/>
                <a:cs typeface="Verdana" panose="020B0604030504040204" pitchFamily="34" charset="0"/>
              </a:rPr>
              <a:t>Planning Institute of Jamaica – Ms. </a:t>
            </a:r>
            <a:r>
              <a:rPr lang="en-JM" sz="1600" b="1" dirty="0" err="1">
                <a:latin typeface="Verdana" panose="020B0604030504040204" pitchFamily="34" charset="0"/>
                <a:ea typeface="Verdana" panose="020B0604030504040204" pitchFamily="34" charset="0"/>
                <a:cs typeface="Verdana" panose="020B0604030504040204" pitchFamily="34" charset="0"/>
              </a:rPr>
              <a:t>Patrine</a:t>
            </a:r>
            <a:r>
              <a:rPr lang="en-JM" sz="1600" b="1" dirty="0">
                <a:latin typeface="Verdana" panose="020B0604030504040204" pitchFamily="34" charset="0"/>
                <a:ea typeface="Verdana" panose="020B0604030504040204" pitchFamily="34" charset="0"/>
                <a:cs typeface="Verdana" panose="020B0604030504040204" pitchFamily="34" charset="0"/>
              </a:rPr>
              <a:t> Cole</a:t>
            </a:r>
          </a:p>
          <a:p>
            <a:pPr marL="0" indent="0" algn="ctr">
              <a:buNone/>
            </a:pPr>
            <a:r>
              <a:rPr lang="en-JM" sz="1600" b="1" dirty="0">
                <a:latin typeface="Verdana" panose="020B0604030504040204" pitchFamily="34" charset="0"/>
                <a:ea typeface="Verdana" panose="020B0604030504040204" pitchFamily="34" charset="0"/>
                <a:cs typeface="Verdana" panose="020B0604030504040204" pitchFamily="34" charset="0"/>
              </a:rPr>
              <a:t>Jamaica Social Investment Fund – Ms. Tami Palmer, Mr. Stephan Sinclair</a:t>
            </a:r>
          </a:p>
          <a:p>
            <a:pPr marL="0" indent="0">
              <a:buNone/>
            </a:pPr>
            <a:endParaRPr lang="en-JM" b="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JM" b="1" dirty="0">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457200" y="3886200"/>
            <a:ext cx="8229600" cy="0"/>
          </a:xfrm>
          <a:prstGeom prst="line">
            <a:avLst/>
          </a:prstGeom>
          <a:ln w="76200">
            <a:solidFill>
              <a:schemeClr val="tx2"/>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1026" name="Picture 2" descr="C:\Users\tami.palmer\AppData\Local\Microsoft\Windows\Temporary Internet Files\Content.Outlook\0CZM7UMN\piojlogobl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3696" y="304800"/>
            <a:ext cx="533400" cy="11019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ami.palmer\Pictures\JSIF_logo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9186"/>
            <a:ext cx="919000" cy="7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5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Methodology</a:t>
            </a:r>
          </a:p>
        </p:txBody>
      </p:sp>
      <p:sp>
        <p:nvSpPr>
          <p:cNvPr id="3" name="Content Placeholder 2"/>
          <p:cNvSpPr>
            <a:spLocks noGrp="1"/>
          </p:cNvSpPr>
          <p:nvPr>
            <p:ph idx="1"/>
          </p:nvPr>
        </p:nvSpPr>
        <p:spPr/>
        <p:txBody>
          <a:bodyPr>
            <a:normAutofit fontScale="85000" lnSpcReduction="10000"/>
          </a:bodyPr>
          <a:lstStyle/>
          <a:p>
            <a:pPr algn="just"/>
            <a:r>
              <a:rPr lang="en-GB" dirty="0"/>
              <a:t>Data collection and recording</a:t>
            </a:r>
          </a:p>
          <a:p>
            <a:pPr lvl="1" algn="just"/>
            <a:r>
              <a:rPr lang="en-GB" dirty="0"/>
              <a:t>Pictures, drive and walkthroughs </a:t>
            </a:r>
          </a:p>
          <a:p>
            <a:pPr lvl="1" algn="just"/>
            <a:r>
              <a:rPr lang="en-GB" dirty="0"/>
              <a:t>Google Earth used for determining location</a:t>
            </a:r>
          </a:p>
          <a:p>
            <a:pPr lvl="1" algn="just"/>
            <a:r>
              <a:rPr lang="en-GB" dirty="0"/>
              <a:t>Creation of features (points, polygons and linear features)</a:t>
            </a:r>
          </a:p>
          <a:p>
            <a:pPr lvl="1" algn="just"/>
            <a:r>
              <a:rPr lang="en-GB" dirty="0" err="1"/>
              <a:t>ArcMap</a:t>
            </a:r>
            <a:r>
              <a:rPr lang="en-GB" dirty="0"/>
              <a:t> a geospatial software tool for spatial analysis and preparation of maps for decision-making and reporting.</a:t>
            </a:r>
          </a:p>
          <a:p>
            <a:pPr marL="457200" lvl="1" indent="0" algn="just">
              <a:buNone/>
            </a:pPr>
            <a:endParaRPr lang="en-JM" dirty="0"/>
          </a:p>
          <a:p>
            <a:pPr lvl="0" algn="just"/>
            <a:r>
              <a:rPr lang="en-GB" dirty="0"/>
              <a:t>Tracking and Project Monitoring</a:t>
            </a:r>
          </a:p>
          <a:p>
            <a:pPr lvl="1" algn="just"/>
            <a:r>
              <a:rPr lang="en-GB" dirty="0"/>
              <a:t>Reports from meetings and site visits logged within the JSIF’s project cycle system (Fund Manager)</a:t>
            </a:r>
          </a:p>
        </p:txBody>
      </p:sp>
    </p:spTree>
    <p:extLst>
      <p:ext uri="{BB962C8B-B14F-4D97-AF65-F5344CB8AC3E}">
        <p14:creationId xmlns:p14="http://schemas.microsoft.com/office/powerpoint/2010/main" val="579671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JM"/>
          </a:p>
        </p:txBody>
      </p:sp>
      <p:pic>
        <p:nvPicPr>
          <p:cNvPr id="3" name="Picture 3" descr="C:\Users\stephan.sinclair\Desktop\GIS Community Map\Community Intervention Maps\JSIF - Barrett Town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44375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86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Results/Impacts</a:t>
            </a:r>
          </a:p>
        </p:txBody>
      </p:sp>
      <p:sp>
        <p:nvSpPr>
          <p:cNvPr id="3" name="Content Placeholder 2"/>
          <p:cNvSpPr>
            <a:spLocks noGrp="1"/>
          </p:cNvSpPr>
          <p:nvPr>
            <p:ph idx="1"/>
          </p:nvPr>
        </p:nvSpPr>
        <p:spPr/>
        <p:txBody>
          <a:bodyPr>
            <a:normAutofit fontScale="70000" lnSpcReduction="20000"/>
          </a:bodyPr>
          <a:lstStyle/>
          <a:p>
            <a:pPr algn="just">
              <a:buFont typeface="Wingdings" panose="05000000000000000000" pitchFamily="2" charset="2"/>
              <a:buChar char="ü"/>
            </a:pPr>
            <a:r>
              <a:rPr lang="en-GB" dirty="0"/>
              <a:t>The Barrett Town IIP was successfully implemented with skips, installation of new fencing to substitute the original zinc fence and major road works.</a:t>
            </a:r>
            <a:endParaRPr lang="en-JM" dirty="0"/>
          </a:p>
          <a:p>
            <a:pPr lvl="0" algn="just">
              <a:buFont typeface="Wingdings" panose="05000000000000000000" pitchFamily="2" charset="2"/>
              <a:buChar char="ü"/>
            </a:pPr>
            <a:r>
              <a:rPr lang="en-GB" dirty="0" smtClean="0"/>
              <a:t>Increased accessibility </a:t>
            </a:r>
            <a:r>
              <a:rPr lang="en-GB" dirty="0"/>
              <a:t>throughout the </a:t>
            </a:r>
            <a:r>
              <a:rPr lang="en-GB" dirty="0" smtClean="0"/>
              <a:t>community for safety and security.</a:t>
            </a:r>
            <a:endParaRPr lang="en-JM" dirty="0"/>
          </a:p>
          <a:p>
            <a:pPr algn="just">
              <a:buFont typeface="Wingdings" panose="05000000000000000000" pitchFamily="2" charset="2"/>
              <a:buChar char="ü"/>
            </a:pPr>
            <a:r>
              <a:rPr lang="en-GB" dirty="0" smtClean="0"/>
              <a:t>Provide </a:t>
            </a:r>
            <a:r>
              <a:rPr lang="en-GB" dirty="0"/>
              <a:t>clarity </a:t>
            </a:r>
            <a:r>
              <a:rPr lang="en-GB" dirty="0" smtClean="0"/>
              <a:t>by </a:t>
            </a:r>
            <a:r>
              <a:rPr lang="en-GB" dirty="0"/>
              <a:t>illustrating the exact locations and extent of JSIF’s interventions in communities across the island. </a:t>
            </a:r>
            <a:endParaRPr lang="en-GB" dirty="0" smtClean="0"/>
          </a:p>
          <a:p>
            <a:pPr lvl="0" algn="just">
              <a:buFont typeface="Wingdings" panose="05000000000000000000" pitchFamily="2" charset="2"/>
              <a:buChar char="ü"/>
            </a:pPr>
            <a:r>
              <a:rPr lang="en-GB" dirty="0"/>
              <a:t>Reduced time in the decision-making process.</a:t>
            </a:r>
          </a:p>
          <a:p>
            <a:pPr algn="just">
              <a:buFont typeface="Wingdings" panose="05000000000000000000" pitchFamily="2" charset="2"/>
              <a:buChar char="ü"/>
            </a:pPr>
            <a:r>
              <a:rPr lang="en-GB" dirty="0" smtClean="0"/>
              <a:t>Determine </a:t>
            </a:r>
            <a:r>
              <a:rPr lang="en-GB" dirty="0"/>
              <a:t>where the community is impacted and ensure that the location and persons with greatest needs are identified to be addressed.</a:t>
            </a:r>
          </a:p>
          <a:p>
            <a:pPr lvl="0" algn="just">
              <a:buFont typeface="Wingdings" panose="05000000000000000000" pitchFamily="2" charset="2"/>
              <a:buChar char="ü"/>
            </a:pPr>
            <a:r>
              <a:rPr lang="en-GB" dirty="0" smtClean="0"/>
              <a:t>GIS </a:t>
            </a:r>
            <a:r>
              <a:rPr lang="en-GB" dirty="0"/>
              <a:t>data available for planning, sharing with CRP/PIOJ for improved coordination of development interventions in the </a:t>
            </a:r>
            <a:r>
              <a:rPr lang="en-GB" dirty="0" smtClean="0"/>
              <a:t>community.</a:t>
            </a:r>
            <a:endParaRPr lang="en-JM" dirty="0"/>
          </a:p>
          <a:p>
            <a:endParaRPr lang="en-JM" dirty="0"/>
          </a:p>
        </p:txBody>
      </p:sp>
    </p:spTree>
    <p:extLst>
      <p:ext uri="{BB962C8B-B14F-4D97-AF65-F5344CB8AC3E}">
        <p14:creationId xmlns:p14="http://schemas.microsoft.com/office/powerpoint/2010/main" val="3272720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JM" dirty="0"/>
              <a:t>Zinc Fence Removal and Substitution </a:t>
            </a:r>
          </a:p>
        </p:txBody>
      </p:sp>
      <p:sp>
        <p:nvSpPr>
          <p:cNvPr id="3" name="Text Placeholder 2"/>
          <p:cNvSpPr>
            <a:spLocks noGrp="1"/>
          </p:cNvSpPr>
          <p:nvPr>
            <p:ph type="body" idx="1"/>
          </p:nvPr>
        </p:nvSpPr>
        <p:spPr>
          <a:xfrm>
            <a:off x="562903" y="1057052"/>
            <a:ext cx="7920776" cy="639763"/>
          </a:xfrm>
        </p:spPr>
        <p:txBody>
          <a:bodyPr>
            <a:normAutofit/>
          </a:bodyPr>
          <a:lstStyle/>
          <a:p>
            <a:r>
              <a:rPr lang="en-JM" sz="2000" b="0" dirty="0"/>
              <a:t>Before			     In Progress		     Completed</a:t>
            </a:r>
          </a:p>
        </p:txBody>
      </p:sp>
      <p:pic>
        <p:nvPicPr>
          <p:cNvPr id="1026" name="Picture 2" descr="G:\JSIF PHOTOS\JSIF PROGRAMMES AND PROJECTS\ICDP\To be Re-arranged\ICDP Photographs\Granville pics\DSCN78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9573"/>
          <a:stretch/>
        </p:blipFill>
        <p:spPr bwMode="auto">
          <a:xfrm>
            <a:off x="580703" y="1719747"/>
            <a:ext cx="3503615" cy="4348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JSIF PHOTOS\JSIF PROGRAMMES AND PROJECTS\ICDP\Component 1_Access_Works\Zinc Fence Substitution\Barrett Town\In Progres\IMG-20170402-WA0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7534" y="1719747"/>
            <a:ext cx="2446145" cy="4348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JSIF PHOTOS\JSIF PROGRAMMES AND PROJECTS\ICDP\Component 1_Access_Works\Zinc Fence Substitution\Barrett Town\In Progres\IMG-20170402-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541" y="1701811"/>
            <a:ext cx="2456233" cy="436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1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dirty="0" smtClean="0"/>
              <a:t>Road Work (sidewalks&amp; drainage)</a:t>
            </a:r>
            <a:endParaRPr lang="en-JM" dirty="0"/>
          </a:p>
        </p:txBody>
      </p:sp>
      <p:sp>
        <p:nvSpPr>
          <p:cNvPr id="3" name="Text Placeholder 2"/>
          <p:cNvSpPr>
            <a:spLocks noGrp="1"/>
          </p:cNvSpPr>
          <p:nvPr>
            <p:ph type="body" idx="1"/>
          </p:nvPr>
        </p:nvSpPr>
        <p:spPr>
          <a:xfrm>
            <a:off x="562903" y="1057052"/>
            <a:ext cx="7920776" cy="639763"/>
          </a:xfrm>
        </p:spPr>
        <p:txBody>
          <a:bodyPr>
            <a:normAutofit/>
          </a:bodyPr>
          <a:lstStyle/>
          <a:p>
            <a:r>
              <a:rPr lang="en-JM" sz="2000" b="0" dirty="0"/>
              <a:t>Before			     </a:t>
            </a:r>
            <a:r>
              <a:rPr lang="en-JM" sz="2000" b="0" dirty="0" smtClean="0"/>
              <a:t>	</a:t>
            </a:r>
            <a:r>
              <a:rPr lang="en-JM" sz="2000" b="0" dirty="0"/>
              <a:t>		     Completed</a:t>
            </a:r>
          </a:p>
        </p:txBody>
      </p:sp>
      <p:pic>
        <p:nvPicPr>
          <p:cNvPr id="4" name="Picture 2" descr="G:\JSIF PHOTOS\JSIF PROGRAMMES AND PROJECTS\ICDP\Component 1_Access_Works\IIPs_Roads_Drainage_Water_Sewage et.al\Barrett Town\Before\February 2017\DSCN5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27407"/>
            <a:ext cx="3810000" cy="23873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JSIF PHOTOS\JSIF PROGRAMMES AND PROJECTS\ICDP\Component 1_Access_Works\IIPs_Roads_Drainage_Water_Sewage et.al\Barrett Town\Before\February 2017\IMG_20160511_12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09615"/>
            <a:ext cx="3835979" cy="2876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JSIF PHOTOS\JSIF PROGRAMMES AND PROJECTS\ICDP\Component 1_Access_Works\IIPs_Roads_Drainage_Water_Sewage et.al\Barrett Town\Practical Completion\16.10.2018\WhatsApp Image 2018-08-13 at 2.17.35 P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478" y="1727407"/>
            <a:ext cx="2935522" cy="238739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JSIF PHOTOS\JSIF PROGRAMMES AND PROJECTS\ICDP\Component 1_Access_Works\IIPs_Roads_Drainage_Water_Sewage et.al\Barrett Town\Practical Completion\16.10.2018\WhatsApp Image 2018-08-15 at 1.12.02 PM.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0246" y="4209035"/>
            <a:ext cx="3633554" cy="27251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JSIF PHOTOS\JSIF PROGRAMMES AND PROJECTS\ICDP\Component 1_Access_Works\IIPs_Roads_Drainage_Water_Sewage et.al\Barrett Town\Practical Completion\16.10.2018\WhatsApp Image 2018-08-15 at 1.12.05 PM.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0695" y="1727407"/>
            <a:ext cx="2902054" cy="23873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JSIF PHOTOS\JSIF PROGRAMMES AND PROJECTS\ICDP\Component 1_Access_Works\IIPs_Roads_Drainage_Water_Sewage et.al\Barrett Town\Practical Completion\16.10.2018\WhatsApp Image 2018-08-13 at 4.11.23 PM.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0695" y="4209035"/>
            <a:ext cx="3317954" cy="272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1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1360357" y="5181600"/>
            <a:ext cx="6742112" cy="1033462"/>
          </a:xfrm>
        </p:spPr>
        <p:txBody>
          <a:bodyPr>
            <a:normAutofit lnSpcReduction="10000"/>
          </a:bodyPr>
          <a:lstStyle/>
          <a:p>
            <a:r>
              <a:rPr lang="en-JM" b="1" dirty="0">
                <a:latin typeface="Verdana" panose="020B0604030504040204" pitchFamily="34" charset="0"/>
                <a:ea typeface="Verdana" panose="020B0604030504040204" pitchFamily="34" charset="0"/>
                <a:cs typeface="Verdana" panose="020B0604030504040204" pitchFamily="34" charset="0"/>
              </a:rPr>
              <a:t>Planning Institute of Jamaica – </a:t>
            </a:r>
            <a:r>
              <a:rPr lang="en-JM" b="1" dirty="0" err="1">
                <a:latin typeface="Verdana" panose="020B0604030504040204" pitchFamily="34" charset="0"/>
                <a:ea typeface="Verdana" panose="020B0604030504040204" pitchFamily="34" charset="0"/>
                <a:cs typeface="Verdana" panose="020B0604030504040204" pitchFamily="34" charset="0"/>
              </a:rPr>
              <a:t>Patrine</a:t>
            </a:r>
            <a:r>
              <a:rPr lang="en-JM" b="1" dirty="0">
                <a:latin typeface="Verdana" panose="020B0604030504040204" pitchFamily="34" charset="0"/>
                <a:ea typeface="Verdana" panose="020B0604030504040204" pitchFamily="34" charset="0"/>
                <a:cs typeface="Verdana" panose="020B0604030504040204" pitchFamily="34" charset="0"/>
              </a:rPr>
              <a:t> Cole</a:t>
            </a:r>
          </a:p>
          <a:p>
            <a:r>
              <a:rPr lang="en-JM" b="1" dirty="0">
                <a:latin typeface="Verdana" panose="020B0604030504040204" pitchFamily="34" charset="0"/>
                <a:ea typeface="Verdana" panose="020B0604030504040204" pitchFamily="34" charset="0"/>
                <a:cs typeface="Verdana" panose="020B0604030504040204" pitchFamily="34" charset="0"/>
              </a:rPr>
              <a:t>Jamaica Social Investment Fund – Tami Palmer, Stephan Sinclair</a:t>
            </a:r>
          </a:p>
          <a:p>
            <a:endParaRPr lang="en-JM" b="1" dirty="0">
              <a:latin typeface="Verdana" panose="020B0604030504040204" pitchFamily="34" charset="0"/>
              <a:ea typeface="Verdana" panose="020B0604030504040204" pitchFamily="34" charset="0"/>
              <a:cs typeface="Verdana" panose="020B0604030504040204" pitchFamily="34" charset="0"/>
            </a:endParaRPr>
          </a:p>
          <a:p>
            <a:r>
              <a:rPr lang="en-JM" b="1" dirty="0">
                <a:latin typeface="Verdana" panose="020B0604030504040204" pitchFamily="34" charset="0"/>
                <a:ea typeface="Verdana" panose="020B0604030504040204" pitchFamily="34" charset="0"/>
                <a:cs typeface="Verdana" panose="020B0604030504040204" pitchFamily="34" charset="0"/>
              </a:rPr>
              <a:t>Best Practices Symposium 2018</a:t>
            </a:r>
          </a:p>
        </p:txBody>
      </p:sp>
      <p:pic>
        <p:nvPicPr>
          <p:cNvPr id="1026" name="Picture 2"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5800"/>
            <a:ext cx="6019800" cy="343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82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Contents</a:t>
            </a:r>
          </a:p>
        </p:txBody>
      </p:sp>
      <p:sp>
        <p:nvSpPr>
          <p:cNvPr id="3" name="Content Placeholder 2"/>
          <p:cNvSpPr>
            <a:spLocks noGrp="1"/>
          </p:cNvSpPr>
          <p:nvPr>
            <p:ph idx="1"/>
          </p:nvPr>
        </p:nvSpPr>
        <p:spPr/>
        <p:txBody>
          <a:bodyPr/>
          <a:lstStyle/>
          <a:p>
            <a:r>
              <a:rPr lang="en-JM" dirty="0">
                <a:ea typeface="Verdana" panose="020B0604030504040204" pitchFamily="34" charset="0"/>
                <a:cs typeface="Verdana" panose="020B0604030504040204" pitchFamily="34" charset="0"/>
              </a:rPr>
              <a:t>Background of Geospatial Technologies in the GOJ</a:t>
            </a:r>
          </a:p>
          <a:p>
            <a:r>
              <a:rPr lang="en-JM" dirty="0">
                <a:ea typeface="Verdana" panose="020B0604030504040204" pitchFamily="34" charset="0"/>
                <a:cs typeface="Verdana" panose="020B0604030504040204" pitchFamily="34" charset="0"/>
              </a:rPr>
              <a:t>Uses of GIS in Government Entities</a:t>
            </a:r>
          </a:p>
          <a:p>
            <a:r>
              <a:rPr lang="en-JM" dirty="0">
                <a:ea typeface="Verdana" panose="020B0604030504040204" pitchFamily="34" charset="0"/>
                <a:cs typeface="Verdana" panose="020B0604030504040204" pitchFamily="34" charset="0"/>
              </a:rPr>
              <a:t>Case Study: Barrett Town - Integrated Community Development Project</a:t>
            </a:r>
          </a:p>
          <a:p>
            <a:endParaRPr lang="en-JM" dirty="0"/>
          </a:p>
          <a:p>
            <a:endParaRPr lang="en-JM" dirty="0"/>
          </a:p>
        </p:txBody>
      </p:sp>
    </p:spTree>
    <p:extLst>
      <p:ext uri="{BB962C8B-B14F-4D97-AF65-F5344CB8AC3E}">
        <p14:creationId xmlns:p14="http://schemas.microsoft.com/office/powerpoint/2010/main" val="3904830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hat is G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0200"/>
            <a:ext cx="4221511" cy="3730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JM" dirty="0" smtClean="0"/>
              <a:t>What are Geospatial Technologies?</a:t>
            </a:r>
            <a:br>
              <a:rPr lang="en-JM" dirty="0" smtClean="0"/>
            </a:br>
            <a:endParaRPr lang="en-JM" dirty="0"/>
          </a:p>
        </p:txBody>
      </p:sp>
      <p:sp>
        <p:nvSpPr>
          <p:cNvPr id="8" name="Content Placeholder 7"/>
          <p:cNvSpPr>
            <a:spLocks noGrp="1"/>
          </p:cNvSpPr>
          <p:nvPr>
            <p:ph idx="1"/>
          </p:nvPr>
        </p:nvSpPr>
        <p:spPr>
          <a:xfrm>
            <a:off x="457200" y="5331124"/>
            <a:ext cx="8382000" cy="917275"/>
          </a:xfrm>
        </p:spPr>
        <p:txBody>
          <a:bodyPr>
            <a:normAutofit fontScale="70000" lnSpcReduction="20000"/>
          </a:bodyPr>
          <a:lstStyle/>
          <a:p>
            <a:pPr marL="0" indent="0">
              <a:buNone/>
            </a:pPr>
            <a:r>
              <a:rPr lang="en-JM" dirty="0"/>
              <a:t>Geospatial technologies </a:t>
            </a:r>
            <a:r>
              <a:rPr lang="en-JM" dirty="0" smtClean="0"/>
              <a:t>are a collection of various tools and techniques that assist in the spatial mapping </a:t>
            </a:r>
            <a:r>
              <a:rPr lang="en-JM" dirty="0"/>
              <a:t>and analysis of the Earth and human societies. </a:t>
            </a:r>
          </a:p>
        </p:txBody>
      </p:sp>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7" y="1600200"/>
            <a:ext cx="4527050" cy="355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163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Geospatial Technologies in the GOJ</a:t>
            </a:r>
          </a:p>
        </p:txBody>
      </p:sp>
      <p:sp>
        <p:nvSpPr>
          <p:cNvPr id="3" name="Content Placeholder 2"/>
          <p:cNvSpPr>
            <a:spLocks noGrp="1"/>
          </p:cNvSpPr>
          <p:nvPr>
            <p:ph idx="1"/>
          </p:nvPr>
        </p:nvSpPr>
        <p:spPr/>
        <p:txBody>
          <a:bodyPr>
            <a:normAutofit fontScale="77500" lnSpcReduction="20000"/>
          </a:bodyPr>
          <a:lstStyle/>
          <a:p>
            <a:r>
              <a:rPr lang="en-JM" dirty="0" smtClean="0"/>
              <a:t>Land Information Council of Jamaica (LICJ) was established in 1992 to implement the National Land Information Policy and Strategy and a national geographic information system network. </a:t>
            </a:r>
          </a:p>
          <a:p>
            <a:pPr marL="0" indent="0">
              <a:buNone/>
            </a:pPr>
            <a:endParaRPr lang="en-JM" dirty="0" smtClean="0"/>
          </a:p>
          <a:p>
            <a:r>
              <a:rPr lang="en-JM" dirty="0" smtClean="0"/>
              <a:t>Development of Best Practices and Guidelines </a:t>
            </a:r>
          </a:p>
          <a:p>
            <a:pPr lvl="1"/>
            <a:r>
              <a:rPr lang="en-JM" dirty="0" smtClean="0"/>
              <a:t>Metadata Guidelines</a:t>
            </a:r>
          </a:p>
          <a:p>
            <a:pPr lvl="1"/>
            <a:r>
              <a:rPr lang="en-JM" dirty="0" smtClean="0"/>
              <a:t>GIS Best Practices</a:t>
            </a:r>
          </a:p>
          <a:p>
            <a:pPr lvl="1"/>
            <a:endParaRPr lang="en-JM" dirty="0" smtClean="0"/>
          </a:p>
          <a:p>
            <a:r>
              <a:rPr lang="en-JM" dirty="0" smtClean="0"/>
              <a:t>Since </a:t>
            </a:r>
            <a:r>
              <a:rPr lang="en-JM" dirty="0"/>
              <a:t>the signing of the Enterprise License Agreement between the GOJ and ESRI in 2015 some 4,612 ArcGIS licenses have been disseminated to 53 MDAs by the National Spatial Data Management Division (ESSJ, 2017). </a:t>
            </a:r>
            <a:endParaRPr lang="en-JM" dirty="0" smtClean="0"/>
          </a:p>
          <a:p>
            <a:pPr marL="0" indent="0">
              <a:buNone/>
            </a:pPr>
            <a:endParaRPr lang="en-JM" dirty="0"/>
          </a:p>
        </p:txBody>
      </p:sp>
    </p:spTree>
    <p:extLst>
      <p:ext uri="{BB962C8B-B14F-4D97-AF65-F5344CB8AC3E}">
        <p14:creationId xmlns:p14="http://schemas.microsoft.com/office/powerpoint/2010/main" val="4166493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Uses of Geospatial Technologies</a:t>
            </a:r>
          </a:p>
        </p:txBody>
      </p:sp>
      <p:sp>
        <p:nvSpPr>
          <p:cNvPr id="3" name="Content Placeholder 2"/>
          <p:cNvSpPr>
            <a:spLocks noGrp="1"/>
          </p:cNvSpPr>
          <p:nvPr>
            <p:ph idx="1"/>
          </p:nvPr>
        </p:nvSpPr>
        <p:spPr>
          <a:xfrm>
            <a:off x="381000" y="1371600"/>
            <a:ext cx="8305800" cy="4953000"/>
          </a:xfrm>
        </p:spPr>
        <p:txBody>
          <a:bodyPr>
            <a:normAutofit/>
          </a:bodyPr>
          <a:lstStyle/>
          <a:p>
            <a:pPr marL="0" indent="0">
              <a:buNone/>
            </a:pPr>
            <a:r>
              <a:rPr lang="en-JM" dirty="0" smtClean="0"/>
              <a:t>There are various areas in which geospatial technologies are utilized across the </a:t>
            </a:r>
            <a:r>
              <a:rPr lang="en-JM" dirty="0"/>
              <a:t>GOJ, such as:</a:t>
            </a:r>
          </a:p>
          <a:p>
            <a:r>
              <a:rPr lang="en-JM" b="1" dirty="0" smtClean="0"/>
              <a:t>Natural </a:t>
            </a:r>
            <a:r>
              <a:rPr lang="en-JM" b="1" dirty="0"/>
              <a:t>Resource Management</a:t>
            </a:r>
          </a:p>
          <a:p>
            <a:pPr lvl="2"/>
            <a:r>
              <a:rPr lang="en-JM" dirty="0"/>
              <a:t>The Forestry Department, The Water Resources Authority and Sugar Industry Research Institute</a:t>
            </a:r>
          </a:p>
          <a:p>
            <a:r>
              <a:rPr lang="en-JM" b="1" dirty="0" smtClean="0"/>
              <a:t>Development Planning</a:t>
            </a:r>
          </a:p>
          <a:p>
            <a:pPr lvl="2"/>
            <a:r>
              <a:rPr lang="en-JM" dirty="0"/>
              <a:t>Municipal Corporations and NEPA</a:t>
            </a:r>
          </a:p>
          <a:p>
            <a:r>
              <a:rPr lang="en-JM" b="1" dirty="0"/>
              <a:t>Community Development</a:t>
            </a:r>
          </a:p>
          <a:p>
            <a:pPr lvl="2"/>
            <a:r>
              <a:rPr lang="en-JM" b="1" dirty="0"/>
              <a:t>SDC</a:t>
            </a:r>
            <a:r>
              <a:rPr lang="en-JM" dirty="0"/>
              <a:t> – asset mapping (businesses, social amenities)</a:t>
            </a:r>
          </a:p>
          <a:p>
            <a:pPr lvl="2"/>
            <a:r>
              <a:rPr lang="en-JM" b="1" dirty="0"/>
              <a:t>PIOJ</a:t>
            </a:r>
            <a:r>
              <a:rPr lang="en-JM" dirty="0"/>
              <a:t> – monitoring and </a:t>
            </a:r>
            <a:r>
              <a:rPr lang="en-JM" dirty="0" smtClean="0"/>
              <a:t>evaluation</a:t>
            </a:r>
            <a:endParaRPr lang="en-JM" dirty="0"/>
          </a:p>
        </p:txBody>
      </p:sp>
    </p:spTree>
    <p:extLst>
      <p:ext uri="{BB962C8B-B14F-4D97-AF65-F5344CB8AC3E}">
        <p14:creationId xmlns:p14="http://schemas.microsoft.com/office/powerpoint/2010/main" val="76004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Initiatives and Special Projects</a:t>
            </a:r>
          </a:p>
        </p:txBody>
      </p:sp>
      <p:sp>
        <p:nvSpPr>
          <p:cNvPr id="3" name="Content Placeholder 2"/>
          <p:cNvSpPr>
            <a:spLocks noGrp="1"/>
          </p:cNvSpPr>
          <p:nvPr>
            <p:ph idx="1"/>
          </p:nvPr>
        </p:nvSpPr>
        <p:spPr/>
        <p:txBody>
          <a:bodyPr>
            <a:normAutofit fontScale="92500" lnSpcReduction="10000"/>
          </a:bodyPr>
          <a:lstStyle/>
          <a:p>
            <a:pPr marL="457200" lvl="1" indent="0">
              <a:buNone/>
            </a:pPr>
            <a:r>
              <a:rPr lang="en-JM" b="1" dirty="0"/>
              <a:t>Disaster Mitigation and Management</a:t>
            </a:r>
          </a:p>
          <a:p>
            <a:pPr lvl="2"/>
            <a:r>
              <a:rPr lang="en-JM" b="1" dirty="0"/>
              <a:t>National Emergency Response GIS Team (NERGIST)</a:t>
            </a:r>
          </a:p>
          <a:p>
            <a:pPr marL="914400" lvl="2" indent="0">
              <a:buNone/>
            </a:pPr>
            <a:r>
              <a:rPr lang="en-JM" b="1" dirty="0"/>
              <a:t>	</a:t>
            </a:r>
            <a:r>
              <a:rPr lang="en-JM" dirty="0"/>
              <a:t>– initial damage assessment</a:t>
            </a:r>
          </a:p>
          <a:p>
            <a:pPr lvl="2"/>
            <a:r>
              <a:rPr lang="en-JM" b="1" dirty="0"/>
              <a:t>ODPEM</a:t>
            </a:r>
            <a:r>
              <a:rPr lang="en-JM" dirty="0"/>
              <a:t> – multi-hazard risk assessment</a:t>
            </a:r>
          </a:p>
          <a:p>
            <a:pPr lvl="2"/>
            <a:endParaRPr lang="en-JM" dirty="0"/>
          </a:p>
          <a:p>
            <a:pPr marL="457200" lvl="1" indent="0">
              <a:buNone/>
            </a:pPr>
            <a:r>
              <a:rPr lang="en-JM" b="1" dirty="0"/>
              <a:t>Crime Mapping</a:t>
            </a:r>
          </a:p>
          <a:p>
            <a:pPr lvl="2"/>
            <a:r>
              <a:rPr lang="en-JM" b="1" dirty="0" smtClean="0"/>
              <a:t>Ministry of National Security </a:t>
            </a:r>
            <a:r>
              <a:rPr lang="en-JM" dirty="0" smtClean="0"/>
              <a:t>- </a:t>
            </a:r>
            <a:r>
              <a:rPr lang="en-JM" dirty="0"/>
              <a:t>Jamaica Crime Observatory (</a:t>
            </a:r>
            <a:r>
              <a:rPr lang="en-JM" dirty="0" smtClean="0"/>
              <a:t>hot spot </a:t>
            </a:r>
            <a:r>
              <a:rPr lang="en-JM" dirty="0"/>
              <a:t>maps)</a:t>
            </a:r>
          </a:p>
          <a:p>
            <a:pPr marL="914400" lvl="2" indent="0">
              <a:buNone/>
            </a:pPr>
            <a:endParaRPr lang="en-JM" dirty="0"/>
          </a:p>
          <a:p>
            <a:pPr marL="457200" lvl="1" indent="0">
              <a:buNone/>
            </a:pPr>
            <a:r>
              <a:rPr lang="en-JM" b="1" dirty="0"/>
              <a:t>Weather Forecasting</a:t>
            </a:r>
          </a:p>
          <a:p>
            <a:pPr lvl="2"/>
            <a:r>
              <a:rPr lang="en-JM" b="1" dirty="0"/>
              <a:t>MSJ/Met Office – </a:t>
            </a:r>
            <a:r>
              <a:rPr lang="en-JM" dirty="0"/>
              <a:t>map rainfall frequency &amp; prediction</a:t>
            </a:r>
          </a:p>
          <a:p>
            <a:pPr lvl="2"/>
            <a:endParaRPr lang="en-JM" b="1" dirty="0"/>
          </a:p>
          <a:p>
            <a:pPr lvl="1"/>
            <a:endParaRPr lang="en-JM" dirty="0"/>
          </a:p>
          <a:p>
            <a:pPr lvl="1"/>
            <a:endParaRPr lang="en-JM" dirty="0"/>
          </a:p>
          <a:p>
            <a:pPr lvl="1"/>
            <a:endParaRPr lang="en-JM" dirty="0"/>
          </a:p>
          <a:p>
            <a:pPr lvl="2"/>
            <a:endParaRPr lang="en-JM" dirty="0"/>
          </a:p>
          <a:p>
            <a:pPr lvl="2"/>
            <a:endParaRPr lang="en-JM" dirty="0"/>
          </a:p>
          <a:p>
            <a:endParaRPr lang="en-JM" dirty="0"/>
          </a:p>
        </p:txBody>
      </p:sp>
    </p:spTree>
    <p:extLst>
      <p:ext uri="{BB962C8B-B14F-4D97-AF65-F5344CB8AC3E}">
        <p14:creationId xmlns:p14="http://schemas.microsoft.com/office/powerpoint/2010/main" val="262780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898" t="8433" r="1025" b="5869"/>
          <a:stretch/>
        </p:blipFill>
        <p:spPr bwMode="auto">
          <a:xfrm>
            <a:off x="2209800" y="3733800"/>
            <a:ext cx="6705600" cy="295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4" name="Title 3"/>
          <p:cNvSpPr>
            <a:spLocks noGrp="1"/>
          </p:cNvSpPr>
          <p:nvPr>
            <p:ph type="title"/>
          </p:nvPr>
        </p:nvSpPr>
        <p:spPr>
          <a:xfrm>
            <a:off x="381000" y="152400"/>
            <a:ext cx="8229600" cy="715962"/>
          </a:xfrm>
        </p:spPr>
        <p:txBody>
          <a:bodyPr>
            <a:normAutofit fontScale="90000"/>
          </a:bodyPr>
          <a:lstStyle/>
          <a:p>
            <a:r>
              <a:rPr lang="en-JM" sz="4900" dirty="0" smtClean="0"/>
              <a:t>Map and Applications</a:t>
            </a:r>
            <a:endParaRPr lang="en-JM" sz="49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958791"/>
            <a:ext cx="3809999" cy="2944091"/>
          </a:xfrm>
          <a:prstGeom prst="rect">
            <a:avLst/>
          </a:prstGeom>
        </p:spPr>
      </p:pic>
      <p:sp>
        <p:nvSpPr>
          <p:cNvPr id="8" name="Rectangle 7"/>
          <p:cNvSpPr/>
          <p:nvPr/>
        </p:nvSpPr>
        <p:spPr>
          <a:xfrm>
            <a:off x="3992592" y="967417"/>
            <a:ext cx="4572000" cy="2899255"/>
          </a:xfrm>
          <a:prstGeom prst="rect">
            <a:avLst/>
          </a:prstGeom>
        </p:spPr>
        <p:txBody>
          <a:bodyPr>
            <a:spAutoFit/>
          </a:bodyPr>
          <a:lstStyle/>
          <a:p>
            <a:pPr lvl="0">
              <a:spcBef>
                <a:spcPct val="20000"/>
              </a:spcBef>
            </a:pPr>
            <a:r>
              <a:rPr lang="en-JM" sz="2400" dirty="0" smtClean="0">
                <a:solidFill>
                  <a:prstClr val="black"/>
                </a:solidFill>
              </a:rPr>
              <a:t>Met Office - Rainfall Analysis</a:t>
            </a:r>
          </a:p>
          <a:p>
            <a:pPr marL="342900" lvl="0" indent="-342900">
              <a:spcBef>
                <a:spcPct val="20000"/>
              </a:spcBef>
              <a:buFontTx/>
              <a:buChar char="-"/>
            </a:pPr>
            <a:r>
              <a:rPr lang="en-JM" sz="2400" dirty="0" smtClean="0">
                <a:solidFill>
                  <a:prstClr val="black"/>
                </a:solidFill>
              </a:rPr>
              <a:t>Weather stations connected to system for automated upload</a:t>
            </a:r>
          </a:p>
          <a:p>
            <a:pPr marL="342900" lvl="0" indent="-342900">
              <a:spcBef>
                <a:spcPct val="20000"/>
              </a:spcBef>
              <a:buFontTx/>
              <a:buChar char="-"/>
            </a:pPr>
            <a:endParaRPr lang="en-JM" sz="2400" dirty="0">
              <a:solidFill>
                <a:prstClr val="black"/>
              </a:solidFill>
            </a:endParaRPr>
          </a:p>
          <a:p>
            <a:pPr marL="342900" lvl="0" indent="-342900">
              <a:spcBef>
                <a:spcPct val="20000"/>
              </a:spcBef>
              <a:buFontTx/>
              <a:buChar char="-"/>
            </a:pPr>
            <a:r>
              <a:rPr lang="en-JM" sz="2400" dirty="0" smtClean="0">
                <a:solidFill>
                  <a:prstClr val="black"/>
                </a:solidFill>
              </a:rPr>
              <a:t>Community Renewal Programme (CRP) Mapping of Social Services </a:t>
            </a:r>
            <a:endParaRPr lang="en-JM" sz="2400" dirty="0">
              <a:solidFill>
                <a:prstClr val="black"/>
              </a:solidFill>
            </a:endParaRPr>
          </a:p>
        </p:txBody>
      </p:sp>
    </p:spTree>
    <p:extLst>
      <p:ext uri="{BB962C8B-B14F-4D97-AF65-F5344CB8AC3E}">
        <p14:creationId xmlns:p14="http://schemas.microsoft.com/office/powerpoint/2010/main" val="377593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JM" sz="2400" dirty="0"/>
              <a:t>CASE STUDY</a:t>
            </a:r>
            <a:r>
              <a:rPr lang="en-JM" sz="2400" dirty="0" smtClean="0"/>
              <a:t>: Integrated </a:t>
            </a:r>
            <a:r>
              <a:rPr lang="en-JM" sz="2400" dirty="0"/>
              <a:t>Community Development </a:t>
            </a:r>
            <a:r>
              <a:rPr lang="en-JM" sz="2400" dirty="0" smtClean="0"/>
              <a:t>Project/</a:t>
            </a:r>
            <a:r>
              <a:rPr lang="en-JM" sz="2400" dirty="0"/>
              <a:t/>
            </a:r>
            <a:br>
              <a:rPr lang="en-JM" sz="2400" dirty="0"/>
            </a:br>
            <a:r>
              <a:rPr lang="en-JM" sz="2400" dirty="0"/>
              <a:t>Barrett Town Integrated Infrastructure Project</a:t>
            </a:r>
          </a:p>
        </p:txBody>
      </p:sp>
      <p:sp>
        <p:nvSpPr>
          <p:cNvPr id="3" name="Content Placeholder 2"/>
          <p:cNvSpPr>
            <a:spLocks noGrp="1"/>
          </p:cNvSpPr>
          <p:nvPr>
            <p:ph idx="1"/>
          </p:nvPr>
        </p:nvSpPr>
        <p:spPr>
          <a:xfrm>
            <a:off x="228600" y="1295400"/>
            <a:ext cx="4876800" cy="5334000"/>
          </a:xfrm>
        </p:spPr>
        <p:txBody>
          <a:bodyPr>
            <a:normAutofit fontScale="62500" lnSpcReduction="20000"/>
          </a:bodyPr>
          <a:lstStyle/>
          <a:p>
            <a:pPr lvl="0" algn="just"/>
            <a:r>
              <a:rPr lang="en-GB" b="1" dirty="0"/>
              <a:t>Safety and Security</a:t>
            </a:r>
            <a:endParaRPr lang="en-JM" b="1" dirty="0"/>
          </a:p>
          <a:p>
            <a:pPr lvl="1" algn="just"/>
            <a:r>
              <a:rPr lang="en-GB" dirty="0"/>
              <a:t>Increased accessibility to community through road improvement</a:t>
            </a:r>
            <a:endParaRPr lang="en-JM" dirty="0"/>
          </a:p>
          <a:p>
            <a:pPr lvl="1" algn="just"/>
            <a:r>
              <a:rPr lang="en-GB" dirty="0"/>
              <a:t>Health safety with regards to provision of skips and signs for improved garbage disposal</a:t>
            </a:r>
            <a:endParaRPr lang="en-JM" dirty="0"/>
          </a:p>
          <a:p>
            <a:pPr lvl="0" algn="just"/>
            <a:r>
              <a:rPr lang="en-GB" b="1" dirty="0"/>
              <a:t>Physical transformation </a:t>
            </a:r>
            <a:r>
              <a:rPr lang="en-GB" dirty="0"/>
              <a:t>– Housing &amp; Utilities</a:t>
            </a:r>
            <a:endParaRPr lang="en-JM" dirty="0"/>
          </a:p>
          <a:p>
            <a:pPr lvl="1" algn="just"/>
            <a:r>
              <a:rPr lang="en-GB" dirty="0"/>
              <a:t>Major road work inclusive of water pipeline installation and metering.</a:t>
            </a:r>
            <a:endParaRPr lang="en-JM" dirty="0"/>
          </a:p>
          <a:p>
            <a:pPr lvl="0" algn="just"/>
            <a:r>
              <a:rPr lang="en-GB" b="1" dirty="0"/>
              <a:t>Livelihoods </a:t>
            </a:r>
            <a:endParaRPr lang="en-JM" b="1" dirty="0"/>
          </a:p>
          <a:p>
            <a:pPr lvl="1" algn="just"/>
            <a:r>
              <a:rPr lang="en-GB" dirty="0"/>
              <a:t>Community members </a:t>
            </a:r>
            <a:r>
              <a:rPr lang="en-GB" dirty="0" smtClean="0"/>
              <a:t>were involved in construction</a:t>
            </a:r>
            <a:r>
              <a:rPr lang="en-GB" dirty="0"/>
              <a:t>, clean up and maintenance </a:t>
            </a:r>
            <a:r>
              <a:rPr lang="en-GB" dirty="0" smtClean="0"/>
              <a:t>activities thereby </a:t>
            </a:r>
            <a:r>
              <a:rPr lang="en-GB" dirty="0"/>
              <a:t>providing them with temporary jobs and new or improved skillset.</a:t>
            </a:r>
            <a:endParaRPr lang="en-JM" dirty="0"/>
          </a:p>
          <a:p>
            <a:pPr lvl="1" algn="just"/>
            <a:r>
              <a:rPr lang="en-GB" dirty="0"/>
              <a:t>Persons were trained in various skillset by HEART Trust/NTA etc.</a:t>
            </a:r>
            <a:endParaRPr lang="en-JM" dirty="0"/>
          </a:p>
          <a:p>
            <a:pPr lvl="0" algn="just"/>
            <a:r>
              <a:rPr lang="en-GB" b="1" dirty="0"/>
              <a:t>Governance at the community level</a:t>
            </a:r>
            <a:endParaRPr lang="en-JM" b="1" dirty="0"/>
          </a:p>
          <a:p>
            <a:pPr lvl="1" algn="just"/>
            <a:r>
              <a:rPr lang="en-GB" dirty="0"/>
              <a:t>Capacity building of Community-Based Organizations (CBOs)</a:t>
            </a:r>
            <a:endParaRPr lang="en-JM" dirty="0"/>
          </a:p>
          <a:p>
            <a:endParaRPr lang="en-JM" dirty="0"/>
          </a:p>
        </p:txBody>
      </p:sp>
      <p:pic>
        <p:nvPicPr>
          <p:cNvPr id="5" name="Picture 2" descr="C:\Users\kimberley.wilson\AppData\Local\Microsoft\Windows\Temporary Internet Files\Content.Outlook\9Q632XG8\IMG-20171129-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85552"/>
            <a:ext cx="3886200" cy="386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3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t>Methodology</a:t>
            </a:r>
          </a:p>
        </p:txBody>
      </p:sp>
      <p:sp>
        <p:nvSpPr>
          <p:cNvPr id="3" name="Content Placeholder 2"/>
          <p:cNvSpPr>
            <a:spLocks noGrp="1"/>
          </p:cNvSpPr>
          <p:nvPr>
            <p:ph idx="1"/>
          </p:nvPr>
        </p:nvSpPr>
        <p:spPr/>
        <p:txBody>
          <a:bodyPr>
            <a:normAutofit/>
          </a:bodyPr>
          <a:lstStyle/>
          <a:p>
            <a:pPr lvl="0"/>
            <a:r>
              <a:rPr lang="en-GB" sz="2800" dirty="0" smtClean="0"/>
              <a:t>JSIF’s Operations Manual – </a:t>
            </a:r>
            <a:r>
              <a:rPr lang="en-GB" sz="2800" dirty="0"/>
              <a:t>P</a:t>
            </a:r>
            <a:r>
              <a:rPr lang="en-GB" sz="2800" dirty="0" smtClean="0"/>
              <a:t>roject Cycle</a:t>
            </a:r>
          </a:p>
          <a:p>
            <a:pPr lvl="0"/>
            <a:r>
              <a:rPr lang="en-GB" sz="2800" dirty="0" smtClean="0"/>
              <a:t>Identification </a:t>
            </a:r>
            <a:r>
              <a:rPr lang="en-GB" sz="2800" dirty="0"/>
              <a:t>of communities – </a:t>
            </a:r>
            <a:r>
              <a:rPr lang="en-GB" sz="2800" dirty="0" smtClean="0"/>
              <a:t>GOJ, Donor (World Bank), then Project </a:t>
            </a:r>
            <a:r>
              <a:rPr lang="en-GB" sz="2800" dirty="0"/>
              <a:t>requirements</a:t>
            </a:r>
          </a:p>
          <a:p>
            <a:pPr lvl="0"/>
            <a:r>
              <a:rPr lang="en-GB" sz="2800" dirty="0"/>
              <a:t>Community Engagement</a:t>
            </a:r>
          </a:p>
          <a:p>
            <a:pPr lvl="1"/>
            <a:r>
              <a:rPr lang="en-GB" sz="2400" dirty="0"/>
              <a:t>sensitization meeting/forum </a:t>
            </a:r>
          </a:p>
          <a:p>
            <a:pPr lvl="1"/>
            <a:r>
              <a:rPr lang="en-GB" sz="2400" dirty="0"/>
              <a:t>stakeholder group involvement</a:t>
            </a:r>
          </a:p>
          <a:p>
            <a:r>
              <a:rPr lang="en-GB" sz="2800" dirty="0"/>
              <a:t>Field visit assessments</a:t>
            </a:r>
          </a:p>
          <a:p>
            <a:r>
              <a:rPr lang="en-GB" sz="2800" dirty="0"/>
              <a:t>Feasibility study</a:t>
            </a:r>
          </a:p>
          <a:p>
            <a:r>
              <a:rPr lang="en-GB" sz="2800" dirty="0"/>
              <a:t>Needs spatially mapped using GIS technologies</a:t>
            </a:r>
          </a:p>
          <a:p>
            <a:endParaRPr lang="en-JM" sz="2800" dirty="0"/>
          </a:p>
          <a:p>
            <a:endParaRPr lang="en-JM" dirty="0"/>
          </a:p>
        </p:txBody>
      </p:sp>
    </p:spTree>
    <p:extLst>
      <p:ext uri="{BB962C8B-B14F-4D97-AF65-F5344CB8AC3E}">
        <p14:creationId xmlns:p14="http://schemas.microsoft.com/office/powerpoint/2010/main" val="3017821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1453</TotalTime>
  <Words>1117</Words>
  <Application>Microsoft Office PowerPoint</Application>
  <PresentationFormat>On-screen Show (4:3)</PresentationFormat>
  <Paragraphs>114</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Andalus</vt:lpstr>
      <vt:lpstr>Arial</vt:lpstr>
      <vt:lpstr>Calibri</vt:lpstr>
      <vt:lpstr>Verdana</vt:lpstr>
      <vt:lpstr>Wingdings</vt:lpstr>
      <vt:lpstr>Office Theme</vt:lpstr>
      <vt:lpstr>PowerPoint Presentation</vt:lpstr>
      <vt:lpstr>Contents</vt:lpstr>
      <vt:lpstr>What are Geospatial Technologies? </vt:lpstr>
      <vt:lpstr>Geospatial Technologies in the GOJ</vt:lpstr>
      <vt:lpstr>Uses of Geospatial Technologies</vt:lpstr>
      <vt:lpstr>Initiatives and Special Projects</vt:lpstr>
      <vt:lpstr>Map and Applications</vt:lpstr>
      <vt:lpstr>CASE STUDY: Integrated Community Development Project/ Barrett Town Integrated Infrastructure Project</vt:lpstr>
      <vt:lpstr>Methodology</vt:lpstr>
      <vt:lpstr>Methodology</vt:lpstr>
      <vt:lpstr>PowerPoint Presentation</vt:lpstr>
      <vt:lpstr>Results/Impacts</vt:lpstr>
      <vt:lpstr>Zinc Fence Removal and Substitution </vt:lpstr>
      <vt:lpstr>Road Work (sidewalks&amp; drainage)</vt:lpstr>
      <vt:lpstr>PowerPoint Presentation</vt:lpstr>
    </vt:vector>
  </TitlesOfParts>
  <Company>Planning Institute of Jamaica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GOJ and Geospatial Technologies</dc:title>
  <dc:creator>Patrine Cole;Tami Palmer</dc:creator>
  <cp:lastModifiedBy>Kimberley Morgan</cp:lastModifiedBy>
  <cp:revision>110</cp:revision>
  <dcterms:created xsi:type="dcterms:W3CDTF">2018-10-29T14:07:42Z</dcterms:created>
  <dcterms:modified xsi:type="dcterms:W3CDTF">2018-11-13T22:26:21Z</dcterms:modified>
</cp:coreProperties>
</file>