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259" r:id="rId2"/>
    <p:sldId id="288" r:id="rId3"/>
    <p:sldId id="307" r:id="rId4"/>
    <p:sldId id="308" r:id="rId5"/>
    <p:sldId id="305" r:id="rId6"/>
    <p:sldId id="306" r:id="rId7"/>
    <p:sldId id="299" r:id="rId8"/>
    <p:sldId id="300" r:id="rId9"/>
    <p:sldId id="301" r:id="rId10"/>
    <p:sldId id="302" r:id="rId11"/>
    <p:sldId id="303" r:id="rId12"/>
    <p:sldId id="304" r:id="rId13"/>
    <p:sldId id="310" r:id="rId14"/>
    <p:sldId id="263" r:id="rId15"/>
    <p:sldId id="264" r:id="rId16"/>
    <p:sldId id="287" r:id="rId17"/>
    <p:sldId id="292" r:id="rId18"/>
    <p:sldId id="290" r:id="rId19"/>
    <p:sldId id="309" r:id="rId20"/>
    <p:sldId id="267" r:id="rId21"/>
    <p:sldId id="272" r:id="rId22"/>
    <p:sldId id="296" r:id="rId23"/>
    <p:sldId id="311" r:id="rId24"/>
    <p:sldId id="295" r:id="rId25"/>
    <p:sldId id="297" r:id="rId26"/>
    <p:sldId id="298" r:id="rId27"/>
    <p:sldId id="312" r:id="rId28"/>
    <p:sldId id="274" r:id="rId29"/>
    <p:sldId id="279" r:id="rId30"/>
    <p:sldId id="28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1" autoAdjust="0"/>
    <p:restoredTop sz="94643" autoAdjust="0"/>
  </p:normalViewPr>
  <p:slideViewPr>
    <p:cSldViewPr snapToGrid="0" snapToObjects="1">
      <p:cViewPr varScale="1">
        <p:scale>
          <a:sx n="93" d="100"/>
          <a:sy n="93" d="100"/>
        </p:scale>
        <p:origin x="-1352" y="-112"/>
      </p:cViewPr>
      <p:guideLst>
        <p:guide orient="horz" pos="2160"/>
        <p:guide pos="2880"/>
      </p:guideLst>
    </p:cSldViewPr>
  </p:slideViewPr>
  <p:outlineViewPr>
    <p:cViewPr>
      <p:scale>
        <a:sx n="33" d="100"/>
        <a:sy n="33" d="100"/>
      </p:scale>
      <p:origin x="0" y="155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chael\Dropbox\OSE\JN_SEBI\JN_SEB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chael\Dropbox\OSE\JN_SEBI\JN_SEB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chael\Dropbox\OSE\JN_SEBI\JN_SEBI.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MichaelMa\Downloads\JN_SEB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ichaelMa\Downloads\JN_SEB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ichael\Dropbox\OSE\JN_SEBI\JN_SEB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ichael\Dropbox\OSE\JN_SEBI\JN_SEBI.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17711674929523"/>
          <c:y val="0.0355875723216412"/>
          <c:w val="0.881191839656407"/>
          <c:h val="0.882546517182424"/>
        </c:manualLayout>
      </c:layout>
      <c:barChart>
        <c:barDir val="col"/>
        <c:grouping val="clustered"/>
        <c:varyColors val="0"/>
        <c:ser>
          <c:idx val="1"/>
          <c:order val="0"/>
          <c:tx>
            <c:strRef>
              <c:f>se_size!$N$3</c:f>
              <c:strCache>
                <c:ptCount val="1"/>
                <c:pt idx="0">
                  <c:v>2015</c:v>
                </c:pt>
              </c:strCache>
            </c:strRef>
          </c:tx>
          <c:spPr>
            <a:gradFill>
              <a:gsLst>
                <a:gs pos="0">
                  <a:srgbClr val="FF0000"/>
                </a:gs>
                <a:gs pos="100000">
                  <a:schemeClr val="bg1"/>
                </a:gs>
              </a:gsLst>
              <a:lin ang="5400000" scaled="0"/>
            </a:gradFill>
            <a:ln>
              <a:solidFill>
                <a:schemeClr val="tx1"/>
              </a:solidFill>
            </a:ln>
          </c:spPr>
          <c:invertIfNegative val="0"/>
          <c:cat>
            <c:strRef>
              <c:f>se_size!$L$4:$L$7</c:f>
              <c:strCache>
                <c:ptCount val="4"/>
                <c:pt idx="0">
                  <c:v>Micro</c:v>
                </c:pt>
                <c:pt idx="1">
                  <c:v>Small</c:v>
                </c:pt>
                <c:pt idx="2">
                  <c:v>Medium</c:v>
                </c:pt>
                <c:pt idx="3">
                  <c:v>Large</c:v>
                </c:pt>
              </c:strCache>
            </c:strRef>
          </c:cat>
          <c:val>
            <c:numRef>
              <c:f>se_size!$N$4:$N$7</c:f>
              <c:numCache>
                <c:formatCode>0.00%</c:formatCode>
                <c:ptCount val="4"/>
                <c:pt idx="0">
                  <c:v>0.558139534883721</c:v>
                </c:pt>
                <c:pt idx="1">
                  <c:v>0.395348837209302</c:v>
                </c:pt>
                <c:pt idx="2">
                  <c:v>0.0232558139534884</c:v>
                </c:pt>
                <c:pt idx="3">
                  <c:v>0.0232558139534884</c:v>
                </c:pt>
              </c:numCache>
            </c:numRef>
          </c:val>
        </c:ser>
        <c:dLbls>
          <c:showLegendKey val="0"/>
          <c:showVal val="1"/>
          <c:showCatName val="0"/>
          <c:showSerName val="0"/>
          <c:showPercent val="0"/>
          <c:showBubbleSize val="0"/>
        </c:dLbls>
        <c:gapWidth val="150"/>
        <c:axId val="-2095516456"/>
        <c:axId val="-2123946232"/>
      </c:barChart>
      <c:catAx>
        <c:axId val="-2095516456"/>
        <c:scaling>
          <c:orientation val="minMax"/>
        </c:scaling>
        <c:delete val="0"/>
        <c:axPos val="b"/>
        <c:majorTickMark val="out"/>
        <c:minorTickMark val="none"/>
        <c:tickLblPos val="nextTo"/>
        <c:crossAx val="-2123946232"/>
        <c:crosses val="autoZero"/>
        <c:auto val="1"/>
        <c:lblAlgn val="ctr"/>
        <c:lblOffset val="100"/>
        <c:noMultiLvlLbl val="0"/>
      </c:catAx>
      <c:valAx>
        <c:axId val="-2123946232"/>
        <c:scaling>
          <c:orientation val="minMax"/>
        </c:scaling>
        <c:delete val="0"/>
        <c:axPos val="l"/>
        <c:numFmt formatCode="0.00%" sourceLinked="1"/>
        <c:majorTickMark val="out"/>
        <c:minorTickMark val="none"/>
        <c:tickLblPos val="nextTo"/>
        <c:crossAx val="-2095516456"/>
        <c:crosses val="autoZero"/>
        <c:crossBetween val="between"/>
      </c:valAx>
      <c:spPr>
        <a:ln>
          <a:solidFill>
            <a:schemeClr val="bg1">
              <a:lumMod val="85000"/>
            </a:schemeClr>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Industries</a:t>
            </a:r>
            <a:endParaRPr lang="en-US" sz="1200" dirty="0"/>
          </a:p>
        </c:rich>
      </c:tx>
      <c:layout/>
      <c:overlay val="0"/>
    </c:title>
    <c:autoTitleDeleted val="0"/>
    <c:plotArea>
      <c:layout/>
      <c:barChart>
        <c:barDir val="bar"/>
        <c:grouping val="clustered"/>
        <c:varyColors val="0"/>
        <c:ser>
          <c:idx val="1"/>
          <c:order val="0"/>
          <c:tx>
            <c:strRef>
              <c:f>Sheet9!$E$3</c:f>
              <c:strCache>
                <c:ptCount val="1"/>
                <c:pt idx="0">
                  <c:v>2015</c:v>
                </c:pt>
              </c:strCache>
            </c:strRef>
          </c:tx>
          <c:invertIfNegative val="0"/>
          <c:dLbls>
            <c:dLbl>
              <c:idx val="2"/>
              <c:layout>
                <c:manualLayout>
                  <c:x val="0.0"/>
                  <c:y val="0.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Sheet9!$B$4:$B$20</c:f>
              <c:strCache>
                <c:ptCount val="17"/>
                <c:pt idx="0">
                  <c:v>Education &amp; Training</c:v>
                </c:pt>
                <c:pt idx="1">
                  <c:v>Wholesale Trade</c:v>
                </c:pt>
                <c:pt idx="2">
                  <c:v>Retail Trade</c:v>
                </c:pt>
                <c:pt idx="3">
                  <c:v>Accommodation</c:v>
                </c:pt>
                <c:pt idx="4">
                  <c:v>Food &amp; Beverage Services</c:v>
                </c:pt>
                <c:pt idx="5">
                  <c:v>Arts and Recreation Services</c:v>
                </c:pt>
                <c:pt idx="6">
                  <c:v>Hospital, Medical and Other Healthcare Services</c:v>
                </c:pt>
                <c:pt idx="7">
                  <c:v>Residential Care Services</c:v>
                </c:pt>
                <c:pt idx="8">
                  <c:v>Social Assistance Services</c:v>
                </c:pt>
                <c:pt idx="9">
                  <c:v>Transport, Postal and Warehousing Services</c:v>
                </c:pt>
                <c:pt idx="10">
                  <c:v>Information, Media and Telecommunication</c:v>
                </c:pt>
                <c:pt idx="11">
                  <c:v>Financial and Insurance Services</c:v>
                </c:pt>
                <c:pt idx="12">
                  <c:v>Rental, Hiring and Real Estate Services</c:v>
                </c:pt>
                <c:pt idx="13">
                  <c:v>Professional, Scientific and Technical Services</c:v>
                </c:pt>
                <c:pt idx="14">
                  <c:v>Employment Services</c:v>
                </c:pt>
                <c:pt idx="15">
                  <c:v>Building Cleaning, Pest Control and Other Support Services</c:v>
                </c:pt>
                <c:pt idx="16">
                  <c:v>Other Administrative and Support Services</c:v>
                </c:pt>
              </c:strCache>
            </c:strRef>
          </c:cat>
          <c:val>
            <c:numRef>
              <c:f>Sheet9!$E$4:$E$20</c:f>
              <c:numCache>
                <c:formatCode>0%</c:formatCode>
                <c:ptCount val="17"/>
                <c:pt idx="0">
                  <c:v>0.157</c:v>
                </c:pt>
                <c:pt idx="1">
                  <c:v>0.129</c:v>
                </c:pt>
                <c:pt idx="2">
                  <c:v>0.557</c:v>
                </c:pt>
                <c:pt idx="3">
                  <c:v>0.029</c:v>
                </c:pt>
                <c:pt idx="4">
                  <c:v>0.086</c:v>
                </c:pt>
                <c:pt idx="5">
                  <c:v>0.257</c:v>
                </c:pt>
                <c:pt idx="6">
                  <c:v>0.014</c:v>
                </c:pt>
                <c:pt idx="7">
                  <c:v>0.029</c:v>
                </c:pt>
                <c:pt idx="8">
                  <c:v>0.057</c:v>
                </c:pt>
                <c:pt idx="9">
                  <c:v>0.0</c:v>
                </c:pt>
                <c:pt idx="10">
                  <c:v>0.029</c:v>
                </c:pt>
                <c:pt idx="11">
                  <c:v>0.014</c:v>
                </c:pt>
                <c:pt idx="12">
                  <c:v>0.014</c:v>
                </c:pt>
                <c:pt idx="13">
                  <c:v>0.029</c:v>
                </c:pt>
                <c:pt idx="14">
                  <c:v>0.071</c:v>
                </c:pt>
                <c:pt idx="15">
                  <c:v>0.043</c:v>
                </c:pt>
                <c:pt idx="16">
                  <c:v>0.029</c:v>
                </c:pt>
              </c:numCache>
            </c:numRef>
          </c:val>
        </c:ser>
        <c:dLbls>
          <c:showLegendKey val="0"/>
          <c:showVal val="1"/>
          <c:showCatName val="0"/>
          <c:showSerName val="0"/>
          <c:showPercent val="0"/>
          <c:showBubbleSize val="0"/>
        </c:dLbls>
        <c:gapWidth val="150"/>
        <c:overlap val="-25"/>
        <c:axId val="-2098837400"/>
        <c:axId val="-2100036408"/>
      </c:barChart>
      <c:catAx>
        <c:axId val="-2098837400"/>
        <c:scaling>
          <c:orientation val="minMax"/>
        </c:scaling>
        <c:delete val="0"/>
        <c:axPos val="l"/>
        <c:majorTickMark val="none"/>
        <c:minorTickMark val="none"/>
        <c:tickLblPos val="nextTo"/>
        <c:txPr>
          <a:bodyPr/>
          <a:lstStyle/>
          <a:p>
            <a:pPr>
              <a:defRPr sz="900"/>
            </a:pPr>
            <a:endParaRPr lang="en-US"/>
          </a:p>
        </c:txPr>
        <c:crossAx val="-2100036408"/>
        <c:crosses val="autoZero"/>
        <c:auto val="1"/>
        <c:lblAlgn val="ctr"/>
        <c:lblOffset val="100"/>
        <c:noMultiLvlLbl val="0"/>
      </c:catAx>
      <c:valAx>
        <c:axId val="-2100036408"/>
        <c:scaling>
          <c:orientation val="minMax"/>
        </c:scaling>
        <c:delete val="1"/>
        <c:axPos val="b"/>
        <c:numFmt formatCode="0%" sourceLinked="1"/>
        <c:majorTickMark val="out"/>
        <c:minorTickMark val="none"/>
        <c:tickLblPos val="none"/>
        <c:crossAx val="-2098837400"/>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baseline="0" dirty="0" smtClean="0"/>
              <a:t>Economic </a:t>
            </a:r>
            <a:r>
              <a:rPr lang="en-US" sz="1100" baseline="0" dirty="0"/>
              <a:t>or Trade Activities</a:t>
            </a:r>
            <a:endParaRPr lang="en-US" sz="1100" dirty="0"/>
          </a:p>
        </c:rich>
      </c:tx>
      <c:layout/>
      <c:overlay val="0"/>
    </c:title>
    <c:autoTitleDeleted val="0"/>
    <c:plotArea>
      <c:layout/>
      <c:barChart>
        <c:barDir val="bar"/>
        <c:grouping val="clustered"/>
        <c:varyColors val="0"/>
        <c:ser>
          <c:idx val="0"/>
          <c:order val="0"/>
          <c:tx>
            <c:strRef>
              <c:f>activity!$I$19</c:f>
              <c:strCache>
                <c:ptCount val="1"/>
                <c:pt idx="0">
                  <c:v>2013*</c:v>
                </c:pt>
              </c:strCache>
            </c:strRef>
          </c:tx>
          <c:invertIfNegative val="0"/>
          <c:cat>
            <c:strRef>
              <c:f>activity!$J$13:$Q$13</c:f>
              <c:strCache>
                <c:ptCount val="8"/>
                <c:pt idx="0">
                  <c:v>Produce goods for Sale</c:v>
                </c:pt>
                <c:pt idx="1">
                  <c:v>Retail or wholsale goods</c:v>
                </c:pt>
                <c:pt idx="2">
                  <c:v>Provide services for a fee</c:v>
                </c:pt>
                <c:pt idx="3">
                  <c:v>Provide the use of capital assets for a fee</c:v>
                </c:pt>
                <c:pt idx="4">
                  <c:v>Provide a mechanism for producers to sell their goods</c:v>
                </c:pt>
                <c:pt idx="5">
                  <c:v>Provide a mechanism for members to trade with each other</c:v>
                </c:pt>
                <c:pt idx="6">
                  <c:v>Gain business through open tenders for government or other contracts</c:v>
                </c:pt>
                <c:pt idx="7">
                  <c:v>Other</c:v>
                </c:pt>
              </c:strCache>
            </c:strRef>
          </c:cat>
          <c:val>
            <c:numRef>
              <c:f>activity!$J$19:$Q$19</c:f>
              <c:numCache>
                <c:formatCode>0.0%</c:formatCode>
                <c:ptCount val="8"/>
                <c:pt idx="0">
                  <c:v>0.289</c:v>
                </c:pt>
                <c:pt idx="1">
                  <c:v>0.154</c:v>
                </c:pt>
                <c:pt idx="2">
                  <c:v>0.307</c:v>
                </c:pt>
                <c:pt idx="3">
                  <c:v>0.144</c:v>
                </c:pt>
                <c:pt idx="4">
                  <c:v>0.154</c:v>
                </c:pt>
                <c:pt idx="5">
                  <c:v>0.106</c:v>
                </c:pt>
                <c:pt idx="6">
                  <c:v>0.106</c:v>
                </c:pt>
                <c:pt idx="7">
                  <c:v>0.375</c:v>
                </c:pt>
              </c:numCache>
            </c:numRef>
          </c:val>
        </c:ser>
        <c:ser>
          <c:idx val="1"/>
          <c:order val="1"/>
          <c:tx>
            <c:strRef>
              <c:f>activity!$I$18</c:f>
              <c:strCache>
                <c:ptCount val="1"/>
                <c:pt idx="0">
                  <c:v>2015</c:v>
                </c:pt>
              </c:strCache>
            </c:strRef>
          </c:tx>
          <c:invertIfNegative val="0"/>
          <c:cat>
            <c:strRef>
              <c:f>activity!$J$13:$Q$13</c:f>
              <c:strCache>
                <c:ptCount val="8"/>
                <c:pt idx="0">
                  <c:v>Produce goods for Sale</c:v>
                </c:pt>
                <c:pt idx="1">
                  <c:v>Retail or wholsale goods</c:v>
                </c:pt>
                <c:pt idx="2">
                  <c:v>Provide services for a fee</c:v>
                </c:pt>
                <c:pt idx="3">
                  <c:v>Provide the use of capital assets for a fee</c:v>
                </c:pt>
                <c:pt idx="4">
                  <c:v>Provide a mechanism for producers to sell their goods</c:v>
                </c:pt>
                <c:pt idx="5">
                  <c:v>Provide a mechanism for members to trade with each other</c:v>
                </c:pt>
                <c:pt idx="6">
                  <c:v>Gain business through open tenders for government or other contracts</c:v>
                </c:pt>
                <c:pt idx="7">
                  <c:v>Other</c:v>
                </c:pt>
              </c:strCache>
            </c:strRef>
          </c:cat>
          <c:val>
            <c:numRef>
              <c:f>activity!$J$18:$Q$18</c:f>
              <c:numCache>
                <c:formatCode>0.0%</c:formatCode>
                <c:ptCount val="8"/>
                <c:pt idx="0">
                  <c:v>0.643</c:v>
                </c:pt>
                <c:pt idx="1">
                  <c:v>0.229</c:v>
                </c:pt>
                <c:pt idx="2">
                  <c:v>0.471</c:v>
                </c:pt>
                <c:pt idx="3">
                  <c:v>0.114</c:v>
                </c:pt>
                <c:pt idx="4">
                  <c:v>0.186</c:v>
                </c:pt>
                <c:pt idx="5">
                  <c:v>0.1</c:v>
                </c:pt>
                <c:pt idx="6">
                  <c:v>0.086</c:v>
                </c:pt>
                <c:pt idx="7" formatCode="0.00%">
                  <c:v>0.0</c:v>
                </c:pt>
              </c:numCache>
            </c:numRef>
          </c:val>
        </c:ser>
        <c:dLbls>
          <c:showLegendKey val="0"/>
          <c:showVal val="1"/>
          <c:showCatName val="0"/>
          <c:showSerName val="0"/>
          <c:showPercent val="0"/>
          <c:showBubbleSize val="0"/>
        </c:dLbls>
        <c:gapWidth val="150"/>
        <c:overlap val="-25"/>
        <c:axId val="-2125524360"/>
        <c:axId val="-2105393320"/>
      </c:barChart>
      <c:catAx>
        <c:axId val="-2125524360"/>
        <c:scaling>
          <c:orientation val="minMax"/>
        </c:scaling>
        <c:delete val="0"/>
        <c:axPos val="l"/>
        <c:majorTickMark val="none"/>
        <c:minorTickMark val="none"/>
        <c:tickLblPos val="nextTo"/>
        <c:txPr>
          <a:bodyPr/>
          <a:lstStyle/>
          <a:p>
            <a:pPr>
              <a:defRPr sz="800"/>
            </a:pPr>
            <a:endParaRPr lang="en-US"/>
          </a:p>
        </c:txPr>
        <c:crossAx val="-2105393320"/>
        <c:crosses val="autoZero"/>
        <c:auto val="1"/>
        <c:lblAlgn val="ctr"/>
        <c:lblOffset val="100"/>
        <c:noMultiLvlLbl val="0"/>
      </c:catAx>
      <c:valAx>
        <c:axId val="-2105393320"/>
        <c:scaling>
          <c:orientation val="minMax"/>
        </c:scaling>
        <c:delete val="1"/>
        <c:axPos val="b"/>
        <c:numFmt formatCode="0.0%" sourceLinked="1"/>
        <c:majorTickMark val="out"/>
        <c:minorTickMark val="none"/>
        <c:tickLblPos val="none"/>
        <c:crossAx val="-2125524360"/>
        <c:crosses val="autoZero"/>
        <c:crossBetween val="between"/>
      </c:valAx>
    </c:plotArea>
    <c:legend>
      <c:legendPos val="b"/>
      <c:layout/>
      <c:overlay val="0"/>
    </c:legend>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smtClean="0"/>
              <a:t>Year</a:t>
            </a:r>
            <a:r>
              <a:rPr lang="en-US" sz="1400" baseline="0" dirty="0" smtClean="0"/>
              <a:t> of Operation</a:t>
            </a:r>
            <a:endParaRPr lang="en-US" sz="1400" dirty="0"/>
          </a:p>
        </c:rich>
      </c:tx>
      <c:layout/>
      <c:overlay val="0"/>
    </c:title>
    <c:autoTitleDeleted val="0"/>
    <c:plotArea>
      <c:layout>
        <c:manualLayout>
          <c:layoutTarget val="inner"/>
          <c:xMode val="edge"/>
          <c:yMode val="edge"/>
          <c:x val="0.0345775988642113"/>
          <c:y val="0.0966572571714738"/>
          <c:w val="0.930844802271578"/>
          <c:h val="0.84168099401207"/>
        </c:manualLayout>
      </c:layout>
      <c:barChart>
        <c:barDir val="col"/>
        <c:grouping val="clustered"/>
        <c:varyColors val="0"/>
        <c:ser>
          <c:idx val="0"/>
          <c:order val="0"/>
          <c:tx>
            <c:strRef>
              <c:f>'[JN_SEBI.xlsx]1-6'!$AJ$19:$AL$19</c:f>
              <c:strCache>
                <c:ptCount val="3"/>
                <c:pt idx="0">
                  <c:v>35.7%</c:v>
                </c:pt>
                <c:pt idx="1">
                  <c:v>25.7%</c:v>
                </c:pt>
                <c:pt idx="2">
                  <c:v>38.5%</c:v>
                </c:pt>
              </c:strCache>
            </c:strRef>
          </c:tx>
          <c:spPr>
            <a:solidFill>
              <a:schemeClr val="tx2">
                <a:lumMod val="50000"/>
              </a:schemeClr>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'[JN_SEBI.xlsx]1-6'!$AJ$17:$AL$17</c:f>
              <c:strCache>
                <c:ptCount val="3"/>
                <c:pt idx="0">
                  <c:v>2-5 years</c:v>
                </c:pt>
                <c:pt idx="1">
                  <c:v>6-10 years</c:v>
                </c:pt>
                <c:pt idx="2">
                  <c:v>More than 10 years</c:v>
                </c:pt>
              </c:strCache>
            </c:strRef>
          </c:cat>
          <c:val>
            <c:numRef>
              <c:f>'[JN_SEBI.xlsx]1-6'!$AJ$19:$AL$19</c:f>
              <c:numCache>
                <c:formatCode>0.0%</c:formatCode>
                <c:ptCount val="3"/>
                <c:pt idx="0">
                  <c:v>0.357</c:v>
                </c:pt>
                <c:pt idx="1">
                  <c:v>0.257</c:v>
                </c:pt>
                <c:pt idx="2">
                  <c:v>0.385</c:v>
                </c:pt>
              </c:numCache>
            </c:numRef>
          </c:val>
        </c:ser>
        <c:dLbls>
          <c:showLegendKey val="0"/>
          <c:showVal val="1"/>
          <c:showCatName val="0"/>
          <c:showSerName val="0"/>
          <c:showPercent val="0"/>
          <c:showBubbleSize val="0"/>
        </c:dLbls>
        <c:gapWidth val="150"/>
        <c:axId val="-2126167768"/>
        <c:axId val="-2130772504"/>
      </c:barChart>
      <c:catAx>
        <c:axId val="-2126167768"/>
        <c:scaling>
          <c:orientation val="minMax"/>
        </c:scaling>
        <c:delete val="0"/>
        <c:axPos val="b"/>
        <c:numFmt formatCode="General" sourceLinked="0"/>
        <c:majorTickMark val="out"/>
        <c:minorTickMark val="none"/>
        <c:tickLblPos val="nextTo"/>
        <c:crossAx val="-2130772504"/>
        <c:crosses val="autoZero"/>
        <c:auto val="1"/>
        <c:lblAlgn val="ctr"/>
        <c:lblOffset val="100"/>
        <c:noMultiLvlLbl val="0"/>
      </c:catAx>
      <c:valAx>
        <c:axId val="-2130772504"/>
        <c:scaling>
          <c:orientation val="minMax"/>
        </c:scaling>
        <c:delete val="1"/>
        <c:axPos val="l"/>
        <c:numFmt formatCode="0.0%" sourceLinked="1"/>
        <c:majorTickMark val="out"/>
        <c:minorTickMark val="none"/>
        <c:tickLblPos val="nextTo"/>
        <c:crossAx val="-2126167768"/>
        <c:crosses val="autoZero"/>
        <c:crossBetween val="between"/>
      </c:valAx>
      <c:spPr>
        <a:noFill/>
        <a:ln w="9525">
          <a:solidFill>
            <a:schemeClr val="bg1">
              <a:lumMod val="75000"/>
            </a:schemeClr>
          </a:solidFill>
        </a:ln>
      </c:spPr>
    </c:plotArea>
    <c:plotVisOnly val="1"/>
    <c:dispBlanksAs val="gap"/>
    <c:showDLblsOverMax val="0"/>
  </c:chart>
  <c:txPr>
    <a:bodyPr/>
    <a:lstStyle/>
    <a:p>
      <a:pPr>
        <a:defRPr sz="7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smtClean="0"/>
              <a:t>Operation Years VS Economic Trading Years</a:t>
            </a:r>
            <a:endParaRPr lang="en-US" sz="1200" dirty="0"/>
          </a:p>
        </c:rich>
      </c:tx>
      <c:layout/>
      <c:overlay val="0"/>
    </c:title>
    <c:autoTitleDeleted val="0"/>
    <c:plotArea>
      <c:layout>
        <c:manualLayout>
          <c:layoutTarget val="inner"/>
          <c:xMode val="edge"/>
          <c:yMode val="edge"/>
          <c:x val="0.0345640219952867"/>
          <c:y val="0.115988787314146"/>
          <c:w val="0.930871956009427"/>
          <c:h val="0.687113826247084"/>
        </c:manualLayout>
      </c:layout>
      <c:barChart>
        <c:barDir val="col"/>
        <c:grouping val="clustered"/>
        <c:varyColors val="0"/>
        <c:ser>
          <c:idx val="0"/>
          <c:order val="0"/>
          <c:tx>
            <c:strRef>
              <c:f>'[JN_SEBI.xlsx]1-6'!$AI$5</c:f>
              <c:strCache>
                <c:ptCount val="1"/>
                <c:pt idx="0">
                  <c:v>Years of Operation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'[JN_SEBI.xlsx]1-6'!$AJ$4:$AN$4</c:f>
              <c:strCache>
                <c:ptCount val="4"/>
                <c:pt idx="0">
                  <c:v>2-5 years</c:v>
                </c:pt>
                <c:pt idx="1">
                  <c:v>6-10 years</c:v>
                </c:pt>
                <c:pt idx="2">
                  <c:v>11-20 years</c:v>
                </c:pt>
                <c:pt idx="3">
                  <c:v>More than 20 years</c:v>
                </c:pt>
              </c:strCache>
              <c:extLst/>
            </c:strRef>
          </c:cat>
          <c:val>
            <c:numRef>
              <c:f>'[JN_SEBI.xlsx]1-6'!$AS$5:$AW$5</c:f>
              <c:numCache>
                <c:formatCode>0.0%</c:formatCode>
                <c:ptCount val="4"/>
                <c:pt idx="0">
                  <c:v>0.357142857142857</c:v>
                </c:pt>
                <c:pt idx="1">
                  <c:v>0.257142857142857</c:v>
                </c:pt>
                <c:pt idx="2">
                  <c:v>0.171428571428571</c:v>
                </c:pt>
                <c:pt idx="3">
                  <c:v>0.214285714285714</c:v>
                </c:pt>
              </c:numCache>
              <c:extLst/>
            </c:numRef>
          </c:val>
        </c:ser>
        <c:ser>
          <c:idx val="1"/>
          <c:order val="1"/>
          <c:tx>
            <c:strRef>
              <c:f>'[JN_SEBI.xlsx]1-6'!$AI$6</c:f>
              <c:strCache>
                <c:ptCount val="1"/>
                <c:pt idx="0">
                  <c:v>Years of Trading/ Economic Activity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'[JN_SEBI.xlsx]1-6'!$AJ$4:$AN$4</c:f>
              <c:strCache>
                <c:ptCount val="4"/>
                <c:pt idx="0">
                  <c:v>2-5 years</c:v>
                </c:pt>
                <c:pt idx="1">
                  <c:v>6-10 years</c:v>
                </c:pt>
                <c:pt idx="2">
                  <c:v>11-20 years</c:v>
                </c:pt>
                <c:pt idx="3">
                  <c:v>More than 20 years</c:v>
                </c:pt>
              </c:strCache>
              <c:extLst/>
            </c:strRef>
          </c:cat>
          <c:val>
            <c:numRef>
              <c:f>'[JN_SEBI.xlsx]1-6'!$AS$6:$AW$6</c:f>
              <c:numCache>
                <c:formatCode>0.0%</c:formatCode>
                <c:ptCount val="4"/>
                <c:pt idx="0">
                  <c:v>0.412698412698413</c:v>
                </c:pt>
                <c:pt idx="1">
                  <c:v>0.222222222222222</c:v>
                </c:pt>
                <c:pt idx="2">
                  <c:v>0.126984126984127</c:v>
                </c:pt>
                <c:pt idx="3">
                  <c:v>0.111111111111111</c:v>
                </c:pt>
              </c:numCache>
              <c:extLst/>
            </c:numRef>
          </c:val>
        </c:ser>
        <c:dLbls>
          <c:showLegendKey val="0"/>
          <c:showVal val="1"/>
          <c:showCatName val="0"/>
          <c:showSerName val="0"/>
          <c:showPercent val="0"/>
          <c:showBubbleSize val="0"/>
        </c:dLbls>
        <c:gapWidth val="150"/>
        <c:axId val="-2104612632"/>
        <c:axId val="-2061347160"/>
      </c:barChart>
      <c:catAx>
        <c:axId val="-2104612632"/>
        <c:scaling>
          <c:orientation val="minMax"/>
        </c:scaling>
        <c:delete val="0"/>
        <c:axPos val="b"/>
        <c:numFmt formatCode="General" sourceLinked="0"/>
        <c:majorTickMark val="out"/>
        <c:minorTickMark val="none"/>
        <c:tickLblPos val="nextTo"/>
        <c:crossAx val="-2061347160"/>
        <c:crosses val="autoZero"/>
        <c:auto val="1"/>
        <c:lblAlgn val="ctr"/>
        <c:lblOffset val="100"/>
        <c:noMultiLvlLbl val="0"/>
      </c:catAx>
      <c:valAx>
        <c:axId val="-2061347160"/>
        <c:scaling>
          <c:orientation val="minMax"/>
        </c:scaling>
        <c:delete val="1"/>
        <c:axPos val="l"/>
        <c:numFmt formatCode="0.0%" sourceLinked="1"/>
        <c:majorTickMark val="out"/>
        <c:minorTickMark val="none"/>
        <c:tickLblPos val="nextTo"/>
        <c:crossAx val="-2104612632"/>
        <c:crosses val="autoZero"/>
        <c:crossBetween val="between"/>
      </c:valAx>
      <c:spPr>
        <a:ln>
          <a:solidFill>
            <a:schemeClr val="bg1">
              <a:lumMod val="75000"/>
            </a:schemeClr>
          </a:solidFill>
        </a:ln>
      </c:spPr>
    </c:plotArea>
    <c:legend>
      <c:legendPos val="b"/>
      <c:layout>
        <c:manualLayout>
          <c:xMode val="edge"/>
          <c:yMode val="edge"/>
          <c:x val="0.0937741462599972"/>
          <c:y val="0.889102160632184"/>
          <c:w val="0.806167104111986"/>
          <c:h val="0.0759971733129641"/>
        </c:manualLayout>
      </c:layout>
      <c:overlay val="0"/>
    </c:legend>
    <c:plotVisOnly val="1"/>
    <c:dispBlanksAs val="gap"/>
    <c:showDLblsOverMax val="0"/>
  </c:chart>
  <c:txPr>
    <a:bodyPr/>
    <a:lstStyle/>
    <a:p>
      <a:pPr>
        <a:defRPr sz="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 </a:t>
            </a:r>
            <a:r>
              <a:rPr lang="en-US" sz="1400" dirty="0"/>
              <a:t>Income-Source</a:t>
            </a:r>
            <a:r>
              <a:rPr lang="en-US" sz="1400" baseline="0" dirty="0"/>
              <a:t> Comparison</a:t>
            </a:r>
            <a:endParaRPr lang="en-US" sz="1400" dirty="0"/>
          </a:p>
        </c:rich>
      </c:tx>
      <c:layout/>
      <c:overlay val="0"/>
    </c:title>
    <c:autoTitleDeleted val="0"/>
    <c:plotArea>
      <c:layout/>
      <c:barChart>
        <c:barDir val="bar"/>
        <c:grouping val="clustered"/>
        <c:varyColors val="0"/>
        <c:ser>
          <c:idx val="0"/>
          <c:order val="0"/>
          <c:tx>
            <c:strRef>
              <c:f>Sheet7!$R$13</c:f>
              <c:strCache>
                <c:ptCount val="1"/>
                <c:pt idx="0">
                  <c:v>2013*</c:v>
                </c:pt>
              </c:strCache>
            </c:strRef>
          </c:tx>
          <c:invertIfNegative val="0"/>
          <c:dLbls>
            <c:txPr>
              <a:bodyPr/>
              <a:lstStyle/>
              <a:p>
                <a:pPr>
                  <a:defRPr sz="1100"/>
                </a:pPr>
                <a:endParaRPr lang="en-US"/>
              </a:p>
            </c:txPr>
            <c:showLegendKey val="0"/>
            <c:showVal val="1"/>
            <c:showCatName val="0"/>
            <c:showSerName val="0"/>
            <c:showPercent val="0"/>
            <c:showBubbleSize val="0"/>
            <c:showLeaderLines val="0"/>
          </c:dLbls>
          <c:cat>
            <c:strRef>
              <c:f>Sheet7!$Q$8:$Q$9</c:f>
              <c:strCache>
                <c:ptCount val="2"/>
                <c:pt idx="0">
                  <c:v>Funding From Grants </c:v>
                </c:pt>
                <c:pt idx="1">
                  <c:v>Turnover</c:v>
                </c:pt>
              </c:strCache>
            </c:strRef>
          </c:cat>
          <c:val>
            <c:numRef>
              <c:f>Sheet7!$N$7:$N$8</c:f>
              <c:numCache>
                <c:formatCode>0.0%</c:formatCode>
                <c:ptCount val="2"/>
                <c:pt idx="0">
                  <c:v>0.647</c:v>
                </c:pt>
                <c:pt idx="1">
                  <c:v>0.179</c:v>
                </c:pt>
              </c:numCache>
            </c:numRef>
          </c:val>
        </c:ser>
        <c:ser>
          <c:idx val="1"/>
          <c:order val="1"/>
          <c:tx>
            <c:strRef>
              <c:f>Sheet7!$R$12</c:f>
              <c:strCache>
                <c:ptCount val="1"/>
                <c:pt idx="0">
                  <c:v>2015</c:v>
                </c:pt>
              </c:strCache>
            </c:strRef>
          </c:tx>
          <c:invertIfNegative val="0"/>
          <c:dLbls>
            <c:txPr>
              <a:bodyPr/>
              <a:lstStyle/>
              <a:p>
                <a:pPr>
                  <a:defRPr sz="1100"/>
                </a:pPr>
                <a:endParaRPr lang="en-US"/>
              </a:p>
            </c:txPr>
            <c:showLegendKey val="0"/>
            <c:showVal val="1"/>
            <c:showCatName val="0"/>
            <c:showSerName val="0"/>
            <c:showPercent val="0"/>
            <c:showBubbleSize val="0"/>
            <c:showLeaderLines val="0"/>
          </c:dLbls>
          <c:cat>
            <c:strRef>
              <c:f>Sheet7!$Q$8:$Q$9</c:f>
              <c:strCache>
                <c:ptCount val="2"/>
                <c:pt idx="0">
                  <c:v>Funding From Grants </c:v>
                </c:pt>
                <c:pt idx="1">
                  <c:v>Turnover</c:v>
                </c:pt>
              </c:strCache>
            </c:strRef>
          </c:cat>
          <c:val>
            <c:numRef>
              <c:f>Sheet7!$N$9:$N$10</c:f>
              <c:numCache>
                <c:formatCode>0.0%</c:formatCode>
                <c:ptCount val="2"/>
                <c:pt idx="0">
                  <c:v>0.206868969861742</c:v>
                </c:pt>
                <c:pt idx="1">
                  <c:v>0.793131030138258</c:v>
                </c:pt>
              </c:numCache>
            </c:numRef>
          </c:val>
        </c:ser>
        <c:dLbls>
          <c:showLegendKey val="0"/>
          <c:showVal val="1"/>
          <c:showCatName val="0"/>
          <c:showSerName val="0"/>
          <c:showPercent val="0"/>
          <c:showBubbleSize val="0"/>
        </c:dLbls>
        <c:gapWidth val="150"/>
        <c:overlap val="-25"/>
        <c:axId val="2127647992"/>
        <c:axId val="-2122717368"/>
      </c:barChart>
      <c:catAx>
        <c:axId val="2127647992"/>
        <c:scaling>
          <c:orientation val="minMax"/>
        </c:scaling>
        <c:delete val="0"/>
        <c:axPos val="l"/>
        <c:majorTickMark val="none"/>
        <c:minorTickMark val="none"/>
        <c:tickLblPos val="nextTo"/>
        <c:crossAx val="-2122717368"/>
        <c:crosses val="autoZero"/>
        <c:auto val="1"/>
        <c:lblAlgn val="ctr"/>
        <c:lblOffset val="100"/>
        <c:noMultiLvlLbl val="0"/>
      </c:catAx>
      <c:valAx>
        <c:axId val="-2122717368"/>
        <c:scaling>
          <c:orientation val="minMax"/>
        </c:scaling>
        <c:delete val="1"/>
        <c:axPos val="b"/>
        <c:numFmt formatCode="0.0%" sourceLinked="1"/>
        <c:majorTickMark val="out"/>
        <c:minorTickMark val="none"/>
        <c:tickLblPos val="none"/>
        <c:crossAx val="2127647992"/>
        <c:crosses val="autoZero"/>
        <c:crossBetween val="between"/>
      </c:valAx>
      <c:spPr>
        <a:ln>
          <a:solidFill>
            <a:schemeClr val="bg1">
              <a:lumMod val="85000"/>
            </a:schemeClr>
          </a:solidFill>
        </a:ln>
      </c:spPr>
    </c:plotArea>
    <c:legend>
      <c:legendPos val="b"/>
      <c:layout/>
      <c:overlay val="0"/>
    </c:legend>
    <c:plotVisOnly val="1"/>
    <c:dispBlanksAs val="gap"/>
    <c:showDLblsOverMax val="0"/>
  </c:chart>
  <c:spPr>
    <a:ln>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600"/>
            </a:pPr>
            <a:r>
              <a:rPr lang="en-US" sz="1600" dirty="0" smtClean="0"/>
              <a:t>Grant</a:t>
            </a:r>
            <a:r>
              <a:rPr lang="en-US" sz="1600" baseline="0" dirty="0" smtClean="0"/>
              <a:t> </a:t>
            </a:r>
            <a:r>
              <a:rPr lang="en-US" sz="1600" baseline="0" dirty="0"/>
              <a:t>VS Turnover &amp; Trading</a:t>
            </a:r>
            <a:endParaRPr lang="en-US" sz="1600" dirty="0"/>
          </a:p>
        </c:rich>
      </c:tx>
      <c:layout>
        <c:manualLayout>
          <c:xMode val="edge"/>
          <c:yMode val="edge"/>
          <c:x val="0.148444433448176"/>
          <c:y val="0.0"/>
        </c:manualLayout>
      </c:layout>
      <c:overlay val="0"/>
    </c:title>
    <c:autoTitleDeleted val="0"/>
    <c:plotArea>
      <c:layout/>
      <c:barChart>
        <c:barDir val="col"/>
        <c:grouping val="clustered"/>
        <c:varyColors val="0"/>
        <c:ser>
          <c:idx val="0"/>
          <c:order val="0"/>
          <c:invertIfNegative val="0"/>
          <c:cat>
            <c:strRef>
              <c:f>Sheet7!$D$3:$H$3</c:f>
              <c:strCache>
                <c:ptCount val="5"/>
                <c:pt idx="0">
                  <c:v>Overall Grants Received</c:v>
                </c:pt>
                <c:pt idx="1">
                  <c:v>Grants Received</c:v>
                </c:pt>
                <c:pt idx="2">
                  <c:v>Turnover </c:v>
                </c:pt>
                <c:pt idx="3">
                  <c:v>Profit </c:v>
                </c:pt>
                <c:pt idx="4">
                  <c:v>Loss</c:v>
                </c:pt>
              </c:strCache>
            </c:strRef>
          </c:cat>
          <c:val>
            <c:numRef>
              <c:f>Sheet7!$D$4:$H$4</c:f>
              <c:numCache>
                <c:formatCode>_(* #,##0.00_);_(* \(#,##0.00\);_(* "-"??_);_(@_)</c:formatCode>
                <c:ptCount val="5"/>
                <c:pt idx="0">
                  <c:v>3.101976E8</c:v>
                </c:pt>
                <c:pt idx="1">
                  <c:v>1.9966E7</c:v>
                </c:pt>
                <c:pt idx="2">
                  <c:v>7.65492E7</c:v>
                </c:pt>
                <c:pt idx="3">
                  <c:v>4.3971949E7</c:v>
                </c:pt>
                <c:pt idx="4">
                  <c:v>1.46E6</c:v>
                </c:pt>
              </c:numCache>
            </c:numRef>
          </c:val>
        </c:ser>
        <c:dLbls>
          <c:showLegendKey val="0"/>
          <c:showVal val="0"/>
          <c:showCatName val="0"/>
          <c:showSerName val="0"/>
          <c:showPercent val="0"/>
          <c:showBubbleSize val="0"/>
        </c:dLbls>
        <c:gapWidth val="150"/>
        <c:axId val="-2058455816"/>
        <c:axId val="-2068509112"/>
      </c:barChart>
      <c:catAx>
        <c:axId val="-2058455816"/>
        <c:scaling>
          <c:orientation val="minMax"/>
        </c:scaling>
        <c:delete val="0"/>
        <c:axPos val="b"/>
        <c:majorGridlines/>
        <c:minorGridlines/>
        <c:majorTickMark val="out"/>
        <c:minorTickMark val="none"/>
        <c:tickLblPos val="nextTo"/>
        <c:txPr>
          <a:bodyPr/>
          <a:lstStyle/>
          <a:p>
            <a:pPr>
              <a:defRPr sz="800"/>
            </a:pPr>
            <a:endParaRPr lang="en-US"/>
          </a:p>
        </c:txPr>
        <c:crossAx val="-2068509112"/>
        <c:crosses val="autoZero"/>
        <c:auto val="1"/>
        <c:lblAlgn val="ctr"/>
        <c:lblOffset val="100"/>
        <c:noMultiLvlLbl val="0"/>
      </c:catAx>
      <c:valAx>
        <c:axId val="-2068509112"/>
        <c:scaling>
          <c:orientation val="minMax"/>
        </c:scaling>
        <c:delete val="0"/>
        <c:axPos val="l"/>
        <c:majorGridlines/>
        <c:minorGridlines/>
        <c:title>
          <c:tx>
            <c:rich>
              <a:bodyPr rot="-5400000" vert="horz"/>
              <a:lstStyle/>
              <a:p>
                <a:pPr>
                  <a:defRPr/>
                </a:pPr>
                <a:r>
                  <a:rPr lang="en-US"/>
                  <a:t>J$'000</a:t>
                </a:r>
              </a:p>
            </c:rich>
          </c:tx>
          <c:layout/>
          <c:overlay val="0"/>
        </c:title>
        <c:numFmt formatCode="_(* #,##0.00_);_(* \(#,##0.00\);_(* &quot;-&quot;??_);_(@_)" sourceLinked="1"/>
        <c:majorTickMark val="out"/>
        <c:minorTickMark val="none"/>
        <c:tickLblPos val="nextTo"/>
        <c:crossAx val="-2058455816"/>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0.56638</cdr:x>
      <cdr:y>0.92988</cdr:y>
    </cdr:from>
    <cdr:to>
      <cdr:x>0.94344</cdr:x>
      <cdr:y>0.98247</cdr:y>
    </cdr:to>
    <cdr:sp macro="" textlink="">
      <cdr:nvSpPr>
        <cdr:cNvPr id="2" name="TextBox 1"/>
        <cdr:cNvSpPr txBox="1"/>
      </cdr:nvSpPr>
      <cdr:spPr>
        <a:xfrm xmlns:a="http://schemas.openxmlformats.org/drawingml/2006/main">
          <a:off x="2289175" y="4041775"/>
          <a:ext cx="15240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2014-2015</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6FBFD9-C886-8147-A216-8A69ABC3225F}" type="datetimeFigureOut">
              <a:rPr lang="en-US" smtClean="0"/>
              <a:t>28/11/16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AE2CC6-07C6-2B4D-A2A3-3A3F8D9CA034}" type="slidenum">
              <a:rPr lang="en-US" smtClean="0"/>
              <a:t>‹#›</a:t>
            </a:fld>
            <a:endParaRPr lang="en-US"/>
          </a:p>
        </p:txBody>
      </p:sp>
    </p:spTree>
    <p:extLst>
      <p:ext uri="{BB962C8B-B14F-4D97-AF65-F5344CB8AC3E}">
        <p14:creationId xmlns:p14="http://schemas.microsoft.com/office/powerpoint/2010/main" val="1850732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19514-975B-724E-93F9-FF2141F97C70}" type="datetimeFigureOut">
              <a:rPr lang="en-US" smtClean="0"/>
              <a:t>28/11/16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D9D9F7-7641-B74F-90A2-C6F6B1480410}" type="slidenum">
              <a:rPr lang="en-US" smtClean="0"/>
              <a:t>‹#›</a:t>
            </a:fld>
            <a:endParaRPr lang="en-US"/>
          </a:p>
        </p:txBody>
      </p:sp>
    </p:spTree>
    <p:extLst>
      <p:ext uri="{BB962C8B-B14F-4D97-AF65-F5344CB8AC3E}">
        <p14:creationId xmlns:p14="http://schemas.microsoft.com/office/powerpoint/2010/main" val="1796047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JM" sz="1200" kern="1200" dirty="0" smtClean="0">
                <a:solidFill>
                  <a:schemeClr val="tx1"/>
                </a:solidFill>
                <a:effectLst/>
                <a:latin typeface="+mn-lt"/>
                <a:ea typeface="+mn-ea"/>
                <a:cs typeface="+mn-cs"/>
              </a:rPr>
              <a:t>Three organisational structures emerged from the research; emerging (ideation and start ups); transitioning (not for profit and MSMEs) and Hybrid (Private Sector and State Agencies). The categorisation includes CBOs and NGOs – that are in an embryonic or transitional stage; MSMEs, with an unclear or undeclared social benefit; and hybrids with connections to the Private Sector, through foundations and charities, and Government</a:t>
            </a:r>
            <a:r>
              <a:rPr lang="en-US" dirty="0" smtClean="0">
                <a:effectLst/>
              </a:rPr>
              <a:t> </a:t>
            </a:r>
            <a:r>
              <a:rPr lang="en-US" sz="1200" kern="1200" dirty="0" smtClean="0">
                <a:solidFill>
                  <a:schemeClr val="tx1"/>
                </a:solidFill>
                <a:effectLst/>
                <a:latin typeface="+mn-lt"/>
                <a:ea typeface="+mn-ea"/>
                <a:cs typeface="+mn-cs"/>
              </a:rPr>
              <a:t>Annex I – Table 1; presents the outline typology as Social Enterprise Spectrum</a:t>
            </a:r>
          </a:p>
          <a:p>
            <a:endParaRPr lang="en-US" dirty="0"/>
          </a:p>
        </p:txBody>
      </p:sp>
      <p:sp>
        <p:nvSpPr>
          <p:cNvPr id="4" name="Slide Number Placeholder 3"/>
          <p:cNvSpPr>
            <a:spLocks noGrp="1"/>
          </p:cNvSpPr>
          <p:nvPr>
            <p:ph type="sldNum" sz="quarter" idx="10"/>
          </p:nvPr>
        </p:nvSpPr>
        <p:spPr/>
        <p:txBody>
          <a:bodyPr/>
          <a:lstStyle/>
          <a:p>
            <a:fld id="{0D3C7262-DB36-4669-8CF9-071B8D264B04}" type="slidenum">
              <a:rPr lang="en-US" smtClean="0"/>
              <a:t>7</a:t>
            </a:fld>
            <a:endParaRPr lang="en-US"/>
          </a:p>
        </p:txBody>
      </p:sp>
    </p:spTree>
    <p:extLst>
      <p:ext uri="{BB962C8B-B14F-4D97-AF65-F5344CB8AC3E}">
        <p14:creationId xmlns:p14="http://schemas.microsoft.com/office/powerpoint/2010/main" val="291057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Size is defined according to the Development Bank of Jamaica definition as: micro business = 1-10 persons, small business = up to 50 persons, medium business = up to 150 persons and large business = more than 150 persons.</a:t>
            </a:r>
          </a:p>
          <a:p>
            <a:endParaRPr lang="en-US" dirty="0"/>
          </a:p>
        </p:txBody>
      </p:sp>
      <p:sp>
        <p:nvSpPr>
          <p:cNvPr id="4" name="Slide Number Placeholder 3"/>
          <p:cNvSpPr>
            <a:spLocks noGrp="1"/>
          </p:cNvSpPr>
          <p:nvPr>
            <p:ph type="sldNum" sz="quarter" idx="10"/>
          </p:nvPr>
        </p:nvSpPr>
        <p:spPr/>
        <p:txBody>
          <a:bodyPr/>
          <a:lstStyle/>
          <a:p>
            <a:fld id="{0D3C7262-DB36-4669-8CF9-071B8D264B04}" type="slidenum">
              <a:rPr lang="en-US" smtClean="0"/>
              <a:t>8</a:t>
            </a:fld>
            <a:endParaRPr lang="en-US"/>
          </a:p>
        </p:txBody>
      </p:sp>
    </p:spTree>
    <p:extLst>
      <p:ext uri="{BB962C8B-B14F-4D97-AF65-F5344CB8AC3E}">
        <p14:creationId xmlns:p14="http://schemas.microsoft.com/office/powerpoint/2010/main" val="268754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a:endParaRPr lang="en-US">
              <a:solidFill>
                <a:prstClr val="white"/>
              </a:solidFill>
              <a:latin typeface="Lucida Sans Unicode"/>
            </a:endParaRPr>
          </a:p>
        </p:txBody>
      </p:sp>
      <p:sp>
        <p:nvSpPr>
          <p:cNvPr id="17" name="Subtitle 16"/>
          <p:cNvSpPr>
            <a:spLocks noGrp="1"/>
          </p:cNvSpPr>
          <p:nvPr>
            <p:ph type="subTitle" idx="1"/>
          </p:nvPr>
        </p:nvSpPr>
        <p:spPr>
          <a:xfrm>
            <a:off x="685800" y="2057400"/>
            <a:ext cx="7772400" cy="1199704"/>
          </a:xfrm>
        </p:spPr>
        <p:txBody>
          <a:bodyPr lIns="45720" rIns="45720"/>
          <a:lstStyle>
            <a:lvl1pPr marL="0" marR="64008" indent="0" algn="just">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latin typeface="Lucida Sans Unicode"/>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lgn="r"/>
            <a:r>
              <a:rPr lang="en-US" smtClean="0">
                <a:latin typeface="Lucida Sans Unicode"/>
              </a:rPr>
              <a:t>April 6-8, 2011</a:t>
            </a:r>
            <a:endParaRPr lang="en-US" dirty="0">
              <a:latin typeface="Lucida Sans Unicode"/>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s-ES_tradnl" smtClean="0">
                <a:solidFill>
                  <a:srgbClr val="FFFFFF"/>
                </a:solidFill>
                <a:latin typeface="Lucida Sans Unicode"/>
              </a:rPr>
              <a:t>JPS Symposium 2016</a:t>
            </a:r>
            <a:endParaRPr lang="en-US" dirty="0" smtClean="0">
              <a:solidFill>
                <a:srgbClr val="FFFFFF"/>
              </a:solidFill>
              <a:latin typeface="Lucida Sans Unicode"/>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1168A15-ECBE-4971-881A-40BEB6A5406C}" type="slidenum">
              <a:rPr lang="en-US" smtClean="0">
                <a:latin typeface="Lucida Sans Unicode"/>
              </a:rPr>
              <a:pPr/>
              <a:t>‹#›</a:t>
            </a:fld>
            <a:endParaRPr lang="en-US">
              <a:latin typeface="Lucida Sans Unicode"/>
            </a:endParaRPr>
          </a:p>
        </p:txBody>
      </p:sp>
      <p:pic>
        <p:nvPicPr>
          <p:cNvPr id="13" name="Picture 4" descr="uwicrest"/>
          <p:cNvPicPr>
            <a:picLocks noChangeAspect="1" noChangeArrowheads="1"/>
          </p:cNvPicPr>
          <p:nvPr userDrawn="1"/>
        </p:nvPicPr>
        <p:blipFill>
          <a:blip r:embed="rId3" cstate="print"/>
          <a:srcRect/>
          <a:stretch>
            <a:fillRect/>
          </a:stretch>
        </p:blipFill>
        <p:spPr bwMode="auto">
          <a:xfrm>
            <a:off x="228600" y="228600"/>
            <a:ext cx="762000" cy="1143000"/>
          </a:xfrm>
          <a:prstGeom prst="rect">
            <a:avLst/>
          </a:prstGeom>
          <a:noFill/>
          <a:ln w="9525">
            <a:noFill/>
            <a:miter lim="800000"/>
            <a:headEnd/>
            <a:tailEnd/>
          </a:ln>
        </p:spPr>
      </p:pic>
      <p:sp>
        <p:nvSpPr>
          <p:cNvPr id="15" name="Title 6"/>
          <p:cNvSpPr>
            <a:spLocks noGrp="1"/>
          </p:cNvSpPr>
          <p:nvPr>
            <p:ph type="title"/>
          </p:nvPr>
        </p:nvSpPr>
        <p:spPr>
          <a:xfrm>
            <a:off x="1066800" y="274638"/>
            <a:ext cx="7620000" cy="1143000"/>
          </a:xfrm>
        </p:spPr>
        <p:txBody>
          <a:bodyPr rtlCol="0"/>
          <a:lstStyle>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82139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xmlns:p14="http://schemas.microsoft.com/office/powerpoint/2010/main" presetID="17" presetClass="entr" presetSubtype="1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fltVal val="0"/>
                          </p:val>
                        </p:tav>
                        <p:tav tm="100000">
                          <p:val>
                            <p:strVal val="#ppt_w"/>
                          </p:val>
                        </p:tav>
                      </p:tavLst>
                    </p:anim>
                    <p:anim calcmode="lin" valueType="num">
                      <p:cBhvr>
                        <p:cTn dur="50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prstClr val="black"/>
                </a:solidFill>
                <a:latin typeface="Lucida Sans Unicode"/>
              </a:rPr>
              <a:t>April 6-8, 2011</a:t>
            </a:r>
            <a:endParaRPr lang="en-US">
              <a:solidFill>
                <a:prstClr val="black"/>
              </a:solidFill>
              <a:latin typeface="Lucida Sans Unicode"/>
            </a:endParaRPr>
          </a:p>
        </p:txBody>
      </p:sp>
      <p:sp>
        <p:nvSpPr>
          <p:cNvPr id="5" name="Footer Placeholder 4"/>
          <p:cNvSpPr>
            <a:spLocks noGrp="1"/>
          </p:cNvSpPr>
          <p:nvPr>
            <p:ph type="ftr" sz="quarter" idx="11"/>
          </p:nvPr>
        </p:nvSpPr>
        <p:spPr/>
        <p:txBody>
          <a:bodyPr/>
          <a:lstStyle>
            <a:extLst/>
          </a:lstStyle>
          <a:p>
            <a:r>
              <a:rPr lang="es-ES_tradnl" smtClean="0">
                <a:solidFill>
                  <a:prstClr val="black"/>
                </a:solidFill>
                <a:latin typeface="Lucida Sans Unicode"/>
              </a:rPr>
              <a:t>JPS Symposium 2016</a:t>
            </a:r>
            <a:endParaRPr lang="en-US">
              <a:solidFill>
                <a:prstClr val="black"/>
              </a:solidFill>
              <a:latin typeface="Lucida Sans Unicode"/>
            </a:endParaRPr>
          </a:p>
        </p:txBody>
      </p:sp>
      <p:sp>
        <p:nvSpPr>
          <p:cNvPr id="6" name="Slide Number Placeholder 5"/>
          <p:cNvSpPr>
            <a:spLocks noGrp="1"/>
          </p:cNvSpPr>
          <p:nvPr>
            <p:ph type="sldNum" sz="quarter" idx="12"/>
          </p:nvPr>
        </p:nvSpPr>
        <p:spPr/>
        <p:txBody>
          <a:bodyPr/>
          <a:lstStyle>
            <a:extLst/>
          </a:lstStyle>
          <a:p>
            <a:fld id="{71168A15-ECBE-4971-881A-40BEB6A5406C}" type="slidenum">
              <a:rPr lang="en-US" smtClean="0">
                <a:solidFill>
                  <a:prstClr val="black"/>
                </a:solidFill>
                <a:latin typeface="Lucida Sans Unicode"/>
              </a:rPr>
              <a:pPr/>
              <a:t>‹#›</a:t>
            </a:fld>
            <a:endParaRPr lang="en-US">
              <a:solidFill>
                <a:prstClr val="black"/>
              </a:solidFill>
              <a:latin typeface="Lucida Sans Unicode"/>
            </a:endParaRPr>
          </a:p>
        </p:txBody>
      </p:sp>
    </p:spTree>
    <p:extLst>
      <p:ext uri="{BB962C8B-B14F-4D97-AF65-F5344CB8AC3E}">
        <p14:creationId xmlns:p14="http://schemas.microsoft.com/office/powerpoint/2010/main" val="249175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solidFill>
                  <a:prstClr val="black"/>
                </a:solidFill>
                <a:latin typeface="Lucida Sans Unicode"/>
              </a:rPr>
              <a:t>April 6-8, 2011</a:t>
            </a:r>
            <a:endParaRPr lang="en-US">
              <a:solidFill>
                <a:prstClr val="black"/>
              </a:solidFill>
              <a:latin typeface="Lucida Sans Unicode"/>
            </a:endParaRPr>
          </a:p>
        </p:txBody>
      </p:sp>
      <p:sp>
        <p:nvSpPr>
          <p:cNvPr id="5" name="Footer Placeholder 4"/>
          <p:cNvSpPr>
            <a:spLocks noGrp="1"/>
          </p:cNvSpPr>
          <p:nvPr>
            <p:ph type="ftr" sz="quarter" idx="11"/>
          </p:nvPr>
        </p:nvSpPr>
        <p:spPr/>
        <p:txBody>
          <a:bodyPr/>
          <a:lstStyle>
            <a:extLst/>
          </a:lstStyle>
          <a:p>
            <a:r>
              <a:rPr lang="es-ES_tradnl" smtClean="0">
                <a:solidFill>
                  <a:prstClr val="black"/>
                </a:solidFill>
                <a:latin typeface="Lucida Sans Unicode"/>
              </a:rPr>
              <a:t>JPS Symposium 2016</a:t>
            </a:r>
            <a:endParaRPr lang="en-US">
              <a:solidFill>
                <a:prstClr val="black"/>
              </a:solidFill>
              <a:latin typeface="Lucida Sans Unicode"/>
            </a:endParaRPr>
          </a:p>
        </p:txBody>
      </p:sp>
      <p:sp>
        <p:nvSpPr>
          <p:cNvPr id="6" name="Slide Number Placeholder 5"/>
          <p:cNvSpPr>
            <a:spLocks noGrp="1"/>
          </p:cNvSpPr>
          <p:nvPr>
            <p:ph type="sldNum" sz="quarter" idx="12"/>
          </p:nvPr>
        </p:nvSpPr>
        <p:spPr/>
        <p:txBody>
          <a:bodyPr/>
          <a:lstStyle>
            <a:extLst/>
          </a:lstStyle>
          <a:p>
            <a:fld id="{71168A15-ECBE-4971-881A-40BEB6A5406C}" type="slidenum">
              <a:rPr lang="en-US" smtClean="0">
                <a:solidFill>
                  <a:prstClr val="black"/>
                </a:solidFill>
                <a:latin typeface="Lucida Sans Unicode"/>
              </a:rPr>
              <a:pPr/>
              <a:t>‹#›</a:t>
            </a:fld>
            <a:endParaRPr lang="en-US">
              <a:solidFill>
                <a:prstClr val="black"/>
              </a:solidFill>
              <a:latin typeface="Lucida Sans Unicode"/>
            </a:endParaRPr>
          </a:p>
        </p:txBody>
      </p:sp>
    </p:spTree>
    <p:extLst>
      <p:ext uri="{BB962C8B-B14F-4D97-AF65-F5344CB8AC3E}">
        <p14:creationId xmlns:p14="http://schemas.microsoft.com/office/powerpoint/2010/main" val="2854063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lvl1pPr>
              <a:defRPr/>
            </a:lvl1pPr>
            <a:extLst/>
          </a:lstStyle>
          <a:p>
            <a:pPr algn="r"/>
            <a:r>
              <a:rPr lang="en-US" smtClean="0">
                <a:solidFill>
                  <a:prstClr val="black"/>
                </a:solidFill>
                <a:latin typeface="Lucida Sans Unicode"/>
              </a:rPr>
              <a:t>April 6-8, 2011</a:t>
            </a:r>
            <a:endParaRPr lang="en-US" dirty="0">
              <a:solidFill>
                <a:prstClr val="black"/>
              </a:solidFill>
              <a:latin typeface="Lucida Sans Unicode"/>
            </a:endParaRPr>
          </a:p>
        </p:txBody>
      </p:sp>
      <p:sp>
        <p:nvSpPr>
          <p:cNvPr id="5" name="Footer Placeholder 4"/>
          <p:cNvSpPr>
            <a:spLocks noGrp="1"/>
          </p:cNvSpPr>
          <p:nvPr>
            <p:ph type="ftr" sz="quarter" idx="11"/>
          </p:nvPr>
        </p:nvSpPr>
        <p:spPr/>
        <p:txBody>
          <a:bodyPr/>
          <a:lstStyle>
            <a:extLst/>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6" name="Slide Number Placeholder 5"/>
          <p:cNvSpPr>
            <a:spLocks noGrp="1"/>
          </p:cNvSpPr>
          <p:nvPr>
            <p:ph type="sldNum" sz="quarter" idx="12"/>
          </p:nvPr>
        </p:nvSpPr>
        <p:spPr/>
        <p:txBody>
          <a:bodyPr/>
          <a:lstStyle>
            <a:extLst/>
          </a:lstStyle>
          <a:p>
            <a:fld id="{71168A15-ECBE-4971-881A-40BEB6A5406C}" type="slidenum">
              <a:rPr lang="en-US" smtClean="0">
                <a:solidFill>
                  <a:prstClr val="black"/>
                </a:solidFill>
                <a:latin typeface="Lucida Sans Unicode"/>
              </a:rPr>
              <a:pPr/>
              <a:t>‹#›</a:t>
            </a:fld>
            <a:endParaRPr lang="en-US">
              <a:solidFill>
                <a:prstClr val="black"/>
              </a:solidFill>
              <a:latin typeface="Lucida Sans Unicode"/>
            </a:endParaRPr>
          </a:p>
        </p:txBody>
      </p:sp>
      <p:sp>
        <p:nvSpPr>
          <p:cNvPr id="7" name="Title 6"/>
          <p:cNvSpPr>
            <a:spLocks noGrp="1"/>
          </p:cNvSpPr>
          <p:nvPr>
            <p:ph type="title"/>
          </p:nvPr>
        </p:nvSpPr>
        <p:spPr>
          <a:xfrm>
            <a:off x="1066800" y="274638"/>
            <a:ext cx="7620000" cy="1143000"/>
          </a:xfrm>
        </p:spPr>
        <p:txBody>
          <a:bodyPr rtlCol="0"/>
          <a:lstStyle>
            <a:extLst/>
          </a:lstStyle>
          <a:p>
            <a:r>
              <a:rPr kumimoji="0" lang="en-US" dirty="0" smtClean="0"/>
              <a:t>Click to edit Master title style</a:t>
            </a:r>
            <a:endParaRPr kumimoji="0" lang="en-US" dirty="0"/>
          </a:p>
        </p:txBody>
      </p:sp>
      <p:pic>
        <p:nvPicPr>
          <p:cNvPr id="8" name="Picture 4" descr="uwicrest"/>
          <p:cNvPicPr>
            <a:picLocks noChangeAspect="1" noChangeArrowheads="1"/>
          </p:cNvPicPr>
          <p:nvPr userDrawn="1"/>
        </p:nvPicPr>
        <p:blipFill>
          <a:blip r:embed="rId2" cstate="print"/>
          <a:srcRect/>
          <a:stretch>
            <a:fillRect/>
          </a:stretch>
        </p:blipFill>
        <p:spPr bwMode="auto">
          <a:xfrm>
            <a:off x="228600" y="228600"/>
            <a:ext cx="762000" cy="1143000"/>
          </a:xfrm>
          <a:prstGeom prst="rect">
            <a:avLst/>
          </a:prstGeom>
          <a:noFill/>
          <a:ln w="9525">
            <a:noFill/>
            <a:miter lim="800000"/>
            <a:headEnd/>
            <a:tailEnd/>
          </a:ln>
        </p:spPr>
      </p:pic>
    </p:spTree>
    <p:extLst>
      <p:ext uri="{BB962C8B-B14F-4D97-AF65-F5344CB8AC3E}">
        <p14:creationId xmlns:p14="http://schemas.microsoft.com/office/powerpoint/2010/main" val="47344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xmlns:p14="http://schemas.microsoft.com/office/powerpoint/2010/mai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xmlns:p14="http://schemas.microsoft.com/office/powerpoint/2010/mai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xmlns:p14="http://schemas.microsoft.com/office/powerpoint/2010/mai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xmlns:p14="http://schemas.microsoft.com/office/powerpoint/2010/mai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676400"/>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62400" y="3733800"/>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lvl1pPr>
              <a:defRPr/>
            </a:lvl1pPr>
            <a:extLst/>
          </a:lstStyle>
          <a:p>
            <a:r>
              <a:rPr lang="en-US" smtClean="0">
                <a:solidFill>
                  <a:prstClr val="white"/>
                </a:solidFill>
                <a:latin typeface="Lucida Sans Unicode"/>
              </a:rPr>
              <a:t>April 6-8, 2011</a:t>
            </a:r>
            <a:endParaRPr lang="en-US" dirty="0">
              <a:solidFill>
                <a:prstClr val="white"/>
              </a:solidFill>
              <a:latin typeface="Lucida Sans Unicode"/>
            </a:endParaRPr>
          </a:p>
        </p:txBody>
      </p:sp>
      <p:sp>
        <p:nvSpPr>
          <p:cNvPr id="5" name="Footer Placeholder 4"/>
          <p:cNvSpPr>
            <a:spLocks noGrp="1"/>
          </p:cNvSpPr>
          <p:nvPr>
            <p:ph type="ftr" sz="quarter" idx="11"/>
          </p:nvPr>
        </p:nvSpPr>
        <p:spPr/>
        <p:txBody>
          <a:bodyPr/>
          <a:lstStyle>
            <a:extLst/>
          </a:lstStyle>
          <a:p>
            <a:r>
              <a:rPr lang="es-ES_tradnl" smtClean="0">
                <a:solidFill>
                  <a:prstClr val="white"/>
                </a:solidFill>
                <a:latin typeface="Lucida Sans Unicode"/>
              </a:rPr>
              <a:t>JPS Symposium 2016</a:t>
            </a:r>
            <a:endParaRPr lang="en-US" dirty="0" smtClean="0">
              <a:solidFill>
                <a:prstClr val="white"/>
              </a:solidFill>
              <a:latin typeface="Lucida Sans Unicode"/>
            </a:endParaRPr>
          </a:p>
        </p:txBody>
      </p:sp>
      <p:sp>
        <p:nvSpPr>
          <p:cNvPr id="6" name="Slide Number Placeholder 5"/>
          <p:cNvSpPr>
            <a:spLocks noGrp="1"/>
          </p:cNvSpPr>
          <p:nvPr>
            <p:ph type="sldNum" sz="quarter" idx="12"/>
          </p:nvPr>
        </p:nvSpPr>
        <p:spPr/>
        <p:txBody>
          <a:bodyPr/>
          <a:lstStyle>
            <a:extLst/>
          </a:lstStyle>
          <a:p>
            <a:fld id="{71168A15-ECBE-4971-881A-40BEB6A5406C}" type="slidenum">
              <a:rPr lang="en-US" smtClean="0">
                <a:solidFill>
                  <a:prstClr val="white"/>
                </a:solidFill>
                <a:latin typeface="Lucida Sans Unicode"/>
              </a:rPr>
              <a:pPr/>
              <a:t>‹#›</a:t>
            </a:fld>
            <a:endParaRPr lang="en-US">
              <a:solidFill>
                <a:prstClr val="white"/>
              </a:solidFill>
              <a:latin typeface="Lucida Sans Unicode"/>
            </a:endParaRPr>
          </a:p>
        </p:txBody>
      </p:sp>
      <p:grpSp>
        <p:nvGrpSpPr>
          <p:cNvPr id="10" name="Group 9"/>
          <p:cNvGrpSpPr/>
          <p:nvPr userDrawn="1"/>
        </p:nvGrpSpPr>
        <p:grpSpPr>
          <a:xfrm>
            <a:off x="4126504" y="4191000"/>
            <a:ext cx="369296" cy="228600"/>
            <a:chOff x="3450264" y="3005472"/>
            <a:chExt cx="369296" cy="228600"/>
          </a:xfrm>
        </p:grpSpPr>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latin typeface="Lucida Sans Unicode"/>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latin typeface="Lucida Sans Unicode"/>
              </a:endParaRPr>
            </a:p>
          </p:txBody>
        </p:sp>
      </p:grpSp>
      <p:pic>
        <p:nvPicPr>
          <p:cNvPr id="9" name="Picture 9" descr="domsbar_gif"/>
          <p:cNvPicPr>
            <a:picLocks noChangeAspect="1" noChangeArrowheads="1"/>
          </p:cNvPicPr>
          <p:nvPr userDrawn="1"/>
        </p:nvPicPr>
        <p:blipFill>
          <a:blip r:embed="rId2" cstate="print"/>
          <a:srcRect/>
          <a:stretch>
            <a:fillRect/>
          </a:stretch>
        </p:blipFill>
        <p:spPr bwMode="auto">
          <a:xfrm>
            <a:off x="0" y="0"/>
            <a:ext cx="9144000" cy="1219200"/>
          </a:xfrm>
          <a:prstGeom prst="rect">
            <a:avLst/>
          </a:prstGeom>
          <a:noFill/>
          <a:ln w="9525">
            <a:noFill/>
            <a:miter lim="800000"/>
            <a:headEnd/>
            <a:tailEnd/>
          </a:ln>
        </p:spPr>
      </p:pic>
    </p:spTree>
    <p:extLst>
      <p:ext uri="{BB962C8B-B14F-4D97-AF65-F5344CB8AC3E}">
        <p14:creationId xmlns:p14="http://schemas.microsoft.com/office/powerpoint/2010/main" val="6605913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xmlns:p14="http://schemas.microsoft.com/office/powerpoint/2010/main" presetID="9"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solidFill>
                  <a:prstClr val="white"/>
                </a:solidFill>
                <a:latin typeface="Lucida Sans Unicode"/>
              </a:rPr>
              <a:t>April 6-8, 2011</a:t>
            </a:r>
            <a:endParaRPr lang="en-US">
              <a:solidFill>
                <a:prstClr val="white"/>
              </a:solidFill>
              <a:latin typeface="Lucida Sans Unicode"/>
            </a:endParaRPr>
          </a:p>
        </p:txBody>
      </p:sp>
      <p:sp>
        <p:nvSpPr>
          <p:cNvPr id="6" name="Footer Placeholder 5"/>
          <p:cNvSpPr>
            <a:spLocks noGrp="1"/>
          </p:cNvSpPr>
          <p:nvPr>
            <p:ph type="ftr" sz="quarter" idx="11"/>
          </p:nvPr>
        </p:nvSpPr>
        <p:spPr/>
        <p:txBody>
          <a:bodyPr/>
          <a:lstStyle>
            <a:extLst/>
          </a:lstStyle>
          <a:p>
            <a:r>
              <a:rPr lang="es-ES_tradnl" smtClean="0">
                <a:solidFill>
                  <a:prstClr val="white"/>
                </a:solidFill>
                <a:latin typeface="Lucida Sans Unicode"/>
              </a:rPr>
              <a:t>JPS Symposium 2016</a:t>
            </a:r>
            <a:endParaRPr lang="en-US">
              <a:solidFill>
                <a:prstClr val="white"/>
              </a:solidFill>
              <a:latin typeface="Lucida Sans Unicode"/>
            </a:endParaRPr>
          </a:p>
        </p:txBody>
      </p:sp>
      <p:sp>
        <p:nvSpPr>
          <p:cNvPr id="7" name="Slide Number Placeholder 6"/>
          <p:cNvSpPr>
            <a:spLocks noGrp="1"/>
          </p:cNvSpPr>
          <p:nvPr>
            <p:ph type="sldNum" sz="quarter" idx="12"/>
          </p:nvPr>
        </p:nvSpPr>
        <p:spPr/>
        <p:txBody>
          <a:bodyPr/>
          <a:lstStyle>
            <a:extLst/>
          </a:lstStyle>
          <a:p>
            <a:fld id="{71168A15-ECBE-4971-881A-40BEB6A5406C}" type="slidenum">
              <a:rPr lang="en-US" smtClean="0">
                <a:solidFill>
                  <a:prstClr val="white"/>
                </a:solidFill>
                <a:latin typeface="Lucida Sans Unicode"/>
              </a:rPr>
              <a:pPr/>
              <a:t>‹#›</a:t>
            </a:fld>
            <a:endParaRPr lang="en-US">
              <a:solidFill>
                <a:prstClr val="white"/>
              </a:solidFill>
              <a:latin typeface="Lucida Sans Unicode"/>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7481558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solidFill>
                  <a:prstClr val="black"/>
                </a:solidFill>
                <a:latin typeface="Lucida Sans Unicode"/>
              </a:rPr>
              <a:t>April 6-8, 2011</a:t>
            </a:r>
            <a:endParaRPr lang="en-US">
              <a:solidFill>
                <a:prstClr val="black"/>
              </a:solidFill>
              <a:latin typeface="Lucida Sans Unicode"/>
            </a:endParaRPr>
          </a:p>
        </p:txBody>
      </p:sp>
      <p:sp>
        <p:nvSpPr>
          <p:cNvPr id="8" name="Footer Placeholder 7"/>
          <p:cNvSpPr>
            <a:spLocks noGrp="1"/>
          </p:cNvSpPr>
          <p:nvPr>
            <p:ph type="ftr" sz="quarter" idx="11"/>
          </p:nvPr>
        </p:nvSpPr>
        <p:spPr/>
        <p:txBody>
          <a:bodyPr/>
          <a:lstStyle>
            <a:extLst/>
          </a:lstStyle>
          <a:p>
            <a:r>
              <a:rPr lang="es-ES_tradnl" smtClean="0">
                <a:solidFill>
                  <a:prstClr val="black"/>
                </a:solidFill>
                <a:latin typeface="Lucida Sans Unicode"/>
              </a:rPr>
              <a:t>JPS Symposium 2016</a:t>
            </a:r>
            <a:endParaRPr lang="en-US">
              <a:solidFill>
                <a:prstClr val="black"/>
              </a:solidFill>
              <a:latin typeface="Lucida Sans Unicode"/>
            </a:endParaRPr>
          </a:p>
        </p:txBody>
      </p:sp>
      <p:sp>
        <p:nvSpPr>
          <p:cNvPr id="9" name="Slide Number Placeholder 8"/>
          <p:cNvSpPr>
            <a:spLocks noGrp="1"/>
          </p:cNvSpPr>
          <p:nvPr>
            <p:ph type="sldNum" sz="quarter" idx="12"/>
          </p:nvPr>
        </p:nvSpPr>
        <p:spPr/>
        <p:txBody>
          <a:bodyPr/>
          <a:lstStyle>
            <a:extLst/>
          </a:lstStyle>
          <a:p>
            <a:fld id="{71168A15-ECBE-4971-881A-40BEB6A5406C}" type="slidenum">
              <a:rPr lang="en-US" smtClean="0">
                <a:solidFill>
                  <a:prstClr val="black"/>
                </a:solidFill>
                <a:latin typeface="Lucida Sans Unicode"/>
              </a:rPr>
              <a:pPr/>
              <a:t>‹#›</a:t>
            </a:fld>
            <a:endParaRPr lang="en-US">
              <a:solidFill>
                <a:prstClr val="black"/>
              </a:solidFill>
              <a:latin typeface="Lucida Sans Unicode"/>
            </a:endParaRPr>
          </a:p>
        </p:txBody>
      </p:sp>
    </p:spTree>
    <p:extLst>
      <p:ext uri="{BB962C8B-B14F-4D97-AF65-F5344CB8AC3E}">
        <p14:creationId xmlns:p14="http://schemas.microsoft.com/office/powerpoint/2010/main" val="3617954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smtClean="0">
                <a:solidFill>
                  <a:prstClr val="white"/>
                </a:solidFill>
                <a:latin typeface="Lucida Sans Unicode"/>
              </a:rPr>
              <a:t>April 6-8, 2011</a:t>
            </a:r>
            <a:endParaRPr lang="en-US">
              <a:solidFill>
                <a:prstClr val="white"/>
              </a:solidFill>
              <a:latin typeface="Lucida Sans Unicode"/>
            </a:endParaRPr>
          </a:p>
        </p:txBody>
      </p:sp>
      <p:sp>
        <p:nvSpPr>
          <p:cNvPr id="4" name="Footer Placeholder 3"/>
          <p:cNvSpPr>
            <a:spLocks noGrp="1"/>
          </p:cNvSpPr>
          <p:nvPr>
            <p:ph type="ftr" sz="quarter" idx="11"/>
          </p:nvPr>
        </p:nvSpPr>
        <p:spPr/>
        <p:txBody>
          <a:bodyPr/>
          <a:lstStyle>
            <a:extLst/>
          </a:lstStyle>
          <a:p>
            <a:r>
              <a:rPr lang="es-ES_tradnl" smtClean="0">
                <a:solidFill>
                  <a:prstClr val="white"/>
                </a:solidFill>
                <a:latin typeface="Lucida Sans Unicode"/>
              </a:rPr>
              <a:t>JPS Symposium 2016</a:t>
            </a:r>
            <a:endParaRPr lang="en-US">
              <a:solidFill>
                <a:prstClr val="white"/>
              </a:solidFill>
              <a:latin typeface="Lucida Sans Unicode"/>
            </a:endParaRPr>
          </a:p>
        </p:txBody>
      </p:sp>
      <p:sp>
        <p:nvSpPr>
          <p:cNvPr id="5" name="Slide Number Placeholder 4"/>
          <p:cNvSpPr>
            <a:spLocks noGrp="1"/>
          </p:cNvSpPr>
          <p:nvPr>
            <p:ph type="sldNum" sz="quarter" idx="12"/>
          </p:nvPr>
        </p:nvSpPr>
        <p:spPr/>
        <p:txBody>
          <a:bodyPr/>
          <a:lstStyle>
            <a:extLst/>
          </a:lstStyle>
          <a:p>
            <a:fld id="{71168A15-ECBE-4971-881A-40BEB6A5406C}" type="slidenum">
              <a:rPr lang="en-US" smtClean="0">
                <a:solidFill>
                  <a:prstClr val="white"/>
                </a:solidFill>
                <a:latin typeface="Lucida Sans Unicode"/>
              </a:rPr>
              <a:pPr/>
              <a:t>‹#›</a:t>
            </a:fld>
            <a:endParaRPr lang="en-US">
              <a:solidFill>
                <a:prstClr val="white"/>
              </a:solidFill>
              <a:latin typeface="Lucida Sans Unicode"/>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40121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solidFill>
                  <a:prstClr val="black"/>
                </a:solidFill>
                <a:latin typeface="Lucida Sans Unicode"/>
              </a:rPr>
              <a:t>April 6-8, 2011</a:t>
            </a:r>
            <a:endParaRPr lang="en-US">
              <a:solidFill>
                <a:prstClr val="black"/>
              </a:solidFill>
              <a:latin typeface="Lucida Sans Unicode"/>
            </a:endParaRPr>
          </a:p>
        </p:txBody>
      </p:sp>
      <p:sp>
        <p:nvSpPr>
          <p:cNvPr id="3" name="Footer Placeholder 2"/>
          <p:cNvSpPr>
            <a:spLocks noGrp="1"/>
          </p:cNvSpPr>
          <p:nvPr>
            <p:ph type="ftr" sz="quarter" idx="11"/>
          </p:nvPr>
        </p:nvSpPr>
        <p:spPr/>
        <p:txBody>
          <a:bodyPr/>
          <a:lstStyle>
            <a:extLst/>
          </a:lstStyle>
          <a:p>
            <a:r>
              <a:rPr lang="es-ES_tradnl" smtClean="0">
                <a:solidFill>
                  <a:prstClr val="black"/>
                </a:solidFill>
                <a:latin typeface="Lucida Sans Unicode"/>
              </a:rPr>
              <a:t>JPS Symposium 2016</a:t>
            </a:r>
            <a:endParaRPr lang="en-US">
              <a:solidFill>
                <a:prstClr val="black"/>
              </a:solidFill>
              <a:latin typeface="Lucida Sans Unicode"/>
            </a:endParaRPr>
          </a:p>
        </p:txBody>
      </p:sp>
      <p:sp>
        <p:nvSpPr>
          <p:cNvPr id="4" name="Slide Number Placeholder 3"/>
          <p:cNvSpPr>
            <a:spLocks noGrp="1"/>
          </p:cNvSpPr>
          <p:nvPr>
            <p:ph type="sldNum" sz="quarter" idx="12"/>
          </p:nvPr>
        </p:nvSpPr>
        <p:spPr/>
        <p:txBody>
          <a:bodyPr/>
          <a:lstStyle>
            <a:extLst/>
          </a:lstStyle>
          <a:p>
            <a:fld id="{71168A15-ECBE-4971-881A-40BEB6A5406C}" type="slidenum">
              <a:rPr lang="en-US" smtClean="0">
                <a:solidFill>
                  <a:prstClr val="black"/>
                </a:solidFill>
                <a:latin typeface="Lucida Sans Unicode"/>
              </a:rPr>
              <a:pPr/>
              <a:t>‹#›</a:t>
            </a:fld>
            <a:endParaRPr lang="en-US">
              <a:solidFill>
                <a:prstClr val="black"/>
              </a:solidFill>
              <a:latin typeface="Lucida Sans Unicode"/>
            </a:endParaRPr>
          </a:p>
        </p:txBody>
      </p:sp>
    </p:spTree>
    <p:extLst>
      <p:ext uri="{BB962C8B-B14F-4D97-AF65-F5344CB8AC3E}">
        <p14:creationId xmlns:p14="http://schemas.microsoft.com/office/powerpoint/2010/main" val="4029290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smtClean="0">
                <a:solidFill>
                  <a:prstClr val="black"/>
                </a:solidFill>
                <a:latin typeface="Lucida Sans Unicode"/>
              </a:rPr>
              <a:t>April 6-8, 2011</a:t>
            </a:r>
            <a:endParaRPr lang="en-US">
              <a:solidFill>
                <a:prstClr val="black"/>
              </a:solidFill>
              <a:latin typeface="Lucida Sans Unicode"/>
            </a:endParaRPr>
          </a:p>
        </p:txBody>
      </p:sp>
      <p:sp>
        <p:nvSpPr>
          <p:cNvPr id="6" name="Footer Placeholder 5"/>
          <p:cNvSpPr>
            <a:spLocks noGrp="1"/>
          </p:cNvSpPr>
          <p:nvPr>
            <p:ph type="ftr" sz="quarter" idx="11"/>
          </p:nvPr>
        </p:nvSpPr>
        <p:spPr/>
        <p:txBody>
          <a:bodyPr/>
          <a:lstStyle>
            <a:extLst/>
          </a:lstStyle>
          <a:p>
            <a:r>
              <a:rPr lang="es-ES_tradnl" smtClean="0">
                <a:solidFill>
                  <a:prstClr val="black"/>
                </a:solidFill>
                <a:latin typeface="Lucida Sans Unicode"/>
              </a:rPr>
              <a:t>JPS Symposium 2016</a:t>
            </a:r>
            <a:endParaRPr lang="en-US">
              <a:solidFill>
                <a:prstClr val="black"/>
              </a:solidFill>
              <a:latin typeface="Lucida Sans Unicode"/>
            </a:endParaRPr>
          </a:p>
        </p:txBody>
      </p:sp>
      <p:sp>
        <p:nvSpPr>
          <p:cNvPr id="7" name="Slide Number Placeholder 6"/>
          <p:cNvSpPr>
            <a:spLocks noGrp="1"/>
          </p:cNvSpPr>
          <p:nvPr>
            <p:ph type="sldNum" sz="quarter" idx="12"/>
          </p:nvPr>
        </p:nvSpPr>
        <p:spPr/>
        <p:txBody>
          <a:bodyPr/>
          <a:lstStyle>
            <a:extLst/>
          </a:lstStyle>
          <a:p>
            <a:fld id="{71168A15-ECBE-4971-881A-40BEB6A5406C}" type="slidenum">
              <a:rPr lang="en-US" smtClean="0">
                <a:solidFill>
                  <a:prstClr val="black"/>
                </a:solidFill>
                <a:latin typeface="Lucida Sans Unicode"/>
              </a:rPr>
              <a:pPr/>
              <a:t>‹#›</a:t>
            </a:fld>
            <a:endParaRPr lang="en-US">
              <a:solidFill>
                <a:prstClr val="black"/>
              </a:solidFill>
              <a:latin typeface="Lucida Sans Unicode"/>
            </a:endParaRPr>
          </a:p>
        </p:txBody>
      </p:sp>
    </p:spTree>
    <p:extLst>
      <p:ext uri="{BB962C8B-B14F-4D97-AF65-F5344CB8AC3E}">
        <p14:creationId xmlns:p14="http://schemas.microsoft.com/office/powerpoint/2010/main" val="4250843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solidFill>
                  <a:prstClr val="white"/>
                </a:solidFill>
                <a:latin typeface="Lucida Sans Unicode"/>
              </a:rPr>
              <a:t>April 6-8, 2011</a:t>
            </a:r>
            <a:endParaRPr lang="en-US">
              <a:solidFill>
                <a:prstClr val="white"/>
              </a:solidFill>
              <a:latin typeface="Lucida Sans Unicode"/>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s-ES_tradnl" smtClean="0">
                <a:solidFill>
                  <a:prstClr val="white"/>
                </a:solidFill>
                <a:latin typeface="Lucida Sans Unicode"/>
              </a:rPr>
              <a:t>JPS Symposium 2016</a:t>
            </a:r>
            <a:endParaRPr lang="en-US">
              <a:solidFill>
                <a:prstClr val="white"/>
              </a:solidFill>
              <a:latin typeface="Lucida Sans Unicode"/>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1168A15-ECBE-4971-881A-40BEB6A5406C}" type="slidenum">
              <a:rPr lang="en-US" smtClean="0">
                <a:solidFill>
                  <a:prstClr val="white"/>
                </a:solidFill>
                <a:latin typeface="Lucida Sans Unicode"/>
              </a:rPr>
              <a:pPr/>
              <a:t>‹#›</a:t>
            </a:fld>
            <a:endParaRPr lang="en-US">
              <a:solidFill>
                <a:prstClr val="white"/>
              </a:solidFill>
              <a:latin typeface="Lucida Sans Unicode"/>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white"/>
              </a:solidFill>
              <a:latin typeface="Lucida Sans Unicode"/>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white"/>
              </a:solidFill>
              <a:latin typeface="Lucida Sans Unicode"/>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latin typeface="Lucida Sans Unicode"/>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latin typeface="Lucida Sans Unicode"/>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914400"/>
            <a:endParaRPr lang="en-US">
              <a:solidFill>
                <a:prstClr val="white"/>
              </a:solidFill>
              <a:latin typeface="Lucida Sans Unicode"/>
            </a:endParaRPr>
          </a:p>
        </p:txBody>
      </p:sp>
    </p:spTree>
    <p:extLst>
      <p:ext uri="{BB962C8B-B14F-4D97-AF65-F5344CB8AC3E}">
        <p14:creationId xmlns:p14="http://schemas.microsoft.com/office/powerpoint/2010/main" val="23877983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a:endParaRPr lang="en-US">
              <a:solidFill>
                <a:prstClr val="white"/>
              </a:solidFill>
              <a:latin typeface="Lucida Sans Unicode"/>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r" defTabSz="914400"/>
            <a:r>
              <a:rPr lang="en-US" smtClean="0">
                <a:solidFill>
                  <a:prstClr val="black"/>
                </a:solidFill>
                <a:latin typeface="Lucida Sans Unicode"/>
              </a:rPr>
              <a:t>April 6-8, 2011</a:t>
            </a:r>
            <a:endParaRPr lang="en-US" dirty="0">
              <a:solidFill>
                <a:prstClr val="black"/>
              </a:solidFill>
              <a:latin typeface="Lucida Sans Unicode"/>
            </a:endParaRPr>
          </a:p>
        </p:txBody>
      </p:sp>
      <p:sp>
        <p:nvSpPr>
          <p:cNvPr id="22" name="Footer Placeholder 21"/>
          <p:cNvSpPr>
            <a:spLocks noGrp="1"/>
          </p:cNvSpPr>
          <p:nvPr>
            <p:ph type="ftr" sz="quarter" idx="3"/>
          </p:nvPr>
        </p:nvSpPr>
        <p:spPr>
          <a:xfrm>
            <a:off x="5116919" y="6407944"/>
            <a:ext cx="2350681" cy="365125"/>
          </a:xfrm>
          <a:prstGeom prst="rect">
            <a:avLst/>
          </a:prstGeom>
        </p:spPr>
        <p:txBody>
          <a:bodyPr vert="horz" anchor="b"/>
          <a:lstStyle>
            <a:lvl1pPr algn="ctr" eaLnBrk="1" latinLnBrk="0" hangingPunct="1">
              <a:defRPr kumimoji="0" sz="1000">
                <a:solidFill>
                  <a:schemeClr val="tx1"/>
                </a:solidFill>
              </a:defRPr>
            </a:lvl1pPr>
            <a:extLst/>
          </a:lstStyle>
          <a:p>
            <a:pPr defTabSz="914400"/>
            <a:r>
              <a:rPr lang="es-ES_tradnl" smtClean="0">
                <a:solidFill>
                  <a:prstClr val="black"/>
                </a:solidFill>
                <a:latin typeface="Lucida Sans Unicode"/>
              </a:rPr>
              <a:t>JPS Symposium 2016</a:t>
            </a:r>
            <a:endParaRPr lang="en-US" dirty="0">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defTabSz="914400"/>
            <a:fld id="{71168A15-ECBE-4971-881A-40BEB6A5406C}" type="slidenum">
              <a:rPr lang="en-US" smtClean="0">
                <a:solidFill>
                  <a:prstClr val="black"/>
                </a:solidFill>
                <a:latin typeface="Lucida Sans Unicode"/>
              </a:rPr>
              <a:pPr defTabSz="914400"/>
              <a:t>‹#›</a:t>
            </a:fld>
            <a:endParaRPr lang="en-US">
              <a:solidFill>
                <a:prstClr val="black"/>
              </a:solidFill>
              <a:latin typeface="Lucida Sans Unicode"/>
            </a:endParaRPr>
          </a:p>
        </p:txBody>
      </p:sp>
    </p:spTree>
    <p:extLst>
      <p:ext uri="{BB962C8B-B14F-4D97-AF65-F5344CB8AC3E}">
        <p14:creationId xmlns:p14="http://schemas.microsoft.com/office/powerpoint/2010/main" val="3370015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4.xml"/><Relationship Id="rId3"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6.xml"/><Relationship Id="rId3"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66800" y="3241933"/>
            <a:ext cx="6652758" cy="1646385"/>
          </a:xfrm>
        </p:spPr>
        <p:txBody>
          <a:bodyPr>
            <a:normAutofit fontScale="70000" lnSpcReduction="20000"/>
          </a:bodyPr>
          <a:lstStyle/>
          <a:p>
            <a:pPr algn="ctr"/>
            <a:r>
              <a:rPr lang="en-US" sz="2400" dirty="0" smtClean="0">
                <a:solidFill>
                  <a:srgbClr val="000000"/>
                </a:solidFill>
                <a:latin typeface="Times New Roman"/>
                <a:cs typeface="Times New Roman"/>
              </a:rPr>
              <a:t>Presented by - Kadamawe Knife</a:t>
            </a:r>
            <a:endParaRPr lang="en-US" sz="2400" dirty="0" smtClean="0">
              <a:solidFill>
                <a:srgbClr val="000000"/>
              </a:solidFill>
              <a:latin typeface="Times New Roman"/>
              <a:cs typeface="Times New Roman"/>
            </a:endParaRPr>
          </a:p>
          <a:p>
            <a:pPr algn="ctr"/>
            <a:r>
              <a:rPr lang="en-US" sz="2400" dirty="0" smtClean="0">
                <a:solidFill>
                  <a:srgbClr val="000000"/>
                </a:solidFill>
                <a:latin typeface="Times New Roman"/>
                <a:cs typeface="Times New Roman"/>
              </a:rPr>
              <a:t>Office of Social Entrepreneurship </a:t>
            </a:r>
          </a:p>
          <a:p>
            <a:pPr algn="ctr"/>
            <a:r>
              <a:rPr lang="en-US" sz="2400" dirty="0" smtClean="0">
                <a:solidFill>
                  <a:srgbClr val="000000"/>
                </a:solidFill>
                <a:latin typeface="Times New Roman"/>
                <a:cs typeface="Times New Roman"/>
              </a:rPr>
              <a:t>The </a:t>
            </a:r>
            <a:r>
              <a:rPr lang="en-US" sz="2400" dirty="0" smtClean="0">
                <a:solidFill>
                  <a:srgbClr val="000000"/>
                </a:solidFill>
                <a:latin typeface="Times New Roman"/>
                <a:cs typeface="Times New Roman"/>
              </a:rPr>
              <a:t>University of the West Indies, Mona, </a:t>
            </a:r>
            <a:r>
              <a:rPr lang="en-US" sz="2400" dirty="0" smtClean="0">
                <a:solidFill>
                  <a:srgbClr val="000000"/>
                </a:solidFill>
                <a:latin typeface="Times New Roman"/>
                <a:cs typeface="Times New Roman"/>
              </a:rPr>
              <a:t>Jamaica, November 2006</a:t>
            </a:r>
          </a:p>
          <a:p>
            <a:pPr algn="ctr"/>
            <a:endParaRPr lang="en-US" sz="2400" dirty="0">
              <a:solidFill>
                <a:srgbClr val="000000"/>
              </a:solidFill>
              <a:latin typeface="Times New Roman"/>
              <a:cs typeface="Times New Roman"/>
            </a:endParaRPr>
          </a:p>
          <a:p>
            <a:pPr algn="ctr"/>
            <a:r>
              <a:rPr lang="en-US" sz="2400" dirty="0" smtClean="0">
                <a:solidFill>
                  <a:srgbClr val="000000"/>
                </a:solidFill>
                <a:latin typeface="Times New Roman"/>
                <a:cs typeface="Times New Roman"/>
              </a:rPr>
              <a:t>Best Practices for Community Renewal </a:t>
            </a:r>
            <a:r>
              <a:rPr lang="en-US" sz="2400" dirty="0" smtClean="0">
                <a:solidFill>
                  <a:srgbClr val="000000"/>
                </a:solidFill>
                <a:latin typeface="Times New Roman"/>
                <a:cs typeface="Times New Roman"/>
              </a:rPr>
              <a:t>Symposium JPS/PIOJ</a:t>
            </a:r>
            <a:endParaRPr lang="en-US" sz="2400" dirty="0" smtClean="0">
              <a:solidFill>
                <a:srgbClr val="000000"/>
              </a:solidFill>
              <a:latin typeface="Times New Roman"/>
              <a:cs typeface="Times New Roman"/>
            </a:endParaRPr>
          </a:p>
          <a:p>
            <a:pPr algn="ctr"/>
            <a:endParaRPr lang="en-US" sz="2400" dirty="0">
              <a:solidFill>
                <a:srgbClr val="000000"/>
              </a:solidFill>
              <a:latin typeface="Times New Roman"/>
              <a:cs typeface="Times New Roman"/>
            </a:endParaRPr>
          </a:p>
        </p:txBody>
      </p:sp>
      <p:sp>
        <p:nvSpPr>
          <p:cNvPr id="5" name="Title 4"/>
          <p:cNvSpPr>
            <a:spLocks noGrp="1"/>
          </p:cNvSpPr>
          <p:nvPr>
            <p:ph type="title"/>
          </p:nvPr>
        </p:nvSpPr>
        <p:spPr>
          <a:xfrm>
            <a:off x="1066800" y="551491"/>
            <a:ext cx="7620000" cy="2804740"/>
          </a:xfrm>
        </p:spPr>
        <p:txBody>
          <a:bodyPr>
            <a:noAutofit/>
          </a:bodyPr>
          <a:lstStyle/>
          <a:p>
            <a:pPr algn="just"/>
            <a:r>
              <a:rPr lang="en-JM" sz="3200" dirty="0">
                <a:solidFill>
                  <a:srgbClr val="000000"/>
                </a:solidFill>
                <a:effectLst/>
                <a:latin typeface="Times New Roman"/>
                <a:cs typeface="Times New Roman"/>
              </a:rPr>
              <a:t>Social Enterprises and their Social Rate of Return on Investment within a developing Economy: The Case of Jamaica </a:t>
            </a:r>
            <a:endParaRPr lang="en-US" sz="3200" dirty="0">
              <a:solidFill>
                <a:srgbClr val="000000"/>
              </a:solidFill>
              <a:latin typeface="Times New Roman"/>
              <a:cs typeface="Times New Roman"/>
            </a:endParaRPr>
          </a:p>
        </p:txBody>
      </p:sp>
    </p:spTree>
    <p:extLst>
      <p:ext uri="{BB962C8B-B14F-4D97-AF65-F5344CB8AC3E}">
        <p14:creationId xmlns:p14="http://schemas.microsoft.com/office/powerpoint/2010/main" val="33793887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000000"/>
                </a:solidFill>
                <a:latin typeface="Times New Roman"/>
                <a:cs typeface="Times New Roman"/>
              </a:rPr>
              <a:t>Year of Operation</a:t>
            </a:r>
            <a:endParaRPr lang="en-US" sz="3200" dirty="0">
              <a:solidFill>
                <a:srgbClr val="000000"/>
              </a:solidFill>
              <a:latin typeface="Times New Roman"/>
              <a:cs typeface="Times New Roman"/>
            </a:endParaRPr>
          </a:p>
        </p:txBody>
      </p:sp>
      <p:graphicFrame>
        <p:nvGraphicFramePr>
          <p:cNvPr id="8" name="Content Placeholder 7"/>
          <p:cNvGraphicFramePr>
            <a:graphicFrameLocks noGrp="1"/>
          </p:cNvGraphicFramePr>
          <p:nvPr>
            <p:ph sz="quarter" idx="2"/>
            <p:extLst>
              <p:ext uri="{D42A27DB-BD31-4B8C-83A1-F6EECF244321}">
                <p14:modId xmlns:p14="http://schemas.microsoft.com/office/powerpoint/2010/main" val="3042337915"/>
              </p:ext>
            </p:extLst>
          </p:nvPr>
        </p:nvGraphicFramePr>
        <p:xfrm>
          <a:off x="457200" y="1444625"/>
          <a:ext cx="4040188" cy="3941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quarter" idx="4"/>
            <p:extLst>
              <p:ext uri="{D42A27DB-BD31-4B8C-83A1-F6EECF244321}">
                <p14:modId xmlns:p14="http://schemas.microsoft.com/office/powerpoint/2010/main" val="2581246760"/>
              </p:ext>
            </p:extLst>
          </p:nvPr>
        </p:nvGraphicFramePr>
        <p:xfrm>
          <a:off x="4645025" y="1444625"/>
          <a:ext cx="4041775" cy="4575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16154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200" dirty="0" smtClean="0">
                <a:solidFill>
                  <a:srgbClr val="000000"/>
                </a:solidFill>
                <a:latin typeface="Times New Roman"/>
                <a:cs typeface="Times New Roman"/>
              </a:rPr>
              <a:t>Funding Sources</a:t>
            </a:r>
            <a:endParaRPr lang="en-US" sz="3200" dirty="0">
              <a:solidFill>
                <a:srgbClr val="000000"/>
              </a:solidFill>
              <a:latin typeface="Times New Roman"/>
              <a:cs typeface="Times New Roman"/>
            </a:endParaRPr>
          </a:p>
        </p:txBody>
      </p:sp>
      <p:graphicFrame>
        <p:nvGraphicFramePr>
          <p:cNvPr id="7" name="Content Placeholder 6"/>
          <p:cNvGraphicFramePr>
            <a:graphicFrameLocks noGrp="1"/>
          </p:cNvGraphicFramePr>
          <p:nvPr>
            <p:ph sz="quarter" idx="2"/>
            <p:extLst>
              <p:ext uri="{D42A27DB-BD31-4B8C-83A1-F6EECF244321}">
                <p14:modId xmlns:p14="http://schemas.microsoft.com/office/powerpoint/2010/main" val="3825837049"/>
              </p:ext>
            </p:extLst>
          </p:nvPr>
        </p:nvGraphicFramePr>
        <p:xfrm>
          <a:off x="457200" y="1444625"/>
          <a:ext cx="4040188" cy="3941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quarter" idx="4"/>
            <p:extLst>
              <p:ext uri="{D42A27DB-BD31-4B8C-83A1-F6EECF244321}">
                <p14:modId xmlns:p14="http://schemas.microsoft.com/office/powerpoint/2010/main" val="136791747"/>
              </p:ext>
            </p:extLst>
          </p:nvPr>
        </p:nvGraphicFramePr>
        <p:xfrm>
          <a:off x="4648200" y="1447800"/>
          <a:ext cx="4041775" cy="4346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5059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6820555"/>
              </p:ext>
            </p:extLst>
          </p:nvPr>
        </p:nvGraphicFramePr>
        <p:xfrm>
          <a:off x="1561915" y="914400"/>
          <a:ext cx="6400799" cy="2506217"/>
        </p:xfrm>
        <a:graphic>
          <a:graphicData uri="http://schemas.openxmlformats.org/drawingml/2006/table">
            <a:tbl>
              <a:tblPr firstRow="1" firstCol="1" bandRow="1">
                <a:tableStyleId>{5C22544A-7EE6-4342-B048-85BDC9FD1C3A}</a:tableStyleId>
              </a:tblPr>
              <a:tblGrid>
                <a:gridCol w="775548"/>
                <a:gridCol w="748452"/>
                <a:gridCol w="533400"/>
                <a:gridCol w="683544"/>
                <a:gridCol w="688056"/>
                <a:gridCol w="762000"/>
                <a:gridCol w="533400"/>
                <a:gridCol w="609600"/>
                <a:gridCol w="533400"/>
                <a:gridCol w="533399"/>
              </a:tblGrid>
              <a:tr h="154940">
                <a:tc rowSpan="2">
                  <a:txBody>
                    <a:bodyPr/>
                    <a:lstStyle/>
                    <a:p>
                      <a:pPr marL="0" marR="0" algn="ctr">
                        <a:lnSpc>
                          <a:spcPct val="115000"/>
                        </a:lnSpc>
                        <a:spcBef>
                          <a:spcPts val="0"/>
                        </a:spcBef>
                        <a:spcAft>
                          <a:spcPts val="0"/>
                        </a:spcAft>
                      </a:pPr>
                      <a:r>
                        <a:rPr lang="en-US" sz="1100">
                          <a:effectLst/>
                        </a:rPr>
                        <a:t> </a:t>
                      </a:r>
                      <a:endParaRPr lang="en-US" sz="1100">
                        <a:effectLst/>
                        <a:latin typeface="Cambria"/>
                        <a:ea typeface="Cambria"/>
                        <a:cs typeface="Times New Roman"/>
                      </a:endParaRPr>
                    </a:p>
                  </a:txBody>
                  <a:tcPr marL="68580" marR="68580" marT="0" marB="0" anchor="b"/>
                </a:tc>
                <a:tc gridSpan="4">
                  <a:txBody>
                    <a:bodyPr/>
                    <a:lstStyle/>
                    <a:p>
                      <a:pPr marL="0" marR="0" algn="ctr">
                        <a:lnSpc>
                          <a:spcPct val="115000"/>
                        </a:lnSpc>
                        <a:spcBef>
                          <a:spcPts val="0"/>
                        </a:spcBef>
                        <a:spcAft>
                          <a:spcPts val="0"/>
                        </a:spcAft>
                      </a:pPr>
                      <a:r>
                        <a:rPr lang="en-US" sz="1100">
                          <a:effectLst/>
                        </a:rPr>
                        <a:t>Male</a:t>
                      </a:r>
                      <a:endParaRPr lang="en-US" sz="1100">
                        <a:effectLst/>
                        <a:latin typeface="Cambria"/>
                        <a:ea typeface="Cambria"/>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100">
                          <a:effectLst/>
                        </a:rPr>
                        <a:t>Female</a:t>
                      </a:r>
                      <a:endParaRPr lang="en-US" sz="1100">
                        <a:effectLst/>
                        <a:latin typeface="Cambria"/>
                        <a:ea typeface="Cambria"/>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100">
                          <a:effectLst/>
                        </a:rPr>
                        <a:t>Total</a:t>
                      </a:r>
                      <a:endParaRPr lang="en-US" sz="1100">
                        <a:effectLst/>
                        <a:latin typeface="Cambria"/>
                        <a:ea typeface="Cambria"/>
                        <a:cs typeface="Times New Roman"/>
                      </a:endParaRPr>
                    </a:p>
                  </a:txBody>
                  <a:tcPr marL="68580" marR="68580" marT="0" marB="0" anchor="ctr"/>
                </a:tc>
              </a:tr>
              <a:tr h="154940">
                <a:tc vMerge="1">
                  <a:txBody>
                    <a:bodyPr/>
                    <a:lstStyle/>
                    <a:p>
                      <a:endParaRPr lang="en-US"/>
                    </a:p>
                  </a:txBody>
                  <a:tcPr/>
                </a:tc>
                <a:tc>
                  <a:txBody>
                    <a:bodyPr/>
                    <a:lstStyle/>
                    <a:p>
                      <a:pPr marL="0" marR="0" algn="ctr">
                        <a:lnSpc>
                          <a:spcPct val="115000"/>
                        </a:lnSpc>
                        <a:spcBef>
                          <a:spcPts val="0"/>
                        </a:spcBef>
                        <a:spcAft>
                          <a:spcPts val="0"/>
                        </a:spcAft>
                      </a:pPr>
                      <a:r>
                        <a:rPr lang="en-US" sz="1100">
                          <a:effectLst/>
                        </a:rPr>
                        <a:t>29 &amp; younger</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30-59</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60 &amp;Older</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Total</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29 &amp; younger</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30-59</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60 &amp;Older</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Total</a:t>
                      </a:r>
                      <a:endParaRPr lang="en-US" sz="1100">
                        <a:effectLst/>
                        <a:latin typeface="Cambria"/>
                        <a:ea typeface="Cambria"/>
                        <a:cs typeface="Times New Roman"/>
                      </a:endParaRPr>
                    </a:p>
                  </a:txBody>
                  <a:tcPr marL="68580" marR="68580" marT="0" marB="0" anchor="b"/>
                </a:tc>
                <a:tc vMerge="1">
                  <a:txBody>
                    <a:bodyPr/>
                    <a:lstStyle/>
                    <a:p>
                      <a:endParaRPr lang="en-US"/>
                    </a:p>
                  </a:txBody>
                  <a:tcPr/>
                </a:tc>
              </a:tr>
              <a:tr h="154940">
                <a:tc>
                  <a:txBody>
                    <a:bodyPr/>
                    <a:lstStyle/>
                    <a:p>
                      <a:pPr marL="0" marR="0">
                        <a:lnSpc>
                          <a:spcPct val="115000"/>
                        </a:lnSpc>
                        <a:spcBef>
                          <a:spcPts val="0"/>
                        </a:spcBef>
                        <a:spcAft>
                          <a:spcPts val="0"/>
                        </a:spcAft>
                      </a:pPr>
                      <a:r>
                        <a:rPr lang="en-US" sz="1100">
                          <a:effectLst/>
                        </a:rPr>
                        <a:t>Full Time</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76</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59</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19</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154</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100</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143</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18</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261</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415</a:t>
                      </a:r>
                      <a:endParaRPr lang="en-US" sz="1100">
                        <a:effectLst/>
                        <a:latin typeface="Cambria"/>
                        <a:ea typeface="Cambria"/>
                        <a:cs typeface="Times New Roman"/>
                      </a:endParaRPr>
                    </a:p>
                  </a:txBody>
                  <a:tcPr marL="68580" marR="68580" marT="0" marB="0" anchor="b"/>
                </a:tc>
              </a:tr>
              <a:tr h="154940">
                <a:tc>
                  <a:txBody>
                    <a:bodyPr/>
                    <a:lstStyle/>
                    <a:p>
                      <a:pPr marL="0" marR="0" algn="ctr">
                        <a:lnSpc>
                          <a:spcPct val="115000"/>
                        </a:lnSpc>
                        <a:spcBef>
                          <a:spcPts val="0"/>
                        </a:spcBef>
                        <a:spcAft>
                          <a:spcPts val="0"/>
                        </a:spcAft>
                      </a:pPr>
                      <a:r>
                        <a:rPr lang="en-US" sz="1100">
                          <a:effectLst/>
                        </a:rPr>
                        <a:t>%</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49.4</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38.3</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12.3</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28.5</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24.1</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34.5</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4.3</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37.7</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33.7</a:t>
                      </a:r>
                      <a:endParaRPr lang="en-US" sz="1100">
                        <a:effectLst/>
                        <a:latin typeface="Cambria"/>
                        <a:ea typeface="Cambria"/>
                        <a:cs typeface="Times New Roman"/>
                      </a:endParaRPr>
                    </a:p>
                  </a:txBody>
                  <a:tcPr marL="68580" marR="68580" marT="0" marB="0" anchor="b"/>
                </a:tc>
              </a:tr>
              <a:tr h="154940">
                <a:tc>
                  <a:txBody>
                    <a:bodyPr/>
                    <a:lstStyle/>
                    <a:p>
                      <a:pPr marL="0" marR="0">
                        <a:lnSpc>
                          <a:spcPct val="115000"/>
                        </a:lnSpc>
                        <a:spcBef>
                          <a:spcPts val="0"/>
                        </a:spcBef>
                        <a:spcAft>
                          <a:spcPts val="0"/>
                        </a:spcAft>
                      </a:pPr>
                      <a:r>
                        <a:rPr lang="en-US" sz="1100">
                          <a:effectLst/>
                        </a:rPr>
                        <a:t>Part Time</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55</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84</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8</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147</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47</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53</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105</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205</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352</a:t>
                      </a:r>
                      <a:endParaRPr lang="en-US" sz="1100">
                        <a:effectLst/>
                        <a:latin typeface="Cambria"/>
                        <a:ea typeface="Cambria"/>
                        <a:cs typeface="Times New Roman"/>
                      </a:endParaRPr>
                    </a:p>
                  </a:txBody>
                  <a:tcPr marL="68580" marR="68580" marT="0" marB="0" anchor="b"/>
                </a:tc>
              </a:tr>
              <a:tr h="154940">
                <a:tc>
                  <a:txBody>
                    <a:bodyPr/>
                    <a:lstStyle/>
                    <a:p>
                      <a:pPr marL="0" marR="0" algn="ctr">
                        <a:lnSpc>
                          <a:spcPct val="115000"/>
                        </a:lnSpc>
                        <a:spcBef>
                          <a:spcPts val="0"/>
                        </a:spcBef>
                        <a:spcAft>
                          <a:spcPts val="0"/>
                        </a:spcAft>
                      </a:pPr>
                      <a:r>
                        <a:rPr lang="en-US" sz="1100">
                          <a:effectLst/>
                        </a:rPr>
                        <a:t>%</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37.4</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57.1</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5.4</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27.2</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22.9</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25.9</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51.2</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29.6</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28.5</a:t>
                      </a:r>
                      <a:endParaRPr lang="en-US" sz="1100">
                        <a:effectLst/>
                        <a:latin typeface="Cambria"/>
                        <a:ea typeface="Cambria"/>
                        <a:cs typeface="Times New Roman"/>
                      </a:endParaRPr>
                    </a:p>
                  </a:txBody>
                  <a:tcPr marL="68580" marR="68580" marT="0" marB="0" anchor="b"/>
                </a:tc>
              </a:tr>
              <a:tr h="154940">
                <a:tc>
                  <a:txBody>
                    <a:bodyPr/>
                    <a:lstStyle/>
                    <a:p>
                      <a:pPr marL="0" marR="0">
                        <a:lnSpc>
                          <a:spcPct val="115000"/>
                        </a:lnSpc>
                        <a:spcBef>
                          <a:spcPts val="0"/>
                        </a:spcBef>
                        <a:spcAft>
                          <a:spcPts val="0"/>
                        </a:spcAft>
                      </a:pPr>
                      <a:r>
                        <a:rPr lang="en-US" sz="1100">
                          <a:effectLst/>
                        </a:rPr>
                        <a:t>Volunteer</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141</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92</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7</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240</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132</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91</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226</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466</a:t>
                      </a:r>
                      <a:endParaRPr lang="en-US" sz="1100" dirty="0">
                        <a:effectLst/>
                        <a:latin typeface="Cambria"/>
                        <a:ea typeface="Cambria"/>
                        <a:cs typeface="Times New Roman"/>
                      </a:endParaRPr>
                    </a:p>
                  </a:txBody>
                  <a:tcPr marL="68580" marR="68580" marT="0" marB="0" anchor="b"/>
                </a:tc>
              </a:tr>
              <a:tr h="154940">
                <a:tc>
                  <a:txBody>
                    <a:bodyPr/>
                    <a:lstStyle/>
                    <a:p>
                      <a:pPr marL="0" marR="0" algn="ctr">
                        <a:lnSpc>
                          <a:spcPct val="115000"/>
                        </a:lnSpc>
                        <a:spcBef>
                          <a:spcPts val="0"/>
                        </a:spcBef>
                        <a:spcAft>
                          <a:spcPts val="0"/>
                        </a:spcAft>
                      </a:pPr>
                      <a:r>
                        <a:rPr lang="en-US" sz="1100">
                          <a:effectLst/>
                        </a:rPr>
                        <a:t>%</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58.8</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38.3</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2.9</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44.4</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58.4</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40.3</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1.3</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32.7</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37.8</a:t>
                      </a:r>
                      <a:endParaRPr lang="en-US" sz="1100">
                        <a:effectLst/>
                        <a:latin typeface="Cambria"/>
                        <a:ea typeface="Cambria"/>
                        <a:cs typeface="Times New Roman"/>
                      </a:endParaRPr>
                    </a:p>
                  </a:txBody>
                  <a:tcPr marL="68580" marR="68580" marT="0" marB="0" anchor="b"/>
                </a:tc>
              </a:tr>
              <a:tr h="154940">
                <a:tc>
                  <a:txBody>
                    <a:bodyPr/>
                    <a:lstStyle/>
                    <a:p>
                      <a:pPr marL="0" marR="0">
                        <a:lnSpc>
                          <a:spcPct val="115000"/>
                        </a:lnSpc>
                        <a:spcBef>
                          <a:spcPts val="0"/>
                        </a:spcBef>
                        <a:spcAft>
                          <a:spcPts val="0"/>
                        </a:spcAft>
                      </a:pPr>
                      <a:r>
                        <a:rPr lang="en-US" sz="1100">
                          <a:effectLst/>
                        </a:rPr>
                        <a:t>Total</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272</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235</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34</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541</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279</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287</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126</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692</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b="1" dirty="0">
                          <a:solidFill>
                            <a:srgbClr val="FF0000"/>
                          </a:solidFill>
                          <a:effectLst/>
                        </a:rPr>
                        <a:t>1233</a:t>
                      </a:r>
                      <a:endParaRPr lang="en-US" sz="1100" b="1" dirty="0">
                        <a:solidFill>
                          <a:srgbClr val="FF0000"/>
                        </a:solidFill>
                        <a:effectLst/>
                        <a:latin typeface="Cambria"/>
                        <a:ea typeface="Cambria"/>
                        <a:cs typeface="Times New Roman"/>
                      </a:endParaRPr>
                    </a:p>
                  </a:txBody>
                  <a:tcPr marL="68580" marR="68580" marT="0" marB="0" anchor="b"/>
                </a:tc>
              </a:tr>
              <a:tr h="154940">
                <a:tc>
                  <a:txBody>
                    <a:bodyPr/>
                    <a:lstStyle/>
                    <a:p>
                      <a:pPr marL="0" marR="0" algn="ctr">
                        <a:lnSpc>
                          <a:spcPct val="115000"/>
                        </a:lnSpc>
                        <a:spcBef>
                          <a:spcPts val="0"/>
                        </a:spcBef>
                        <a:spcAft>
                          <a:spcPts val="0"/>
                        </a:spcAft>
                      </a:pPr>
                      <a:r>
                        <a:rPr lang="en-US" sz="1100">
                          <a:effectLst/>
                        </a:rPr>
                        <a:t>%</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50.3</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43.4</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6.3</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43.9</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40.3</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41.5</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18.2</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56.1</a:t>
                      </a:r>
                      <a:endParaRPr lang="en-US" sz="1100">
                        <a:effectLst/>
                        <a:latin typeface="Cambria"/>
                        <a:ea typeface="Cambria"/>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 </a:t>
                      </a:r>
                      <a:endParaRPr lang="en-US" sz="1100" dirty="0">
                        <a:effectLst/>
                        <a:latin typeface="Cambria"/>
                        <a:ea typeface="Cambria"/>
                        <a:cs typeface="Times New Roman"/>
                      </a:endParaRPr>
                    </a:p>
                  </a:txBody>
                  <a:tcPr marL="68580" marR="68580" marT="0" marB="0" anchor="b"/>
                </a:tc>
              </a:tr>
            </a:tbl>
          </a:graphicData>
        </a:graphic>
      </p:graphicFrame>
      <p:sp>
        <p:nvSpPr>
          <p:cNvPr id="3" name="Title 2"/>
          <p:cNvSpPr>
            <a:spLocks noGrp="1"/>
          </p:cNvSpPr>
          <p:nvPr>
            <p:ph type="title"/>
          </p:nvPr>
        </p:nvSpPr>
        <p:spPr>
          <a:xfrm>
            <a:off x="1297270" y="124433"/>
            <a:ext cx="6486318" cy="715962"/>
          </a:xfrm>
        </p:spPr>
        <p:txBody>
          <a:bodyPr>
            <a:normAutofit/>
          </a:bodyPr>
          <a:lstStyle/>
          <a:p>
            <a:pPr algn="ctr"/>
            <a:r>
              <a:rPr lang="en-US" sz="3200" dirty="0" smtClean="0">
                <a:solidFill>
                  <a:srgbClr val="000000"/>
                </a:solidFill>
                <a:latin typeface="Times New Roman"/>
                <a:cs typeface="Times New Roman"/>
              </a:rPr>
              <a:t>Contribution to Employment</a:t>
            </a:r>
            <a:endParaRPr lang="en-US" sz="3200" dirty="0">
              <a:solidFill>
                <a:srgbClr val="000000"/>
              </a:solidFill>
              <a:latin typeface="Times New Roman"/>
              <a:cs typeface="Times New Roman"/>
            </a:endParaRPr>
          </a:p>
        </p:txBody>
      </p:sp>
      <p:sp>
        <p:nvSpPr>
          <p:cNvPr id="5" name="TextBox 4"/>
          <p:cNvSpPr txBox="1"/>
          <p:nvPr/>
        </p:nvSpPr>
        <p:spPr>
          <a:xfrm>
            <a:off x="1395250" y="3657600"/>
            <a:ext cx="6838934" cy="2554545"/>
          </a:xfrm>
          <a:prstGeom prst="rect">
            <a:avLst/>
          </a:prstGeom>
          <a:noFill/>
        </p:spPr>
        <p:txBody>
          <a:bodyPr wrap="square" rtlCol="0">
            <a:spAutoFit/>
          </a:bodyPr>
          <a:lstStyle/>
          <a:p>
            <a:pPr marL="285750" indent="-285750" algn="just">
              <a:buFont typeface="Arial" pitchFamily="34" charset="0"/>
              <a:buChar char="•"/>
            </a:pPr>
            <a:r>
              <a:rPr lang="en-US" sz="1600" dirty="0"/>
              <a:t>S</a:t>
            </a:r>
            <a:r>
              <a:rPr lang="en-US" sz="1600" dirty="0" smtClean="0"/>
              <a:t>ector </a:t>
            </a:r>
            <a:r>
              <a:rPr lang="en-US" sz="1600" dirty="0"/>
              <a:t>remains heavy dependent on </a:t>
            </a:r>
            <a:r>
              <a:rPr lang="en-US" sz="1600" dirty="0" smtClean="0"/>
              <a:t>volunteerism (37.8%).</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smtClean="0"/>
              <a:t>Contributed </a:t>
            </a:r>
            <a:r>
              <a:rPr lang="en-US" sz="1600" dirty="0"/>
              <a:t>767 jobs that paid a </a:t>
            </a:r>
            <a:r>
              <a:rPr lang="en-US" sz="1600" dirty="0" smtClean="0"/>
              <a:t>salary</a:t>
            </a:r>
            <a:endParaRPr lang="en-US" sz="1600" dirty="0"/>
          </a:p>
          <a:p>
            <a:pPr marL="742950" lvl="1" indent="-285750" algn="just">
              <a:buFont typeface="Arial" pitchFamily="34" charset="0"/>
              <a:buChar char="•"/>
            </a:pPr>
            <a:r>
              <a:rPr lang="en-US" sz="1600" dirty="0" smtClean="0"/>
              <a:t> 415 full-time </a:t>
            </a:r>
            <a:r>
              <a:rPr lang="en-US" sz="1600" dirty="0"/>
              <a:t>posts</a:t>
            </a:r>
            <a:r>
              <a:rPr lang="en-US" sz="1600" dirty="0" smtClean="0"/>
              <a:t>.</a:t>
            </a:r>
          </a:p>
          <a:p>
            <a:pPr marL="742950" lvl="1" indent="-285750" algn="just">
              <a:buFont typeface="Arial" pitchFamily="34" charset="0"/>
              <a:buChar char="•"/>
            </a:pPr>
            <a:endParaRPr lang="en-US" sz="1600" dirty="0" smtClean="0"/>
          </a:p>
          <a:p>
            <a:pPr marL="285750" indent="-285750" algn="just">
              <a:buFont typeface="Arial" pitchFamily="34" charset="0"/>
              <a:buChar char="•"/>
            </a:pPr>
            <a:r>
              <a:rPr lang="en-US" sz="1600" dirty="0" smtClean="0"/>
              <a:t>Sector employed </a:t>
            </a:r>
            <a:r>
              <a:rPr lang="en-US" sz="1600" b="1" dirty="0"/>
              <a:t>278</a:t>
            </a:r>
            <a:r>
              <a:rPr lang="en-US" sz="1600" dirty="0"/>
              <a:t> </a:t>
            </a:r>
            <a:r>
              <a:rPr lang="en-US" sz="1600" dirty="0" smtClean="0"/>
              <a:t>youth (between </a:t>
            </a:r>
            <a:r>
              <a:rPr lang="en-US" sz="1600" dirty="0"/>
              <a:t>the ages of 14 and </a:t>
            </a:r>
            <a:r>
              <a:rPr lang="en-US" sz="1600" dirty="0" smtClean="0"/>
              <a:t>29). </a:t>
            </a:r>
          </a:p>
          <a:p>
            <a:pPr marL="285750" indent="-285750" algn="just">
              <a:buFont typeface="Arial" pitchFamily="34" charset="0"/>
              <a:buChar char="•"/>
            </a:pPr>
            <a:endParaRPr lang="en-US" sz="1600" dirty="0" smtClean="0"/>
          </a:p>
          <a:p>
            <a:pPr marL="285750" indent="-285750" algn="just">
              <a:buFont typeface="Arial" pitchFamily="34" charset="0"/>
              <a:buChar char="•"/>
            </a:pPr>
            <a:r>
              <a:rPr lang="en-US" sz="1600" dirty="0" smtClean="0"/>
              <a:t>Sector employed </a:t>
            </a:r>
            <a:r>
              <a:rPr lang="en-US" sz="1600" b="1" dirty="0"/>
              <a:t>692 females</a:t>
            </a:r>
            <a:r>
              <a:rPr lang="en-US" sz="1600" dirty="0"/>
              <a:t> </a:t>
            </a:r>
          </a:p>
          <a:p>
            <a:pPr marL="742950" lvl="1" indent="-285750" algn="just">
              <a:buFont typeface="Arial" pitchFamily="34" charset="0"/>
              <a:buChar char="•"/>
            </a:pPr>
            <a:r>
              <a:rPr lang="en-US" sz="1600" b="1" dirty="0" smtClean="0"/>
              <a:t>261</a:t>
            </a:r>
            <a:r>
              <a:rPr lang="en-US" sz="1600" dirty="0" smtClean="0"/>
              <a:t> full-time </a:t>
            </a:r>
            <a:endParaRPr lang="en-US" sz="1600" dirty="0"/>
          </a:p>
          <a:p>
            <a:pPr marL="742950" lvl="1" indent="-285750" algn="just">
              <a:buFont typeface="Arial" pitchFamily="34" charset="0"/>
              <a:buChar char="•"/>
            </a:pPr>
            <a:r>
              <a:rPr lang="en-US" sz="1600" b="1" dirty="0" smtClean="0"/>
              <a:t>205</a:t>
            </a:r>
            <a:r>
              <a:rPr lang="en-US" sz="1600" dirty="0" smtClean="0"/>
              <a:t> part-time</a:t>
            </a:r>
            <a:endParaRPr lang="en-US" sz="1600" dirty="0"/>
          </a:p>
        </p:txBody>
      </p:sp>
    </p:spTree>
    <p:extLst>
      <p:ext uri="{BB962C8B-B14F-4D97-AF65-F5344CB8AC3E}">
        <p14:creationId xmlns:p14="http://schemas.microsoft.com/office/powerpoint/2010/main" val="31291132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Police Conference 2016</a:t>
            </a:r>
            <a:endParaRPr lang="en-US"/>
          </a:p>
        </p:txBody>
      </p:sp>
      <p:sp>
        <p:nvSpPr>
          <p:cNvPr id="5" name="Slide Number Placeholder 4"/>
          <p:cNvSpPr>
            <a:spLocks noGrp="1"/>
          </p:cNvSpPr>
          <p:nvPr>
            <p:ph type="sldNum" sz="quarter" idx="12"/>
          </p:nvPr>
        </p:nvSpPr>
        <p:spPr/>
        <p:txBody>
          <a:bodyPr/>
          <a:lstStyle/>
          <a:p>
            <a:fld id="{EBD22396-110E-45BD-BDF9-AB98F342B37C}" type="slidenum">
              <a:rPr lang="en-US" smtClean="0"/>
              <a:pPr/>
              <a:t>13</a:t>
            </a:fld>
            <a:endParaRPr lang="en-US"/>
          </a:p>
        </p:txBody>
      </p:sp>
      <p:pic>
        <p:nvPicPr>
          <p:cNvPr id="8" name="Picture 7"/>
          <p:cNvPicPr>
            <a:picLocks noChangeAspect="1"/>
          </p:cNvPicPr>
          <p:nvPr/>
        </p:nvPicPr>
        <p:blipFill>
          <a:blip r:embed="rId2"/>
          <a:stretch>
            <a:fillRect/>
          </a:stretch>
        </p:blipFill>
        <p:spPr>
          <a:xfrm>
            <a:off x="0" y="0"/>
            <a:ext cx="8839200" cy="6400800"/>
          </a:xfrm>
          <a:prstGeom prst="rect">
            <a:avLst/>
          </a:prstGeom>
        </p:spPr>
      </p:pic>
    </p:spTree>
    <p:extLst>
      <p:ext uri="{BB962C8B-B14F-4D97-AF65-F5344CB8AC3E}">
        <p14:creationId xmlns:p14="http://schemas.microsoft.com/office/powerpoint/2010/main" val="188496545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672" y="1838751"/>
            <a:ext cx="8229600" cy="4196562"/>
          </a:xfrm>
        </p:spPr>
        <p:txBody>
          <a:bodyPr>
            <a:normAutofit fontScale="92500"/>
          </a:bodyPr>
          <a:lstStyle/>
          <a:p>
            <a:pPr marL="109728" indent="0" algn="just">
              <a:buNone/>
            </a:pPr>
            <a:r>
              <a:rPr lang="en-JM" sz="2400" dirty="0" smtClean="0">
                <a:latin typeface="Times New Roman"/>
                <a:cs typeface="Times New Roman"/>
              </a:rPr>
              <a:t>Social </a:t>
            </a:r>
            <a:r>
              <a:rPr lang="en-JM" sz="2400" dirty="0">
                <a:latin typeface="Times New Roman"/>
                <a:cs typeface="Times New Roman"/>
              </a:rPr>
              <a:t>Enterprises through their triple </a:t>
            </a:r>
            <a:r>
              <a:rPr lang="en-JM" sz="2400" dirty="0" smtClean="0">
                <a:latin typeface="Times New Roman"/>
                <a:cs typeface="Times New Roman"/>
              </a:rPr>
              <a:t>bottom, </a:t>
            </a:r>
            <a:r>
              <a:rPr lang="en-JM" sz="2400" dirty="0">
                <a:latin typeface="Times New Roman"/>
                <a:cs typeface="Times New Roman"/>
              </a:rPr>
              <a:t>generate significant, economic, social and environmental value. It is through this that the social economy and the social index outperforms the traditional economic-driven indices </a:t>
            </a:r>
          </a:p>
          <a:p>
            <a:pPr marL="109728" indent="0" algn="just">
              <a:buNone/>
            </a:pPr>
            <a:endParaRPr lang="en-US" sz="2400" dirty="0">
              <a:latin typeface="Times New Roman"/>
              <a:cs typeface="Times New Roman"/>
            </a:endParaRPr>
          </a:p>
          <a:p>
            <a:pPr marL="109728" indent="0" algn="just">
              <a:buNone/>
            </a:pPr>
            <a:r>
              <a:rPr lang="en-JM" sz="2400" b="1" dirty="0" smtClean="0">
                <a:latin typeface="Times New Roman"/>
                <a:cs typeface="Times New Roman"/>
              </a:rPr>
              <a:t>QUADRUPLE </a:t>
            </a:r>
            <a:r>
              <a:rPr lang="en-JM" sz="2400" b="1" dirty="0">
                <a:latin typeface="Times New Roman"/>
                <a:cs typeface="Times New Roman"/>
              </a:rPr>
              <a:t>Bottom Line for countries </a:t>
            </a:r>
            <a:r>
              <a:rPr lang="en-JM" sz="2400" b="1" dirty="0" smtClean="0">
                <a:latin typeface="Times New Roman"/>
                <a:cs typeface="Times New Roman"/>
              </a:rPr>
              <a:t>like Jamaica</a:t>
            </a:r>
            <a:r>
              <a:rPr lang="en-JM" sz="2400" dirty="0" smtClean="0">
                <a:latin typeface="Times New Roman"/>
                <a:cs typeface="Times New Roman"/>
              </a:rPr>
              <a:t> </a:t>
            </a:r>
            <a:r>
              <a:rPr lang="mr-IN" sz="2400" dirty="0" smtClean="0">
                <a:latin typeface="Times New Roman"/>
                <a:cs typeface="Times New Roman"/>
              </a:rPr>
              <a:t>–</a:t>
            </a:r>
            <a:r>
              <a:rPr lang="en-JM" sz="2400" dirty="0" smtClean="0">
                <a:latin typeface="Times New Roman"/>
                <a:cs typeface="Times New Roman"/>
              </a:rPr>
              <a:t> emphasis on the generating and sustaining Cultural Value </a:t>
            </a:r>
            <a:r>
              <a:rPr lang="mr-IN" sz="2400" dirty="0" smtClean="0">
                <a:latin typeface="Times New Roman"/>
                <a:cs typeface="Times New Roman"/>
              </a:rPr>
              <a:t>–</a:t>
            </a:r>
            <a:r>
              <a:rPr lang="en-JM" sz="2400" dirty="0" smtClean="0">
                <a:latin typeface="Times New Roman"/>
                <a:cs typeface="Times New Roman"/>
              </a:rPr>
              <a:t> note Jamaica Global Cultural Footprint </a:t>
            </a:r>
            <a:r>
              <a:rPr lang="mr-IN" sz="2400" dirty="0" smtClean="0">
                <a:latin typeface="Times New Roman"/>
                <a:cs typeface="Times New Roman"/>
              </a:rPr>
              <a:t>–</a:t>
            </a:r>
            <a:r>
              <a:rPr lang="en-JM" sz="2400" dirty="0" smtClean="0">
                <a:latin typeface="Times New Roman"/>
                <a:cs typeface="Times New Roman"/>
              </a:rPr>
              <a:t> and the value or the creative industries </a:t>
            </a:r>
            <a:r>
              <a:rPr lang="mr-IN" sz="2400" dirty="0" smtClean="0">
                <a:latin typeface="Times New Roman"/>
                <a:cs typeface="Times New Roman"/>
              </a:rPr>
              <a:t>–</a:t>
            </a:r>
            <a:r>
              <a:rPr lang="en-JM" sz="2400" dirty="0" smtClean="0">
                <a:latin typeface="Times New Roman"/>
                <a:cs typeface="Times New Roman"/>
              </a:rPr>
              <a:t> </a:t>
            </a:r>
          </a:p>
          <a:p>
            <a:pPr marL="109728" indent="0" algn="just">
              <a:buNone/>
            </a:pPr>
            <a:endParaRPr lang="en-JM" sz="2400" b="1" dirty="0">
              <a:solidFill>
                <a:srgbClr val="FF0000"/>
              </a:solidFill>
              <a:latin typeface="Times New Roman"/>
              <a:cs typeface="Times New Roman"/>
            </a:endParaRPr>
          </a:p>
          <a:p>
            <a:pPr marL="109728" indent="0" algn="ctr">
              <a:buNone/>
            </a:pPr>
            <a:r>
              <a:rPr lang="en-JM" sz="2400" b="1" dirty="0" smtClean="0">
                <a:solidFill>
                  <a:srgbClr val="FF0000"/>
                </a:solidFill>
                <a:latin typeface="Times New Roman"/>
                <a:cs typeface="Times New Roman"/>
              </a:rPr>
              <a:t>Entertainers as  professionals (individual or group) give back the most and has established the most Foudations. </a:t>
            </a:r>
            <a:endParaRPr lang="en-US" sz="2400" b="1" dirty="0">
              <a:solidFill>
                <a:srgbClr val="FF0000"/>
              </a:solidFill>
              <a:latin typeface="Times New Roman"/>
              <a:cs typeface="Times New Roman"/>
            </a:endParaRPr>
          </a:p>
        </p:txBody>
      </p:sp>
      <p:sp>
        <p:nvSpPr>
          <p:cNvPr id="5" name="Title 4"/>
          <p:cNvSpPr>
            <a:spLocks noGrp="1"/>
          </p:cNvSpPr>
          <p:nvPr>
            <p:ph type="title"/>
          </p:nvPr>
        </p:nvSpPr>
        <p:spPr>
          <a:xfrm>
            <a:off x="2205588" y="697155"/>
            <a:ext cx="4521444" cy="845035"/>
          </a:xfrm>
        </p:spPr>
        <p:txBody>
          <a:bodyPr>
            <a:normAutofit/>
          </a:bodyPr>
          <a:lstStyle/>
          <a:p>
            <a:pPr algn="ctr"/>
            <a:r>
              <a:rPr lang="en-US" sz="3200" dirty="0" smtClean="0">
                <a:solidFill>
                  <a:srgbClr val="000000"/>
                </a:solidFill>
                <a:latin typeface="Times New Roman"/>
                <a:cs typeface="Times New Roman"/>
              </a:rPr>
              <a:t>Main Claim</a:t>
            </a:r>
            <a:endParaRPr lang="en-US" sz="3200" dirty="0">
              <a:solidFill>
                <a:srgbClr val="000000"/>
              </a:solidFill>
              <a:latin typeface="Times New Roman"/>
              <a:cs typeface="Times New Roman"/>
            </a:endParaRPr>
          </a:p>
        </p:txBody>
      </p:sp>
      <p:sp>
        <p:nvSpPr>
          <p:cNvPr id="6" name="Footer Placeholder 5"/>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7" name="Slide Number Placeholder 6"/>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14</a:t>
            </a:fld>
            <a:endParaRPr lang="en-US">
              <a:solidFill>
                <a:prstClr val="black"/>
              </a:solidFill>
              <a:latin typeface="Lucida Sans Unicode"/>
            </a:endParaRPr>
          </a:p>
        </p:txBody>
      </p:sp>
    </p:spTree>
    <p:extLst>
      <p:ext uri="{BB962C8B-B14F-4D97-AF65-F5344CB8AC3E}">
        <p14:creationId xmlns:p14="http://schemas.microsoft.com/office/powerpoint/2010/main" val="204844867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8449"/>
            <a:ext cx="8229600" cy="4109242"/>
          </a:xfrm>
        </p:spPr>
        <p:txBody>
          <a:bodyPr>
            <a:normAutofit/>
          </a:bodyPr>
          <a:lstStyle/>
          <a:p>
            <a:pPr marL="109728" indent="0" algn="just">
              <a:buNone/>
            </a:pPr>
            <a:r>
              <a:rPr lang="en-US" sz="2400" dirty="0">
                <a:latin typeface="Times New Roman"/>
                <a:cs typeface="Times New Roman"/>
              </a:rPr>
              <a:t>Assigning monetary values to </a:t>
            </a:r>
            <a:r>
              <a:rPr lang="en-US" sz="2400" dirty="0" smtClean="0">
                <a:latin typeface="Times New Roman"/>
                <a:cs typeface="Times New Roman"/>
              </a:rPr>
              <a:t>economic, social, cultural </a:t>
            </a:r>
            <a:r>
              <a:rPr lang="en-US" sz="2400" dirty="0">
                <a:latin typeface="Times New Roman"/>
                <a:cs typeface="Times New Roman"/>
              </a:rPr>
              <a:t>and environmental returns provides an opportunity to demonstrate wider value </a:t>
            </a:r>
            <a:r>
              <a:rPr lang="en-US" sz="2400" dirty="0" smtClean="0">
                <a:latin typeface="Times New Roman"/>
                <a:cs typeface="Times New Roman"/>
              </a:rPr>
              <a:t>creation</a:t>
            </a:r>
          </a:p>
          <a:p>
            <a:pPr marL="109728" indent="0" algn="just">
              <a:buNone/>
            </a:pPr>
            <a:endParaRPr lang="en-US" sz="2400" dirty="0" smtClean="0">
              <a:latin typeface="Times New Roman"/>
              <a:cs typeface="Times New Roman"/>
            </a:endParaRPr>
          </a:p>
          <a:p>
            <a:pPr algn="just"/>
            <a:r>
              <a:rPr lang="en-US" sz="2400" dirty="0" smtClean="0">
                <a:latin typeface="Times New Roman"/>
                <a:cs typeface="Times New Roman"/>
              </a:rPr>
              <a:t>Alternative </a:t>
            </a:r>
            <a:r>
              <a:rPr lang="en-US" sz="2400" dirty="0" smtClean="0">
                <a:latin typeface="Times New Roman"/>
                <a:cs typeface="Times New Roman"/>
              </a:rPr>
              <a:t>business philosophy and </a:t>
            </a:r>
            <a:r>
              <a:rPr lang="en-US" sz="2400" dirty="0" smtClean="0">
                <a:latin typeface="Times New Roman"/>
                <a:cs typeface="Times New Roman"/>
              </a:rPr>
              <a:t>process</a:t>
            </a:r>
          </a:p>
          <a:p>
            <a:pPr algn="just"/>
            <a:r>
              <a:rPr lang="en-US" sz="2400" dirty="0" smtClean="0">
                <a:latin typeface="Times New Roman"/>
                <a:cs typeface="Times New Roman"/>
              </a:rPr>
              <a:t>I</a:t>
            </a:r>
            <a:r>
              <a:rPr lang="en-US" sz="2400" dirty="0" smtClean="0">
                <a:latin typeface="Times New Roman"/>
                <a:cs typeface="Times New Roman"/>
              </a:rPr>
              <a:t>nnovative </a:t>
            </a:r>
            <a:r>
              <a:rPr lang="en-US" sz="2400" dirty="0">
                <a:latin typeface="Times New Roman"/>
                <a:cs typeface="Times New Roman"/>
              </a:rPr>
              <a:t>ways of obtaining economic growth, social development and </a:t>
            </a:r>
            <a:r>
              <a:rPr lang="en-US" sz="2400" dirty="0" smtClean="0">
                <a:latin typeface="Times New Roman"/>
                <a:cs typeface="Times New Roman"/>
              </a:rPr>
              <a:t>environmental  </a:t>
            </a:r>
            <a:r>
              <a:rPr lang="en-US" sz="2400" dirty="0">
                <a:latin typeface="Times New Roman"/>
                <a:cs typeface="Times New Roman"/>
              </a:rPr>
              <a:t>sustainability for all people on the planet</a:t>
            </a:r>
            <a:r>
              <a:rPr lang="en-JM" sz="2400" dirty="0">
                <a:latin typeface="Times New Roman"/>
                <a:cs typeface="Times New Roman"/>
              </a:rPr>
              <a:t> </a:t>
            </a:r>
            <a:endParaRPr lang="en-JM" sz="2400" dirty="0" smtClean="0">
              <a:latin typeface="Times New Roman"/>
              <a:cs typeface="Times New Roman"/>
            </a:endParaRPr>
          </a:p>
          <a:p>
            <a:pPr algn="just"/>
            <a:r>
              <a:rPr lang="en-US" sz="2400" dirty="0" smtClean="0">
                <a:latin typeface="Times New Roman"/>
                <a:cs typeface="Times New Roman"/>
              </a:rPr>
              <a:t>Process </a:t>
            </a:r>
            <a:r>
              <a:rPr lang="en-US" sz="2400" dirty="0" smtClean="0">
                <a:latin typeface="Times New Roman"/>
                <a:cs typeface="Times New Roman"/>
              </a:rPr>
              <a:t>of addressing market and government </a:t>
            </a:r>
            <a:r>
              <a:rPr lang="en-US" sz="2400" dirty="0" smtClean="0">
                <a:latin typeface="Times New Roman"/>
                <a:cs typeface="Times New Roman"/>
              </a:rPr>
              <a:t>failures</a:t>
            </a:r>
            <a:endParaRPr lang="en-US" sz="2400" dirty="0" smtClean="0">
              <a:latin typeface="Times New Roman"/>
              <a:cs typeface="Times New Roman"/>
            </a:endParaRPr>
          </a:p>
        </p:txBody>
      </p:sp>
      <p:sp>
        <p:nvSpPr>
          <p:cNvPr id="5" name="Title 4"/>
          <p:cNvSpPr>
            <a:spLocks noGrp="1"/>
          </p:cNvSpPr>
          <p:nvPr>
            <p:ph type="title"/>
          </p:nvPr>
        </p:nvSpPr>
        <p:spPr>
          <a:xfrm>
            <a:off x="1754446" y="274638"/>
            <a:ext cx="6349420" cy="1028862"/>
          </a:xfrm>
        </p:spPr>
        <p:txBody>
          <a:bodyPr>
            <a:noAutofit/>
          </a:bodyPr>
          <a:lstStyle/>
          <a:p>
            <a:pPr algn="ctr"/>
            <a:r>
              <a:rPr lang="en-US" sz="3200" dirty="0" smtClean="0">
                <a:solidFill>
                  <a:srgbClr val="000000"/>
                </a:solidFill>
                <a:latin typeface="Times New Roman"/>
                <a:cs typeface="Times New Roman"/>
              </a:rPr>
              <a:t>Review of literature – Social entrepreneurship</a:t>
            </a:r>
            <a:endParaRPr lang="en-US" sz="3200" dirty="0">
              <a:solidFill>
                <a:srgbClr val="000000"/>
              </a:solidFill>
              <a:latin typeface="Times New Roman"/>
              <a:cs typeface="Times New Roman"/>
            </a:endParaRPr>
          </a:p>
        </p:txBody>
      </p:sp>
      <p:sp>
        <p:nvSpPr>
          <p:cNvPr id="6" name="Footer Placeholder 5"/>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7" name="Slide Number Placeholder 6"/>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15</a:t>
            </a:fld>
            <a:endParaRPr lang="en-US">
              <a:solidFill>
                <a:prstClr val="black"/>
              </a:solidFill>
              <a:latin typeface="Lucida Sans Unicode"/>
            </a:endParaRPr>
          </a:p>
        </p:txBody>
      </p:sp>
    </p:spTree>
    <p:extLst>
      <p:ext uri="{BB962C8B-B14F-4D97-AF65-F5344CB8AC3E}">
        <p14:creationId xmlns:p14="http://schemas.microsoft.com/office/powerpoint/2010/main" val="4189613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15568"/>
            <a:ext cx="8229600" cy="4525963"/>
          </a:xfrm>
        </p:spPr>
        <p:txBody>
          <a:bodyPr>
            <a:normAutofit/>
          </a:bodyPr>
          <a:lstStyle/>
          <a:p>
            <a:pPr marL="109728" indent="0">
              <a:buNone/>
            </a:pPr>
            <a:endParaRPr lang="en-US" sz="2400" dirty="0" smtClean="0">
              <a:latin typeface="Times New Roman"/>
              <a:cs typeface="Times New Roman"/>
            </a:endParaRPr>
          </a:p>
          <a:p>
            <a:endParaRPr lang="en-US" sz="2400" dirty="0">
              <a:latin typeface="Times New Roman"/>
              <a:cs typeface="Times New Roman"/>
            </a:endParaRPr>
          </a:p>
        </p:txBody>
      </p:sp>
      <p:sp>
        <p:nvSpPr>
          <p:cNvPr id="5" name="Title 4"/>
          <p:cNvSpPr>
            <a:spLocks noGrp="1"/>
          </p:cNvSpPr>
          <p:nvPr>
            <p:ph type="title"/>
          </p:nvPr>
        </p:nvSpPr>
        <p:spPr>
          <a:xfrm>
            <a:off x="1754446" y="274638"/>
            <a:ext cx="6349420" cy="1045574"/>
          </a:xfrm>
        </p:spPr>
        <p:txBody>
          <a:bodyPr>
            <a:noAutofit/>
          </a:bodyPr>
          <a:lstStyle/>
          <a:p>
            <a:pPr algn="ctr"/>
            <a:r>
              <a:rPr lang="en-US" sz="3200" dirty="0" smtClean="0">
                <a:solidFill>
                  <a:srgbClr val="000000"/>
                </a:solidFill>
                <a:latin typeface="Times New Roman"/>
                <a:cs typeface="Times New Roman"/>
              </a:rPr>
              <a:t>Social </a:t>
            </a:r>
            <a:r>
              <a:rPr lang="en-US" sz="3200" dirty="0" smtClean="0">
                <a:solidFill>
                  <a:srgbClr val="000000"/>
                </a:solidFill>
                <a:latin typeface="Times New Roman"/>
                <a:cs typeface="Times New Roman"/>
              </a:rPr>
              <a:t>Rate of Return on Investment</a:t>
            </a:r>
            <a:endParaRPr lang="en-US" sz="3200" dirty="0">
              <a:solidFill>
                <a:srgbClr val="000000"/>
              </a:solidFill>
              <a:latin typeface="Times New Roman"/>
              <a:cs typeface="Times New Roman"/>
            </a:endParaRPr>
          </a:p>
        </p:txBody>
      </p:sp>
      <p:sp>
        <p:nvSpPr>
          <p:cNvPr id="3" name="Footer Placeholder 2"/>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4" name="Slide Number Placeholder 3"/>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16</a:t>
            </a:fld>
            <a:endParaRPr lang="en-US">
              <a:solidFill>
                <a:prstClr val="black"/>
              </a:solidFill>
              <a:latin typeface="Lucida Sans Unicode"/>
            </a:endParaRPr>
          </a:p>
        </p:txBody>
      </p:sp>
      <p:sp>
        <p:nvSpPr>
          <p:cNvPr id="6" name="Rectangle 5"/>
          <p:cNvSpPr/>
          <p:nvPr/>
        </p:nvSpPr>
        <p:spPr>
          <a:xfrm>
            <a:off x="457200" y="1558829"/>
            <a:ext cx="7874084" cy="3046988"/>
          </a:xfrm>
          <a:prstGeom prst="rect">
            <a:avLst/>
          </a:prstGeom>
        </p:spPr>
        <p:txBody>
          <a:bodyPr wrap="square">
            <a:spAutoFit/>
          </a:bodyPr>
          <a:lstStyle/>
          <a:p>
            <a:pPr marL="285750" indent="-285750">
              <a:buFont typeface="Arial"/>
              <a:buChar char="•"/>
            </a:pPr>
            <a:r>
              <a:rPr lang="en-US" sz="2400" dirty="0" smtClean="0">
                <a:latin typeface="Times New Roman"/>
                <a:cs typeface="Times New Roman"/>
              </a:rPr>
              <a:t>M</a:t>
            </a:r>
            <a:r>
              <a:rPr lang="en-US" sz="2400" dirty="0" smtClean="0">
                <a:latin typeface="Times New Roman"/>
                <a:cs typeface="Times New Roman"/>
              </a:rPr>
              <a:t>easuring </a:t>
            </a:r>
            <a:r>
              <a:rPr lang="en-US" sz="2400" dirty="0">
                <a:latin typeface="Times New Roman"/>
                <a:cs typeface="Times New Roman"/>
              </a:rPr>
              <a:t>social benefits of nonprofit activity is not </a:t>
            </a:r>
            <a:r>
              <a:rPr lang="en-US" sz="2400" dirty="0" smtClean="0">
                <a:latin typeface="Times New Roman"/>
                <a:cs typeface="Times New Roman"/>
              </a:rPr>
              <a:t>easy - benefits </a:t>
            </a:r>
            <a:r>
              <a:rPr lang="en-US" sz="2400" dirty="0">
                <a:latin typeface="Times New Roman"/>
                <a:cs typeface="Times New Roman"/>
              </a:rPr>
              <a:t>are difficult to define</a:t>
            </a:r>
            <a:r>
              <a:rPr lang="en-US" sz="2400" dirty="0" smtClean="0">
                <a:latin typeface="Times New Roman"/>
                <a:cs typeface="Times New Roman"/>
              </a:rPr>
              <a:t>, </a:t>
            </a:r>
            <a:r>
              <a:rPr lang="en-US" sz="2400" dirty="0">
                <a:latin typeface="Times New Roman"/>
                <a:cs typeface="Times New Roman"/>
              </a:rPr>
              <a:t>no common understanding of what those benefits are or ought to be </a:t>
            </a:r>
            <a:r>
              <a:rPr lang="en-US" sz="2400" dirty="0" smtClean="0">
                <a:latin typeface="Times New Roman"/>
                <a:cs typeface="Times New Roman"/>
              </a:rPr>
              <a:t>exists </a:t>
            </a:r>
            <a:r>
              <a:rPr lang="mr-IN" sz="2400" dirty="0" smtClean="0">
                <a:latin typeface="Times New Roman"/>
                <a:cs typeface="Times New Roman"/>
              </a:rPr>
              <a:t>–</a:t>
            </a:r>
            <a:r>
              <a:rPr lang="en-US" sz="2400" dirty="0" smtClean="0">
                <a:latin typeface="Times New Roman"/>
                <a:cs typeface="Times New Roman"/>
              </a:rPr>
              <a:t> PROXIs</a:t>
            </a:r>
            <a:endParaRPr lang="en-JM" sz="2400" dirty="0" smtClean="0">
              <a:latin typeface="Times New Roman"/>
              <a:cs typeface="Times New Roman"/>
            </a:endParaRPr>
          </a:p>
          <a:p>
            <a:pPr marL="285750" indent="-285750">
              <a:buFont typeface="Arial"/>
              <a:buChar char="•"/>
            </a:pPr>
            <a:endParaRPr lang="en-JM" sz="2400" dirty="0" smtClean="0">
              <a:latin typeface="Times New Roman"/>
              <a:cs typeface="Times New Roman"/>
            </a:endParaRPr>
          </a:p>
          <a:p>
            <a:pPr marL="285750" indent="-285750">
              <a:buFont typeface="Arial"/>
              <a:buChar char="•"/>
            </a:pPr>
            <a:r>
              <a:rPr lang="en-JM" sz="2400" dirty="0" smtClean="0">
                <a:latin typeface="Times New Roman"/>
                <a:cs typeface="Times New Roman"/>
              </a:rPr>
              <a:t>SROI </a:t>
            </a:r>
            <a:r>
              <a:rPr lang="en-JM" sz="2400" dirty="0" smtClean="0">
                <a:latin typeface="Times New Roman"/>
                <a:cs typeface="Times New Roman"/>
              </a:rPr>
              <a:t>is a process </a:t>
            </a:r>
            <a:r>
              <a:rPr lang="mr-IN" sz="2400" dirty="0" smtClean="0">
                <a:latin typeface="Times New Roman"/>
                <a:cs typeface="Times New Roman"/>
              </a:rPr>
              <a:t>–</a:t>
            </a:r>
            <a:r>
              <a:rPr lang="en-JM" sz="2400" dirty="0" smtClean="0">
                <a:latin typeface="Times New Roman"/>
                <a:cs typeface="Times New Roman"/>
              </a:rPr>
              <a:t> that feeds into an assessment map </a:t>
            </a:r>
            <a:r>
              <a:rPr lang="mr-IN" sz="2400" dirty="0" smtClean="0">
                <a:latin typeface="Times New Roman"/>
                <a:cs typeface="Times New Roman"/>
              </a:rPr>
              <a:t>–</a:t>
            </a:r>
            <a:r>
              <a:rPr lang="en-JM" sz="2400" dirty="0" smtClean="0">
                <a:latin typeface="Times New Roman"/>
                <a:cs typeface="Times New Roman"/>
              </a:rPr>
              <a:t> it </a:t>
            </a:r>
            <a:r>
              <a:rPr lang="en-US" sz="2400" dirty="0" smtClean="0">
                <a:latin typeface="Times New Roman"/>
                <a:cs typeface="Times New Roman"/>
              </a:rPr>
              <a:t>places </a:t>
            </a:r>
            <a:r>
              <a:rPr lang="en-US" sz="2400" dirty="0">
                <a:latin typeface="Times New Roman"/>
                <a:cs typeface="Times New Roman"/>
              </a:rPr>
              <a:t>a monetary value on the outcomes/benefits, so that they can be added up and compared with the costs/</a:t>
            </a:r>
            <a:r>
              <a:rPr lang="en-US" sz="2400" dirty="0" smtClean="0">
                <a:latin typeface="Times New Roman"/>
                <a:cs typeface="Times New Roman"/>
              </a:rPr>
              <a:t>investment</a:t>
            </a:r>
            <a:endParaRPr lang="en-US" sz="2400" dirty="0">
              <a:latin typeface="Times New Roman"/>
              <a:cs typeface="Times New Roman"/>
            </a:endParaRPr>
          </a:p>
        </p:txBody>
      </p:sp>
    </p:spTree>
    <p:extLst>
      <p:ext uri="{BB962C8B-B14F-4D97-AF65-F5344CB8AC3E}">
        <p14:creationId xmlns:p14="http://schemas.microsoft.com/office/powerpoint/2010/main" val="199446157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31457"/>
            <a:ext cx="8229600" cy="4718661"/>
          </a:xfrm>
        </p:spPr>
        <p:txBody>
          <a:bodyPr>
            <a:normAutofit/>
          </a:bodyPr>
          <a:lstStyle/>
          <a:p>
            <a:pPr algn="just"/>
            <a:r>
              <a:rPr lang="en-US" sz="2400" dirty="0">
                <a:latin typeface="Times New Roman"/>
                <a:cs typeface="Times New Roman"/>
              </a:rPr>
              <a:t>A</a:t>
            </a:r>
            <a:r>
              <a:rPr lang="en-US" sz="2400" dirty="0" smtClean="0">
                <a:latin typeface="Times New Roman"/>
                <a:cs typeface="Times New Roman"/>
              </a:rPr>
              <a:t>ssesses </a:t>
            </a:r>
            <a:r>
              <a:rPr lang="en-US" sz="2400" dirty="0">
                <a:latin typeface="Times New Roman"/>
                <a:cs typeface="Times New Roman"/>
              </a:rPr>
              <a:t>the efficiency of an </a:t>
            </a:r>
            <a:r>
              <a:rPr lang="en-US" sz="2400" dirty="0" smtClean="0">
                <a:latin typeface="Times New Roman"/>
                <a:cs typeface="Times New Roman"/>
              </a:rPr>
              <a:t>intervention</a:t>
            </a:r>
            <a:endParaRPr lang="en-US" sz="2400" dirty="0" smtClean="0">
              <a:latin typeface="Times New Roman"/>
              <a:cs typeface="Times New Roman"/>
            </a:endParaRPr>
          </a:p>
          <a:p>
            <a:pPr algn="just"/>
            <a:r>
              <a:rPr lang="en-US" sz="2400" dirty="0" smtClean="0">
                <a:latin typeface="Times New Roman"/>
                <a:cs typeface="Times New Roman"/>
              </a:rPr>
              <a:t>Lifelong </a:t>
            </a:r>
            <a:r>
              <a:rPr lang="en-US" sz="2400" dirty="0">
                <a:latin typeface="Times New Roman"/>
                <a:cs typeface="Times New Roman"/>
              </a:rPr>
              <a:t>performance indicator of social enterprises and social </a:t>
            </a:r>
            <a:r>
              <a:rPr lang="en-US" sz="2400" dirty="0" smtClean="0">
                <a:latin typeface="Times New Roman"/>
                <a:cs typeface="Times New Roman"/>
              </a:rPr>
              <a:t>ventures</a:t>
            </a:r>
            <a:endParaRPr lang="en-JM" sz="2400" dirty="0" smtClean="0">
              <a:latin typeface="Times New Roman"/>
              <a:cs typeface="Times New Roman"/>
            </a:endParaRPr>
          </a:p>
          <a:p>
            <a:pPr lvl="0" algn="just"/>
            <a:r>
              <a:rPr lang="en-US" sz="2400" dirty="0">
                <a:latin typeface="Times New Roman"/>
                <a:cs typeface="Times New Roman"/>
              </a:rPr>
              <a:t>M</a:t>
            </a:r>
            <a:r>
              <a:rPr lang="en-US" sz="2400" dirty="0" smtClean="0">
                <a:latin typeface="Times New Roman"/>
                <a:cs typeface="Times New Roman"/>
              </a:rPr>
              <a:t>onitor </a:t>
            </a:r>
            <a:r>
              <a:rPr lang="en-US" sz="2400" dirty="0">
                <a:latin typeface="Times New Roman"/>
                <a:cs typeface="Times New Roman"/>
              </a:rPr>
              <a:t>performance; </a:t>
            </a:r>
            <a:r>
              <a:rPr lang="en-US" sz="2400" dirty="0" smtClean="0">
                <a:latin typeface="Times New Roman"/>
                <a:cs typeface="Times New Roman"/>
              </a:rPr>
              <a:t>to </a:t>
            </a:r>
            <a:r>
              <a:rPr lang="en-US" sz="2400" dirty="0">
                <a:latin typeface="Times New Roman"/>
                <a:cs typeface="Times New Roman"/>
              </a:rPr>
              <a:t>attract external funding; and </a:t>
            </a:r>
            <a:r>
              <a:rPr lang="en-US" sz="2400" dirty="0" smtClean="0">
                <a:latin typeface="Times New Roman"/>
                <a:cs typeface="Times New Roman"/>
              </a:rPr>
              <a:t>to </a:t>
            </a:r>
            <a:r>
              <a:rPr lang="en-US" sz="2400" dirty="0">
                <a:latin typeface="Times New Roman"/>
                <a:cs typeface="Times New Roman"/>
              </a:rPr>
              <a:t>reinforce the missions of social </a:t>
            </a:r>
            <a:r>
              <a:rPr lang="en-US" sz="2400" dirty="0" smtClean="0">
                <a:latin typeface="Times New Roman"/>
                <a:cs typeface="Times New Roman"/>
              </a:rPr>
              <a:t>ventures</a:t>
            </a:r>
            <a:endParaRPr lang="en-US" sz="2400" dirty="0" smtClean="0">
              <a:latin typeface="Times New Roman"/>
              <a:cs typeface="Times New Roman"/>
            </a:endParaRPr>
          </a:p>
          <a:p>
            <a:pPr lvl="0" algn="just"/>
            <a:r>
              <a:rPr lang="en-US" sz="2400" dirty="0" smtClean="0">
                <a:latin typeface="Times New Roman"/>
                <a:cs typeface="Times New Roman"/>
              </a:rPr>
              <a:t>Use to leverage for funding  support </a:t>
            </a:r>
            <a:r>
              <a:rPr lang="en-US" sz="2400" dirty="0">
                <a:latin typeface="Times New Roman"/>
                <a:cs typeface="Times New Roman"/>
              </a:rPr>
              <a:t>to decision-</a:t>
            </a:r>
            <a:r>
              <a:rPr lang="en-US" sz="2400" dirty="0" smtClean="0">
                <a:latin typeface="Times New Roman"/>
                <a:cs typeface="Times New Roman"/>
              </a:rPr>
              <a:t>making</a:t>
            </a:r>
          </a:p>
          <a:p>
            <a:pPr lvl="0" algn="just"/>
            <a:r>
              <a:rPr lang="en-US" sz="2400" dirty="0" smtClean="0">
                <a:latin typeface="Times New Roman"/>
                <a:cs typeface="Times New Roman"/>
              </a:rPr>
              <a:t>SROI </a:t>
            </a:r>
            <a:r>
              <a:rPr lang="en-US" sz="2400" dirty="0">
                <a:latin typeface="Times New Roman"/>
                <a:cs typeface="Times New Roman"/>
              </a:rPr>
              <a:t>analysis can provide legitimacy to NPOs or their funders, </a:t>
            </a:r>
            <a:endParaRPr lang="en-US" sz="2400" dirty="0" smtClean="0">
              <a:latin typeface="Times New Roman"/>
              <a:cs typeface="Times New Roman"/>
            </a:endParaRPr>
          </a:p>
          <a:p>
            <a:pPr lvl="0" algn="just"/>
            <a:r>
              <a:rPr lang="en-US" sz="2400" dirty="0">
                <a:latin typeface="Times New Roman"/>
                <a:cs typeface="Times New Roman"/>
              </a:rPr>
              <a:t>A</a:t>
            </a:r>
            <a:r>
              <a:rPr lang="en-US" sz="2400" dirty="0" smtClean="0">
                <a:latin typeface="Times New Roman"/>
                <a:cs typeface="Times New Roman"/>
              </a:rPr>
              <a:t>ssist </a:t>
            </a:r>
            <a:r>
              <a:rPr lang="en-US" sz="2400" dirty="0">
                <a:latin typeface="Times New Roman"/>
                <a:cs typeface="Times New Roman"/>
              </a:rPr>
              <a:t>in allocating resources efficiently and effectively</a:t>
            </a:r>
            <a:r>
              <a:rPr lang="en-JM" sz="2400" dirty="0">
                <a:latin typeface="Times New Roman"/>
                <a:cs typeface="Times New Roman"/>
              </a:rPr>
              <a:t> </a:t>
            </a:r>
            <a:endParaRPr lang="en-US" sz="2400" dirty="0" smtClean="0">
              <a:latin typeface="Times New Roman"/>
              <a:cs typeface="Times New Roman"/>
            </a:endParaRPr>
          </a:p>
          <a:p>
            <a:pPr lvl="0" algn="just"/>
            <a:endParaRPr lang="en-US" sz="2400" dirty="0">
              <a:latin typeface="Times New Roman"/>
              <a:cs typeface="Times New Roman"/>
            </a:endParaRPr>
          </a:p>
        </p:txBody>
      </p:sp>
      <p:sp>
        <p:nvSpPr>
          <p:cNvPr id="4" name="Footer Placeholder 3"/>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5" name="Slide Number Placeholder 4"/>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17</a:t>
            </a:fld>
            <a:endParaRPr lang="en-US">
              <a:solidFill>
                <a:prstClr val="black"/>
              </a:solidFill>
              <a:latin typeface="Lucida Sans Unicode"/>
            </a:endParaRPr>
          </a:p>
        </p:txBody>
      </p:sp>
      <p:sp>
        <p:nvSpPr>
          <p:cNvPr id="6" name="Title 5"/>
          <p:cNvSpPr>
            <a:spLocks noGrp="1"/>
          </p:cNvSpPr>
          <p:nvPr>
            <p:ph type="title"/>
          </p:nvPr>
        </p:nvSpPr>
        <p:spPr>
          <a:xfrm>
            <a:off x="1500296" y="167120"/>
            <a:ext cx="6271552" cy="1030941"/>
          </a:xfrm>
        </p:spPr>
        <p:txBody>
          <a:bodyPr>
            <a:normAutofit/>
          </a:bodyPr>
          <a:lstStyle/>
          <a:p>
            <a:pPr algn="ctr"/>
            <a:r>
              <a:rPr lang="en-US" sz="3200" dirty="0" smtClean="0">
                <a:solidFill>
                  <a:srgbClr val="000000"/>
                </a:solidFill>
                <a:latin typeface="Times New Roman"/>
                <a:cs typeface="Times New Roman"/>
              </a:rPr>
              <a:t>Methodology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SROI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benefits </a:t>
            </a:r>
            <a:endParaRPr lang="en-US" sz="3200" dirty="0">
              <a:solidFill>
                <a:srgbClr val="000000"/>
              </a:solidFill>
              <a:latin typeface="Times New Roman"/>
              <a:cs typeface="Times New Roman"/>
            </a:endParaRPr>
          </a:p>
        </p:txBody>
      </p:sp>
    </p:spTree>
    <p:extLst>
      <p:ext uri="{BB962C8B-B14F-4D97-AF65-F5344CB8AC3E}">
        <p14:creationId xmlns:p14="http://schemas.microsoft.com/office/powerpoint/2010/main" val="34884104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31457"/>
            <a:ext cx="8229600" cy="4718661"/>
          </a:xfrm>
        </p:spPr>
        <p:txBody>
          <a:bodyPr>
            <a:normAutofit/>
          </a:bodyPr>
          <a:lstStyle/>
          <a:p>
            <a:pPr algn="just"/>
            <a:r>
              <a:rPr lang="en-US" sz="2400" dirty="0" smtClean="0">
                <a:latin typeface="Times New Roman"/>
                <a:cs typeface="Times New Roman"/>
              </a:rPr>
              <a:t>Comparing interventions using SROI is difficult as institutional </a:t>
            </a:r>
            <a:r>
              <a:rPr lang="en-US" sz="2400" dirty="0">
                <a:latin typeface="Times New Roman"/>
                <a:cs typeface="Times New Roman"/>
              </a:rPr>
              <a:t>contexts of the target groups whose social needs are served </a:t>
            </a:r>
            <a:r>
              <a:rPr lang="en-US" sz="2400" dirty="0" smtClean="0">
                <a:latin typeface="Times New Roman"/>
                <a:cs typeface="Times New Roman"/>
              </a:rPr>
              <a:t>varies (</a:t>
            </a:r>
            <a:r>
              <a:rPr lang="en-US" sz="2400" dirty="0" err="1">
                <a:latin typeface="Times New Roman"/>
                <a:cs typeface="Times New Roman"/>
              </a:rPr>
              <a:t>Lingane</a:t>
            </a:r>
            <a:r>
              <a:rPr lang="en-US" sz="2400" dirty="0">
                <a:latin typeface="Times New Roman"/>
                <a:cs typeface="Times New Roman"/>
              </a:rPr>
              <a:t> &amp; </a:t>
            </a:r>
            <a:r>
              <a:rPr lang="en-US" sz="2400" dirty="0" err="1">
                <a:latin typeface="Times New Roman"/>
                <a:cs typeface="Times New Roman"/>
              </a:rPr>
              <a:t>Ol</a:t>
            </a:r>
            <a:r>
              <a:rPr lang="en-US" sz="2400" dirty="0">
                <a:latin typeface="Times New Roman"/>
                <a:cs typeface="Times New Roman"/>
              </a:rPr>
              <a:t>- </a:t>
            </a:r>
            <a:r>
              <a:rPr lang="en-US" sz="2400" dirty="0" err="1">
                <a:latin typeface="Times New Roman"/>
                <a:cs typeface="Times New Roman"/>
              </a:rPr>
              <a:t>sen</a:t>
            </a:r>
            <a:r>
              <a:rPr lang="en-US" sz="2400" dirty="0">
                <a:latin typeface="Times New Roman"/>
                <a:cs typeface="Times New Roman"/>
              </a:rPr>
              <a:t>, 2004; </a:t>
            </a:r>
            <a:r>
              <a:rPr lang="en-US" sz="2400" dirty="0" err="1">
                <a:latin typeface="Times New Roman"/>
                <a:cs typeface="Times New Roman"/>
              </a:rPr>
              <a:t>Scholten</a:t>
            </a:r>
            <a:r>
              <a:rPr lang="en-US" sz="2400" dirty="0">
                <a:latin typeface="Times New Roman"/>
                <a:cs typeface="Times New Roman"/>
              </a:rPr>
              <a:t>, 2005). </a:t>
            </a:r>
            <a:endParaRPr lang="en-US" sz="2400" dirty="0" smtClean="0">
              <a:latin typeface="Times New Roman"/>
              <a:cs typeface="Times New Roman"/>
            </a:endParaRPr>
          </a:p>
          <a:p>
            <a:pPr marL="109728" indent="0" algn="just">
              <a:buNone/>
            </a:pPr>
            <a:endParaRPr lang="en-US" sz="2400" dirty="0" smtClean="0">
              <a:latin typeface="Times New Roman"/>
              <a:cs typeface="Times New Roman"/>
            </a:endParaRPr>
          </a:p>
          <a:p>
            <a:pPr marL="109728" indent="0" algn="just">
              <a:buNone/>
            </a:pPr>
            <a:r>
              <a:rPr lang="en-US" sz="2400" dirty="0" smtClean="0">
                <a:latin typeface="Times New Roman"/>
                <a:cs typeface="Times New Roman"/>
              </a:rPr>
              <a:t>Three </a:t>
            </a:r>
            <a:r>
              <a:rPr lang="en-US" sz="2400" dirty="0">
                <a:latin typeface="Times New Roman"/>
                <a:cs typeface="Times New Roman"/>
              </a:rPr>
              <a:t>technical issues: </a:t>
            </a:r>
            <a:endParaRPr lang="en-US" sz="2400" dirty="0" smtClean="0">
              <a:latin typeface="Times New Roman"/>
              <a:cs typeface="Times New Roman"/>
            </a:endParaRPr>
          </a:p>
          <a:p>
            <a:pPr algn="just"/>
            <a:r>
              <a:rPr lang="en-US" sz="2400" dirty="0" smtClean="0">
                <a:latin typeface="Times New Roman"/>
                <a:cs typeface="Times New Roman"/>
              </a:rPr>
              <a:t>the </a:t>
            </a:r>
            <a:r>
              <a:rPr lang="en-US" sz="2400" dirty="0">
                <a:latin typeface="Times New Roman"/>
                <a:cs typeface="Times New Roman"/>
              </a:rPr>
              <a:t>use of discount </a:t>
            </a:r>
            <a:r>
              <a:rPr lang="en-US" sz="2400" dirty="0" smtClean="0">
                <a:latin typeface="Times New Roman"/>
                <a:cs typeface="Times New Roman"/>
              </a:rPr>
              <a:t>values</a:t>
            </a:r>
            <a:r>
              <a:rPr lang="en-US" sz="2400" dirty="0">
                <a:latin typeface="Times New Roman"/>
                <a:cs typeface="Times New Roman"/>
              </a:rPr>
              <a:t> </a:t>
            </a:r>
            <a:r>
              <a:rPr lang="en-US" sz="2400" dirty="0" smtClean="0">
                <a:latin typeface="Times New Roman"/>
                <a:cs typeface="Times New Roman"/>
              </a:rPr>
              <a:t>-  inflationary rates</a:t>
            </a:r>
          </a:p>
          <a:p>
            <a:pPr algn="just"/>
            <a:r>
              <a:rPr lang="en-US" sz="2400" dirty="0" smtClean="0">
                <a:latin typeface="Times New Roman"/>
                <a:cs typeface="Times New Roman"/>
              </a:rPr>
              <a:t>the </a:t>
            </a:r>
            <a:r>
              <a:rPr lang="en-US" sz="2400" dirty="0">
                <a:latin typeface="Times New Roman"/>
                <a:cs typeface="Times New Roman"/>
              </a:rPr>
              <a:t>incorporation of overhead costs </a:t>
            </a:r>
            <a:r>
              <a:rPr lang="mr-IN" sz="2400" dirty="0" smtClean="0">
                <a:latin typeface="Times New Roman"/>
                <a:cs typeface="Times New Roman"/>
              </a:rPr>
              <a:t>–</a:t>
            </a:r>
            <a:r>
              <a:rPr lang="en-US" sz="2400" dirty="0" smtClean="0">
                <a:latin typeface="Times New Roman"/>
                <a:cs typeface="Times New Roman"/>
              </a:rPr>
              <a:t> underestimating or omitting some operations cost</a:t>
            </a:r>
          </a:p>
          <a:p>
            <a:pPr algn="just"/>
            <a:r>
              <a:rPr lang="en-US" sz="2400" dirty="0" smtClean="0">
                <a:latin typeface="Times New Roman"/>
                <a:cs typeface="Times New Roman"/>
              </a:rPr>
              <a:t>determinations </a:t>
            </a:r>
            <a:r>
              <a:rPr lang="en-US" sz="2400" dirty="0">
                <a:latin typeface="Times New Roman"/>
                <a:cs typeface="Times New Roman"/>
              </a:rPr>
              <a:t>of the </a:t>
            </a:r>
            <a:r>
              <a:rPr lang="en-US" sz="2400" dirty="0" smtClean="0">
                <a:latin typeface="Times New Roman"/>
                <a:cs typeface="Times New Roman"/>
              </a:rPr>
              <a:t>counterfactual</a:t>
            </a:r>
            <a:r>
              <a:rPr lang="en-JM" sz="2400" dirty="0" smtClean="0">
                <a:latin typeface="Times New Roman"/>
                <a:cs typeface="Times New Roman"/>
              </a:rPr>
              <a:t> - dead weight and attribution concerns</a:t>
            </a:r>
            <a:endParaRPr lang="en-US" sz="2400" dirty="0">
              <a:latin typeface="Times New Roman"/>
              <a:cs typeface="Times New Roman"/>
            </a:endParaRPr>
          </a:p>
        </p:txBody>
      </p:sp>
      <p:sp>
        <p:nvSpPr>
          <p:cNvPr id="4" name="Footer Placeholder 3"/>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5" name="Slide Number Placeholder 4"/>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18</a:t>
            </a:fld>
            <a:endParaRPr lang="en-US">
              <a:solidFill>
                <a:prstClr val="black"/>
              </a:solidFill>
              <a:latin typeface="Lucida Sans Unicode"/>
            </a:endParaRPr>
          </a:p>
        </p:txBody>
      </p:sp>
      <p:sp>
        <p:nvSpPr>
          <p:cNvPr id="6" name="Title 5"/>
          <p:cNvSpPr>
            <a:spLocks noGrp="1"/>
          </p:cNvSpPr>
          <p:nvPr>
            <p:ph type="title"/>
          </p:nvPr>
        </p:nvSpPr>
        <p:spPr>
          <a:xfrm>
            <a:off x="1500296" y="167120"/>
            <a:ext cx="6271552" cy="1030941"/>
          </a:xfrm>
        </p:spPr>
        <p:txBody>
          <a:bodyPr>
            <a:normAutofit/>
          </a:bodyPr>
          <a:lstStyle/>
          <a:p>
            <a:pPr algn="ctr"/>
            <a:r>
              <a:rPr lang="en-US" sz="3200" dirty="0" smtClean="0">
                <a:solidFill>
                  <a:srgbClr val="000000"/>
                </a:solidFill>
                <a:latin typeface="Times New Roman"/>
                <a:cs typeface="Times New Roman"/>
              </a:rPr>
              <a:t>Methodology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SROI </a:t>
            </a:r>
            <a:endParaRPr lang="en-US" sz="3200" dirty="0">
              <a:solidFill>
                <a:srgbClr val="000000"/>
              </a:solidFill>
              <a:latin typeface="Times New Roman"/>
              <a:cs typeface="Times New Roman"/>
            </a:endParaRPr>
          </a:p>
        </p:txBody>
      </p:sp>
    </p:spTree>
    <p:extLst>
      <p:ext uri="{BB962C8B-B14F-4D97-AF65-F5344CB8AC3E}">
        <p14:creationId xmlns:p14="http://schemas.microsoft.com/office/powerpoint/2010/main" val="39505529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5" name="Slide Number Placeholder 4"/>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19</a:t>
            </a:fld>
            <a:endParaRPr lang="en-US">
              <a:solidFill>
                <a:prstClr val="black"/>
              </a:solidFill>
              <a:latin typeface="Lucida Sans Unicode"/>
            </a:endParaRPr>
          </a:p>
        </p:txBody>
      </p:sp>
      <p:sp>
        <p:nvSpPr>
          <p:cNvPr id="6" name="Title 5"/>
          <p:cNvSpPr>
            <a:spLocks noGrp="1"/>
          </p:cNvSpPr>
          <p:nvPr>
            <p:ph type="title"/>
          </p:nvPr>
        </p:nvSpPr>
        <p:spPr>
          <a:xfrm>
            <a:off x="1557391" y="106649"/>
            <a:ext cx="6970457" cy="1092694"/>
          </a:xfrm>
        </p:spPr>
        <p:txBody>
          <a:bodyPr>
            <a:normAutofit/>
          </a:bodyPr>
          <a:lstStyle/>
          <a:p>
            <a:pPr algn="ctr"/>
            <a:r>
              <a:rPr lang="en-US" sz="3200" dirty="0" smtClean="0">
                <a:solidFill>
                  <a:srgbClr val="000000"/>
                </a:solidFill>
                <a:latin typeface="Times New Roman"/>
                <a:cs typeface="Times New Roman"/>
              </a:rPr>
              <a:t>Methodology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SROI - Strengths</a:t>
            </a:r>
            <a:endParaRPr lang="en-US" sz="3200" dirty="0">
              <a:solidFill>
                <a:srgbClr val="000000"/>
              </a:solidFill>
              <a:latin typeface="Times New Roman"/>
              <a:cs typeface="Times New Roman"/>
            </a:endParaRPr>
          </a:p>
        </p:txBody>
      </p:sp>
      <p:pic>
        <p:nvPicPr>
          <p:cNvPr id="8" name="Picture 7"/>
          <p:cNvPicPr>
            <a:picLocks noChangeAspect="1"/>
          </p:cNvPicPr>
          <p:nvPr/>
        </p:nvPicPr>
        <p:blipFill>
          <a:blip r:embed="rId2"/>
          <a:stretch>
            <a:fillRect/>
          </a:stretch>
        </p:blipFill>
        <p:spPr>
          <a:xfrm>
            <a:off x="922334" y="1421111"/>
            <a:ext cx="7741592" cy="4278454"/>
          </a:xfrm>
          <a:prstGeom prst="rect">
            <a:avLst/>
          </a:prstGeom>
        </p:spPr>
      </p:pic>
    </p:spTree>
    <p:extLst>
      <p:ext uri="{BB962C8B-B14F-4D97-AF65-F5344CB8AC3E}">
        <p14:creationId xmlns:p14="http://schemas.microsoft.com/office/powerpoint/2010/main" val="227718088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475" y="1317469"/>
            <a:ext cx="8229600" cy="4926615"/>
          </a:xfrm>
        </p:spPr>
        <p:txBody>
          <a:bodyPr>
            <a:normAutofit/>
          </a:bodyPr>
          <a:lstStyle/>
          <a:p>
            <a:pPr algn="just"/>
            <a:r>
              <a:rPr lang="en-US" sz="2400" dirty="0" smtClean="0">
                <a:latin typeface="Times New Roman"/>
                <a:cs typeface="Times New Roman"/>
              </a:rPr>
              <a:t>New Generations </a:t>
            </a:r>
            <a:r>
              <a:rPr lang="mr-IN" sz="2400" dirty="0" smtClean="0">
                <a:latin typeface="Times New Roman"/>
                <a:cs typeface="Times New Roman"/>
              </a:rPr>
              <a:t>–</a:t>
            </a:r>
            <a:r>
              <a:rPr lang="en-US" sz="2400" dirty="0" smtClean="0">
                <a:latin typeface="Times New Roman"/>
                <a:cs typeface="Times New Roman"/>
              </a:rPr>
              <a:t> </a:t>
            </a:r>
            <a:r>
              <a:rPr lang="en-US" sz="2400" b="1" dirty="0" smtClean="0">
                <a:solidFill>
                  <a:srgbClr val="FF0000"/>
                </a:solidFill>
                <a:latin typeface="Times New Roman"/>
                <a:cs typeface="Times New Roman"/>
              </a:rPr>
              <a:t>Millennial and Indigo Children</a:t>
            </a:r>
          </a:p>
          <a:p>
            <a:pPr algn="just"/>
            <a:r>
              <a:rPr lang="en-US" sz="2400" dirty="0" smtClean="0">
                <a:latin typeface="Times New Roman"/>
                <a:cs typeface="Times New Roman"/>
              </a:rPr>
              <a:t>No </a:t>
            </a:r>
            <a:r>
              <a:rPr lang="en-US" sz="2400" dirty="0" smtClean="0">
                <a:latin typeface="Times New Roman"/>
                <a:cs typeface="Times New Roman"/>
              </a:rPr>
              <a:t>meaningful growth in 5 decades </a:t>
            </a:r>
            <a:r>
              <a:rPr lang="mr-IN" sz="2400" dirty="0" smtClean="0">
                <a:latin typeface="Times New Roman"/>
                <a:cs typeface="Times New Roman"/>
              </a:rPr>
              <a:t>–</a:t>
            </a:r>
            <a:r>
              <a:rPr lang="en-US" sz="2400" dirty="0" smtClean="0">
                <a:latin typeface="Times New Roman"/>
                <a:cs typeface="Times New Roman"/>
              </a:rPr>
              <a:t> uncertainty surrounding stability of local </a:t>
            </a:r>
            <a:r>
              <a:rPr lang="en-US" sz="2400" dirty="0" smtClean="0">
                <a:latin typeface="Times New Roman"/>
                <a:cs typeface="Times New Roman"/>
              </a:rPr>
              <a:t>currency </a:t>
            </a:r>
            <a:r>
              <a:rPr lang="mr-IN" sz="2400" dirty="0" smtClean="0">
                <a:latin typeface="Times New Roman"/>
                <a:cs typeface="Times New Roman"/>
              </a:rPr>
              <a:t>–</a:t>
            </a:r>
            <a:r>
              <a:rPr lang="en-US" sz="2400" dirty="0" smtClean="0">
                <a:latin typeface="Times New Roman"/>
                <a:cs typeface="Times New Roman"/>
              </a:rPr>
              <a:t> SDGs/MDGs</a:t>
            </a:r>
            <a:endParaRPr lang="en-US" sz="2400" dirty="0" smtClean="0">
              <a:latin typeface="Times New Roman"/>
              <a:cs typeface="Times New Roman"/>
            </a:endParaRPr>
          </a:p>
          <a:p>
            <a:pPr algn="just"/>
            <a:r>
              <a:rPr lang="en-US" sz="2400" dirty="0" smtClean="0">
                <a:latin typeface="Times New Roman"/>
                <a:cs typeface="Times New Roman"/>
              </a:rPr>
              <a:t>High rates of distrust and perception of </a:t>
            </a:r>
            <a:r>
              <a:rPr lang="en-US" sz="2400" dirty="0" smtClean="0">
                <a:latin typeface="Times New Roman"/>
                <a:cs typeface="Times New Roman"/>
              </a:rPr>
              <a:t>crime - </a:t>
            </a:r>
            <a:r>
              <a:rPr lang="en-US" sz="2400" dirty="0" err="1" smtClean="0">
                <a:latin typeface="Times New Roman"/>
                <a:cs typeface="Times New Roman"/>
              </a:rPr>
              <a:t>Gini</a:t>
            </a:r>
            <a:r>
              <a:rPr lang="en-US" sz="2400" dirty="0" smtClean="0">
                <a:latin typeface="Times New Roman"/>
                <a:cs typeface="Times New Roman"/>
              </a:rPr>
              <a:t> </a:t>
            </a:r>
            <a:r>
              <a:rPr lang="en-US" sz="2400" dirty="0">
                <a:latin typeface="Times New Roman"/>
                <a:cs typeface="Times New Roman"/>
              </a:rPr>
              <a:t>Coefficient Increasing above 4</a:t>
            </a:r>
          </a:p>
          <a:p>
            <a:pPr algn="just"/>
            <a:r>
              <a:rPr lang="en-US" sz="2400" dirty="0">
                <a:latin typeface="Times New Roman"/>
                <a:cs typeface="Times New Roman"/>
              </a:rPr>
              <a:t>Asset </a:t>
            </a:r>
            <a:r>
              <a:rPr lang="en-US" sz="2400" dirty="0" err="1">
                <a:latin typeface="Times New Roman"/>
                <a:cs typeface="Times New Roman"/>
              </a:rPr>
              <a:t>Gini</a:t>
            </a:r>
            <a:r>
              <a:rPr lang="en-US" sz="2400" dirty="0">
                <a:latin typeface="Times New Roman"/>
                <a:cs typeface="Times New Roman"/>
              </a:rPr>
              <a:t> Coefficient </a:t>
            </a:r>
            <a:r>
              <a:rPr lang="en-US" sz="2400" dirty="0" smtClean="0">
                <a:latin typeface="Times New Roman"/>
                <a:cs typeface="Times New Roman"/>
              </a:rPr>
              <a:t>7.26 </a:t>
            </a:r>
            <a:r>
              <a:rPr lang="mr-IN" sz="2400" dirty="0">
                <a:latin typeface="Times New Roman"/>
                <a:cs typeface="Times New Roman"/>
              </a:rPr>
              <a:t>–</a:t>
            </a:r>
            <a:r>
              <a:rPr lang="en-US" sz="2400" dirty="0">
                <a:latin typeface="Times New Roman"/>
                <a:cs typeface="Times New Roman"/>
              </a:rPr>
              <a:t> high levels of inequity</a:t>
            </a:r>
          </a:p>
          <a:p>
            <a:pPr algn="just"/>
            <a:r>
              <a:rPr lang="en-US" sz="2400" dirty="0" smtClean="0">
                <a:latin typeface="Times New Roman"/>
                <a:cs typeface="Times New Roman"/>
              </a:rPr>
              <a:t>High happiness index ranking</a:t>
            </a:r>
          </a:p>
          <a:p>
            <a:pPr algn="just"/>
            <a:r>
              <a:rPr lang="en-US" sz="2400" b="1" dirty="0" smtClean="0">
                <a:solidFill>
                  <a:srgbClr val="FF0000"/>
                </a:solidFill>
                <a:latin typeface="Times New Roman"/>
                <a:cs typeface="Times New Roman"/>
              </a:rPr>
              <a:t>High social index ranking 43/142</a:t>
            </a:r>
          </a:p>
          <a:p>
            <a:pPr algn="just"/>
            <a:r>
              <a:rPr lang="en-US" sz="2400" b="1" dirty="0" smtClean="0">
                <a:latin typeface="Times New Roman"/>
                <a:cs typeface="Times New Roman"/>
              </a:rPr>
              <a:t>Series of Research being done on Social Economy by OSE </a:t>
            </a:r>
            <a:r>
              <a:rPr lang="en-US" sz="2400" b="1" dirty="0" smtClean="0">
                <a:latin typeface="Times New Roman"/>
                <a:cs typeface="Times New Roman"/>
              </a:rPr>
              <a:t>- UNDP. USAID/JCF , DIGICEL </a:t>
            </a:r>
            <a:r>
              <a:rPr lang="en-US" sz="2400" b="1" dirty="0" err="1" smtClean="0">
                <a:latin typeface="Times New Roman"/>
                <a:cs typeface="Times New Roman"/>
              </a:rPr>
              <a:t>Fnd</a:t>
            </a:r>
            <a:r>
              <a:rPr lang="en-US" sz="2400" b="1" dirty="0" smtClean="0">
                <a:latin typeface="Times New Roman"/>
                <a:cs typeface="Times New Roman"/>
              </a:rPr>
              <a:t>,  USAID/COMET I&amp;II, USAID/</a:t>
            </a:r>
            <a:r>
              <a:rPr lang="en-US" sz="2400" b="1" dirty="0" smtClean="0">
                <a:solidFill>
                  <a:srgbClr val="FF0000"/>
                </a:solidFill>
                <a:latin typeface="Times New Roman"/>
                <a:cs typeface="Times New Roman"/>
              </a:rPr>
              <a:t>JN Foundation I&amp;II, </a:t>
            </a:r>
          </a:p>
          <a:p>
            <a:pPr algn="just"/>
            <a:r>
              <a:rPr lang="en-US" sz="2400" b="1" dirty="0" smtClean="0">
                <a:solidFill>
                  <a:srgbClr val="FF0000"/>
                </a:solidFill>
                <a:latin typeface="Times New Roman"/>
                <a:cs typeface="Times New Roman"/>
              </a:rPr>
              <a:t>Revised MSME and Entrepreneurship Policy</a:t>
            </a:r>
            <a:endParaRPr lang="en-US" sz="2400" b="1" dirty="0" smtClean="0">
              <a:solidFill>
                <a:srgbClr val="FF0000"/>
              </a:solidFill>
              <a:latin typeface="Times New Roman"/>
              <a:cs typeface="Times New Roman"/>
            </a:endParaRPr>
          </a:p>
        </p:txBody>
      </p:sp>
      <p:sp>
        <p:nvSpPr>
          <p:cNvPr id="6" name="Title 5"/>
          <p:cNvSpPr>
            <a:spLocks noGrp="1"/>
          </p:cNvSpPr>
          <p:nvPr>
            <p:ph type="title"/>
          </p:nvPr>
        </p:nvSpPr>
        <p:spPr>
          <a:xfrm>
            <a:off x="2502892" y="233673"/>
            <a:ext cx="5050928" cy="995292"/>
          </a:xfrm>
        </p:spPr>
        <p:txBody>
          <a:bodyPr>
            <a:noAutofit/>
          </a:bodyPr>
          <a:lstStyle/>
          <a:p>
            <a:pPr algn="ctr"/>
            <a:r>
              <a:rPr lang="en-US" sz="3200" dirty="0">
                <a:solidFill>
                  <a:srgbClr val="000000"/>
                </a:solidFill>
                <a:latin typeface="Times New Roman"/>
                <a:cs typeface="Times New Roman"/>
              </a:rPr>
              <a:t>C</a:t>
            </a:r>
            <a:r>
              <a:rPr lang="en-US" sz="3200" dirty="0" smtClean="0">
                <a:solidFill>
                  <a:srgbClr val="000000"/>
                </a:solidFill>
                <a:latin typeface="Times New Roman"/>
                <a:cs typeface="Times New Roman"/>
              </a:rPr>
              <a:t>ontext </a:t>
            </a:r>
            <a:r>
              <a:rPr lang="en-US" sz="3200" dirty="0" smtClean="0">
                <a:solidFill>
                  <a:srgbClr val="000000"/>
                </a:solidFill>
                <a:latin typeface="Times New Roman"/>
                <a:cs typeface="Times New Roman"/>
              </a:rPr>
              <a:t>- Jamaica</a:t>
            </a:r>
            <a:endParaRPr lang="en-US" sz="3200" dirty="0">
              <a:solidFill>
                <a:srgbClr val="000000"/>
              </a:solidFill>
              <a:latin typeface="Times New Roman"/>
              <a:cs typeface="Times New Roman"/>
            </a:endParaRPr>
          </a:p>
        </p:txBody>
      </p:sp>
      <p:sp>
        <p:nvSpPr>
          <p:cNvPr id="3" name="Footer Placeholder 2"/>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7" name="Slide Number Placeholder 6"/>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2</a:t>
            </a:fld>
            <a:endParaRPr lang="en-US">
              <a:solidFill>
                <a:prstClr val="black"/>
              </a:solidFill>
              <a:latin typeface="Lucida Sans Unicode"/>
            </a:endParaRPr>
          </a:p>
        </p:txBody>
      </p:sp>
    </p:spTree>
    <p:extLst>
      <p:ext uri="{BB962C8B-B14F-4D97-AF65-F5344CB8AC3E}">
        <p14:creationId xmlns:p14="http://schemas.microsoft.com/office/powerpoint/2010/main" val="13571363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5" name="Slide Number Placeholder 4"/>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20</a:t>
            </a:fld>
            <a:endParaRPr lang="en-US">
              <a:solidFill>
                <a:prstClr val="black"/>
              </a:solidFill>
              <a:latin typeface="Lucida Sans Unicode"/>
            </a:endParaRPr>
          </a:p>
        </p:txBody>
      </p:sp>
      <p:sp>
        <p:nvSpPr>
          <p:cNvPr id="6" name="Title 5"/>
          <p:cNvSpPr>
            <a:spLocks noGrp="1"/>
          </p:cNvSpPr>
          <p:nvPr>
            <p:ph type="title"/>
          </p:nvPr>
        </p:nvSpPr>
        <p:spPr>
          <a:xfrm>
            <a:off x="1496909" y="167120"/>
            <a:ext cx="6805577" cy="966207"/>
          </a:xfrm>
        </p:spPr>
        <p:txBody>
          <a:bodyPr>
            <a:noAutofit/>
          </a:bodyPr>
          <a:lstStyle/>
          <a:p>
            <a:pPr algn="ctr"/>
            <a:r>
              <a:rPr lang="en-US" sz="3200" dirty="0" smtClean="0">
                <a:solidFill>
                  <a:srgbClr val="000000"/>
                </a:solidFill>
                <a:latin typeface="Times New Roman"/>
                <a:cs typeface="Times New Roman"/>
              </a:rPr>
              <a:t>Methodology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Using monetization - Indicators</a:t>
            </a:r>
            <a:endParaRPr lang="en-US" sz="3200" dirty="0">
              <a:solidFill>
                <a:srgbClr val="000000"/>
              </a:solidFill>
              <a:latin typeface="Times New Roman"/>
              <a:cs typeface="Times New Roman"/>
            </a:endParaRPr>
          </a:p>
        </p:txBody>
      </p:sp>
      <p:graphicFrame>
        <p:nvGraphicFramePr>
          <p:cNvPr id="10" name="Table 9"/>
          <p:cNvGraphicFramePr>
            <a:graphicFrameLocks noGrp="1"/>
          </p:cNvGraphicFramePr>
          <p:nvPr>
            <p:extLst>
              <p:ext uri="{D42A27DB-BD31-4B8C-83A1-F6EECF244321}">
                <p14:modId xmlns:p14="http://schemas.microsoft.com/office/powerpoint/2010/main" val="1093461329"/>
              </p:ext>
            </p:extLst>
          </p:nvPr>
        </p:nvGraphicFramePr>
        <p:xfrm>
          <a:off x="1315444" y="1510140"/>
          <a:ext cx="7210556" cy="4836561"/>
        </p:xfrm>
        <a:graphic>
          <a:graphicData uri="http://schemas.openxmlformats.org/drawingml/2006/table">
            <a:tbl>
              <a:tblPr firstRow="1" bandRow="1">
                <a:tableStyleId>{5C22544A-7EE6-4342-B048-85BDC9FD1C3A}</a:tableStyleId>
              </a:tblPr>
              <a:tblGrid>
                <a:gridCol w="3605278"/>
                <a:gridCol w="3605278"/>
              </a:tblGrid>
              <a:tr h="712273">
                <a:tc>
                  <a:txBody>
                    <a:bodyPr/>
                    <a:lstStyle/>
                    <a:p>
                      <a:r>
                        <a:rPr lang="en-US" sz="2400" b="1" dirty="0" smtClean="0"/>
                        <a:t>Cost Price</a:t>
                      </a:r>
                      <a:r>
                        <a:rPr lang="en-US" sz="2400" b="1" baseline="0" dirty="0" smtClean="0"/>
                        <a:t> </a:t>
                      </a:r>
                      <a:r>
                        <a:rPr lang="mr-IN" sz="2400" b="1" baseline="0" dirty="0" smtClean="0"/>
                        <a:t>–</a:t>
                      </a:r>
                      <a:r>
                        <a:rPr lang="en-US" sz="2400" b="1" baseline="0" dirty="0" smtClean="0"/>
                        <a:t>based methods</a:t>
                      </a:r>
                      <a:endParaRPr lang="en-US" sz="2400" b="1" dirty="0"/>
                    </a:p>
                  </a:txBody>
                  <a:tcPr/>
                </a:tc>
                <a:tc>
                  <a:txBody>
                    <a:bodyPr/>
                    <a:lstStyle/>
                    <a:p>
                      <a:r>
                        <a:rPr lang="en-US" sz="2400" b="1" dirty="0" smtClean="0"/>
                        <a:t>Value</a:t>
                      </a:r>
                      <a:r>
                        <a:rPr lang="en-US" sz="2400" b="1" baseline="0" dirty="0" smtClean="0"/>
                        <a:t>-based methods</a:t>
                      </a:r>
                      <a:endParaRPr lang="en-US" sz="2400" b="1" dirty="0"/>
                    </a:p>
                  </a:txBody>
                  <a:tcPr/>
                </a:tc>
              </a:tr>
              <a:tr h="412666">
                <a:tc>
                  <a:txBody>
                    <a:bodyPr/>
                    <a:lstStyle/>
                    <a:p>
                      <a:r>
                        <a:rPr lang="en-US" dirty="0" smtClean="0"/>
                        <a:t>Incurred Losses Method</a:t>
                      </a:r>
                      <a:endParaRPr lang="en-US" dirty="0"/>
                    </a:p>
                  </a:txBody>
                  <a:tcPr/>
                </a:tc>
                <a:tc>
                  <a:txBody>
                    <a:bodyPr/>
                    <a:lstStyle/>
                    <a:p>
                      <a:r>
                        <a:rPr lang="en-US" dirty="0" smtClean="0"/>
                        <a:t>Price Sensitivity</a:t>
                      </a:r>
                      <a:r>
                        <a:rPr lang="en-US" baseline="0" dirty="0" smtClean="0"/>
                        <a:t> Meter</a:t>
                      </a:r>
                      <a:endParaRPr lang="en-US" dirty="0"/>
                    </a:p>
                  </a:txBody>
                  <a:tcPr/>
                </a:tc>
              </a:tr>
              <a:tr h="412666">
                <a:tc>
                  <a:txBody>
                    <a:bodyPr/>
                    <a:lstStyle/>
                    <a:p>
                      <a:r>
                        <a:rPr lang="en-US" dirty="0" smtClean="0"/>
                        <a:t>Cost Reduction Method</a:t>
                      </a:r>
                      <a:endParaRPr lang="en-US" dirty="0"/>
                    </a:p>
                  </a:txBody>
                  <a:tcPr/>
                </a:tc>
                <a:tc>
                  <a:txBody>
                    <a:bodyPr/>
                    <a:lstStyle/>
                    <a:p>
                      <a:endParaRPr lang="en-US" dirty="0"/>
                    </a:p>
                  </a:txBody>
                  <a:tcPr/>
                </a:tc>
              </a:tr>
              <a:tr h="712273">
                <a:tc>
                  <a:txBody>
                    <a:bodyPr/>
                    <a:lstStyle/>
                    <a:p>
                      <a:r>
                        <a:rPr lang="en-US" dirty="0" smtClean="0"/>
                        <a:t>Averting </a:t>
                      </a:r>
                      <a:r>
                        <a:rPr lang="en-US" dirty="0" err="1" smtClean="0"/>
                        <a:t>Behaviour</a:t>
                      </a:r>
                      <a:r>
                        <a:rPr lang="en-US" dirty="0" smtClean="0"/>
                        <a:t> Method</a:t>
                      </a:r>
                      <a:endParaRPr lang="en-US" dirty="0"/>
                    </a:p>
                  </a:txBody>
                  <a:tcPr/>
                </a:tc>
                <a:tc>
                  <a:txBody>
                    <a:bodyPr/>
                    <a:lstStyle/>
                    <a:p>
                      <a:endParaRPr lang="en-US" dirty="0"/>
                    </a:p>
                  </a:txBody>
                  <a:tcPr/>
                </a:tc>
              </a:tr>
              <a:tr h="412666">
                <a:tc>
                  <a:txBody>
                    <a:bodyPr/>
                    <a:lstStyle/>
                    <a:p>
                      <a:r>
                        <a:rPr lang="en-US" dirty="0" smtClean="0"/>
                        <a:t>Hedonic Price Method</a:t>
                      </a:r>
                      <a:endParaRPr lang="en-US" dirty="0"/>
                    </a:p>
                  </a:txBody>
                  <a:tcPr/>
                </a:tc>
                <a:tc>
                  <a:txBody>
                    <a:bodyPr/>
                    <a:lstStyle/>
                    <a:p>
                      <a:endParaRPr lang="en-US"/>
                    </a:p>
                  </a:txBody>
                  <a:tcPr/>
                </a:tc>
              </a:tr>
              <a:tr h="412666">
                <a:tc>
                  <a:txBody>
                    <a:bodyPr/>
                    <a:lstStyle/>
                    <a:p>
                      <a:r>
                        <a:rPr lang="en-US" dirty="0" smtClean="0"/>
                        <a:t>Cost Prevention</a:t>
                      </a:r>
                      <a:r>
                        <a:rPr lang="en-US" baseline="0" dirty="0" smtClean="0"/>
                        <a:t> Method</a:t>
                      </a:r>
                      <a:endParaRPr lang="en-US" dirty="0"/>
                    </a:p>
                  </a:txBody>
                  <a:tcPr/>
                </a:tc>
                <a:tc>
                  <a:txBody>
                    <a:bodyPr/>
                    <a:lstStyle/>
                    <a:p>
                      <a:endParaRPr lang="en-US"/>
                    </a:p>
                  </a:txBody>
                  <a:tcPr/>
                </a:tc>
              </a:tr>
              <a:tr h="412666">
                <a:tc>
                  <a:txBody>
                    <a:bodyPr/>
                    <a:lstStyle/>
                    <a:p>
                      <a:r>
                        <a:rPr lang="en-US" dirty="0" smtClean="0"/>
                        <a:t>Travelling Costs Method</a:t>
                      </a:r>
                      <a:endParaRPr lang="en-US" dirty="0"/>
                    </a:p>
                  </a:txBody>
                  <a:tcPr/>
                </a:tc>
                <a:tc>
                  <a:txBody>
                    <a:bodyPr/>
                    <a:lstStyle/>
                    <a:p>
                      <a:endParaRPr lang="en-US"/>
                    </a:p>
                  </a:txBody>
                  <a:tcPr/>
                </a:tc>
              </a:tr>
              <a:tr h="412666">
                <a:tc>
                  <a:txBody>
                    <a:bodyPr/>
                    <a:lstStyle/>
                    <a:p>
                      <a:r>
                        <a:rPr lang="en-US" dirty="0" smtClean="0"/>
                        <a:t>Restoration</a:t>
                      </a:r>
                      <a:r>
                        <a:rPr lang="en-US" baseline="0" dirty="0" smtClean="0"/>
                        <a:t> Cost Method</a:t>
                      </a:r>
                      <a:endParaRPr lang="en-US" dirty="0"/>
                    </a:p>
                  </a:txBody>
                  <a:tcPr/>
                </a:tc>
                <a:tc>
                  <a:txBody>
                    <a:bodyPr/>
                    <a:lstStyle/>
                    <a:p>
                      <a:endParaRPr lang="en-US"/>
                    </a:p>
                  </a:txBody>
                  <a:tcPr/>
                </a:tc>
              </a:tr>
              <a:tr h="412666">
                <a:tc>
                  <a:txBody>
                    <a:bodyPr/>
                    <a:lstStyle/>
                    <a:p>
                      <a:r>
                        <a:rPr lang="en-US" dirty="0" smtClean="0"/>
                        <a:t>Production Factor</a:t>
                      </a:r>
                      <a:r>
                        <a:rPr lang="en-US" baseline="0" dirty="0" smtClean="0"/>
                        <a:t> Method</a:t>
                      </a:r>
                      <a:endParaRPr lang="en-US" dirty="0"/>
                    </a:p>
                  </a:txBody>
                  <a:tcPr/>
                </a:tc>
                <a:tc>
                  <a:txBody>
                    <a:bodyPr/>
                    <a:lstStyle/>
                    <a:p>
                      <a:endParaRPr lang="en-US"/>
                    </a:p>
                  </a:txBody>
                  <a:tcPr/>
                </a:tc>
              </a:tr>
              <a:tr h="412666">
                <a:tc>
                  <a:txBody>
                    <a:bodyPr/>
                    <a:lstStyle/>
                    <a:p>
                      <a:r>
                        <a:rPr lang="en-US" dirty="0" smtClean="0"/>
                        <a:t>Added Value Method</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6665594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3280" y="1168625"/>
            <a:ext cx="8229600" cy="4876487"/>
          </a:xfrm>
        </p:spPr>
        <p:txBody>
          <a:bodyPr>
            <a:normAutofit/>
          </a:bodyPr>
          <a:lstStyle/>
          <a:p>
            <a:pPr marL="109728" indent="0" algn="just">
              <a:buNone/>
            </a:pPr>
            <a:r>
              <a:rPr lang="en-US" sz="2400" dirty="0" smtClean="0">
                <a:latin typeface="Times New Roman"/>
                <a:cs typeface="Times New Roman"/>
              </a:rPr>
              <a:t>Two Forms of Social Enterprises -  </a:t>
            </a:r>
          </a:p>
          <a:p>
            <a:pPr marL="566928" indent="-457200" algn="just">
              <a:buFont typeface="+mj-lt"/>
              <a:buAutoNum type="arabicPeriod"/>
            </a:pPr>
            <a:r>
              <a:rPr lang="en-US" sz="2400" dirty="0">
                <a:latin typeface="Times New Roman"/>
                <a:cs typeface="Times New Roman"/>
              </a:rPr>
              <a:t>E</a:t>
            </a:r>
            <a:r>
              <a:rPr lang="en-US" sz="2400" dirty="0" smtClean="0">
                <a:latin typeface="Times New Roman"/>
                <a:cs typeface="Times New Roman"/>
              </a:rPr>
              <a:t>nterprise’s </a:t>
            </a:r>
            <a:r>
              <a:rPr lang="en-US" sz="2400" dirty="0">
                <a:latin typeface="Times New Roman"/>
                <a:cs typeface="Times New Roman"/>
              </a:rPr>
              <a:t>operations </a:t>
            </a:r>
            <a:r>
              <a:rPr lang="en-US" sz="2400" dirty="0" smtClean="0">
                <a:latin typeface="Times New Roman"/>
                <a:cs typeface="Times New Roman"/>
              </a:rPr>
              <a:t>linked into its mission </a:t>
            </a:r>
            <a:endParaRPr lang="en-US" sz="2400" dirty="0">
              <a:latin typeface="Times New Roman"/>
              <a:cs typeface="Times New Roman"/>
            </a:endParaRPr>
          </a:p>
          <a:p>
            <a:pPr marL="566928" indent="-457200" algn="just">
              <a:buFont typeface="+mj-lt"/>
              <a:buAutoNum type="arabicPeriod"/>
            </a:pPr>
            <a:r>
              <a:rPr lang="en-US" sz="2400" dirty="0" smtClean="0">
                <a:latin typeface="Times New Roman"/>
                <a:cs typeface="Times New Roman"/>
              </a:rPr>
              <a:t>SEs </a:t>
            </a:r>
            <a:r>
              <a:rPr lang="en-US" sz="2400" dirty="0">
                <a:latin typeface="Times New Roman"/>
                <a:cs typeface="Times New Roman"/>
              </a:rPr>
              <a:t>operation provides </a:t>
            </a:r>
            <a:r>
              <a:rPr lang="en-US" sz="2400" dirty="0" smtClean="0">
                <a:latin typeface="Times New Roman"/>
                <a:cs typeface="Times New Roman"/>
              </a:rPr>
              <a:t>employment</a:t>
            </a:r>
          </a:p>
          <a:p>
            <a:pPr marL="109728" indent="0" algn="just">
              <a:buNone/>
            </a:pPr>
            <a:endParaRPr lang="en-US" sz="2400" dirty="0" smtClean="0">
              <a:latin typeface="Times New Roman"/>
              <a:cs typeface="Times New Roman"/>
            </a:endParaRPr>
          </a:p>
          <a:p>
            <a:pPr marL="109728" indent="0" algn="just">
              <a:buNone/>
            </a:pPr>
            <a:r>
              <a:rPr lang="en-US" sz="2400" dirty="0" smtClean="0">
                <a:latin typeface="Times New Roman"/>
                <a:cs typeface="Times New Roman"/>
              </a:rPr>
              <a:t>Examine </a:t>
            </a:r>
            <a:r>
              <a:rPr lang="en-US" sz="2400" dirty="0">
                <a:latin typeface="Times New Roman"/>
                <a:cs typeface="Times New Roman"/>
              </a:rPr>
              <a:t>the </a:t>
            </a:r>
            <a:r>
              <a:rPr lang="en-US" sz="2400" dirty="0" smtClean="0">
                <a:latin typeface="Times New Roman"/>
                <a:cs typeface="Times New Roman"/>
              </a:rPr>
              <a:t>ROI of </a:t>
            </a:r>
            <a:r>
              <a:rPr lang="en-US" sz="2400" dirty="0">
                <a:latin typeface="Times New Roman"/>
                <a:cs typeface="Times New Roman"/>
              </a:rPr>
              <a:t>SEs from both classifications. </a:t>
            </a:r>
            <a:endParaRPr lang="en-US" sz="2400" dirty="0" smtClean="0">
              <a:latin typeface="Times New Roman"/>
              <a:cs typeface="Times New Roman"/>
            </a:endParaRPr>
          </a:p>
          <a:p>
            <a:pPr marL="566928" indent="-457200" algn="just">
              <a:buFont typeface="+mj-lt"/>
              <a:buAutoNum type="arabicPeriod"/>
            </a:pPr>
            <a:r>
              <a:rPr lang="en-US" sz="2400" dirty="0" smtClean="0">
                <a:latin typeface="Times New Roman"/>
                <a:cs typeface="Times New Roman"/>
              </a:rPr>
              <a:t>Forward Step Foundation </a:t>
            </a:r>
            <a:r>
              <a:rPr lang="mr-IN" sz="2400" dirty="0" smtClean="0">
                <a:latin typeface="Times New Roman"/>
                <a:cs typeface="Times New Roman"/>
              </a:rPr>
              <a:t>–</a:t>
            </a:r>
            <a:r>
              <a:rPr lang="en-US" sz="2400" dirty="0" smtClean="0">
                <a:latin typeface="Times New Roman"/>
                <a:cs typeface="Times New Roman"/>
              </a:rPr>
              <a:t> provides training and establishing enterprises where beneficiaries are actively engage in providing goods and services</a:t>
            </a:r>
            <a:endParaRPr lang="en-US" sz="2400" dirty="0" smtClean="0">
              <a:latin typeface="Times New Roman"/>
              <a:cs typeface="Times New Roman"/>
            </a:endParaRPr>
          </a:p>
          <a:p>
            <a:pPr marL="566928" indent="-457200" algn="just">
              <a:buFont typeface="+mj-lt"/>
              <a:buAutoNum type="arabicPeriod"/>
            </a:pPr>
            <a:r>
              <a:rPr lang="en-US" sz="2400" dirty="0" smtClean="0">
                <a:latin typeface="Times New Roman"/>
                <a:cs typeface="Times New Roman"/>
              </a:rPr>
              <a:t>The </a:t>
            </a:r>
            <a:r>
              <a:rPr lang="en-US" sz="2400" dirty="0">
                <a:latin typeface="Times New Roman"/>
                <a:cs typeface="Times New Roman"/>
              </a:rPr>
              <a:t>New Horizon Christian </a:t>
            </a:r>
            <a:r>
              <a:rPr lang="en-US" sz="2400" dirty="0" smtClean="0">
                <a:latin typeface="Times New Roman"/>
                <a:cs typeface="Times New Roman"/>
              </a:rPr>
              <a:t>Ministries - </a:t>
            </a:r>
            <a:r>
              <a:rPr lang="en-US" sz="2400" dirty="0">
                <a:latin typeface="Times New Roman"/>
                <a:cs typeface="Times New Roman"/>
              </a:rPr>
              <a:t>provide training and certification, enabling its participants to earn an income, reduces crime as well as protects the environment. </a:t>
            </a:r>
            <a:endParaRPr lang="en-US" sz="2400" dirty="0" smtClean="0">
              <a:latin typeface="Times New Roman"/>
              <a:cs typeface="Times New Roman"/>
            </a:endParaRPr>
          </a:p>
          <a:p>
            <a:pPr algn="just"/>
            <a:endParaRPr lang="en-US" sz="2400" dirty="0">
              <a:latin typeface="Times New Roman"/>
              <a:cs typeface="Times New Roman"/>
            </a:endParaRPr>
          </a:p>
        </p:txBody>
      </p:sp>
      <p:sp>
        <p:nvSpPr>
          <p:cNvPr id="4" name="Footer Placeholder 3"/>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5" name="Slide Number Placeholder 4"/>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21</a:t>
            </a:fld>
            <a:endParaRPr lang="en-US">
              <a:solidFill>
                <a:prstClr val="black"/>
              </a:solidFill>
              <a:latin typeface="Lucida Sans Unicode"/>
            </a:endParaRPr>
          </a:p>
        </p:txBody>
      </p:sp>
      <p:sp>
        <p:nvSpPr>
          <p:cNvPr id="6" name="Title 5"/>
          <p:cNvSpPr>
            <a:spLocks noGrp="1"/>
          </p:cNvSpPr>
          <p:nvPr>
            <p:ph type="title"/>
          </p:nvPr>
        </p:nvSpPr>
        <p:spPr>
          <a:xfrm>
            <a:off x="1727096" y="121766"/>
            <a:ext cx="5745726" cy="1030941"/>
          </a:xfrm>
        </p:spPr>
        <p:txBody>
          <a:bodyPr>
            <a:noAutofit/>
          </a:bodyPr>
          <a:lstStyle/>
          <a:p>
            <a:pPr algn="ctr"/>
            <a:r>
              <a:rPr lang="en-US" sz="3200" dirty="0" smtClean="0">
                <a:solidFill>
                  <a:srgbClr val="000000"/>
                </a:solidFill>
                <a:latin typeface="Times New Roman"/>
                <a:cs typeface="Times New Roman"/>
              </a:rPr>
              <a:t>Methodology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a:t>
            </a:r>
            <a:r>
              <a:rPr lang="en-US" sz="3200" dirty="0" smtClean="0">
                <a:solidFill>
                  <a:srgbClr val="000000"/>
                </a:solidFill>
                <a:latin typeface="Times New Roman"/>
                <a:cs typeface="Times New Roman"/>
              </a:rPr>
              <a:t>Two Cases</a:t>
            </a:r>
            <a:endParaRPr lang="en-US" sz="3200" dirty="0">
              <a:solidFill>
                <a:srgbClr val="000000"/>
              </a:solidFill>
              <a:latin typeface="Times New Roman"/>
              <a:cs typeface="Times New Roman"/>
            </a:endParaRPr>
          </a:p>
        </p:txBody>
      </p:sp>
    </p:spTree>
    <p:extLst>
      <p:ext uri="{BB962C8B-B14F-4D97-AF65-F5344CB8AC3E}">
        <p14:creationId xmlns:p14="http://schemas.microsoft.com/office/powerpoint/2010/main" val="35456518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68185"/>
            <a:ext cx="8229600" cy="5049853"/>
          </a:xfrm>
        </p:spPr>
        <p:txBody>
          <a:bodyPr>
            <a:noAutofit/>
          </a:bodyPr>
          <a:lstStyle/>
          <a:p>
            <a:pPr marL="109728" indent="0" algn="just">
              <a:buNone/>
            </a:pPr>
            <a:r>
              <a:rPr lang="en-US" sz="2400" dirty="0">
                <a:latin typeface="Times New Roman"/>
                <a:cs typeface="Times New Roman"/>
              </a:rPr>
              <a:t>The Forward Step Foundation (FSF) was setup in 2006 to cater to the needs of the youths within the community of Gregory Park, in an effort to facilitate community regeneration through constructive application. The FSF </a:t>
            </a:r>
            <a:r>
              <a:rPr lang="en-US" sz="2400" dirty="0" smtClean="0">
                <a:latin typeface="Times New Roman"/>
                <a:cs typeface="Times New Roman"/>
              </a:rPr>
              <a:t>fulfills </a:t>
            </a:r>
            <a:r>
              <a:rPr lang="en-US" sz="2400" dirty="0">
                <a:latin typeface="Times New Roman"/>
                <a:cs typeface="Times New Roman"/>
              </a:rPr>
              <a:t>its mission using a phased approach. </a:t>
            </a:r>
            <a:endParaRPr lang="en-US" sz="2400" dirty="0" smtClean="0">
              <a:latin typeface="Times New Roman"/>
              <a:cs typeface="Times New Roman"/>
            </a:endParaRPr>
          </a:p>
          <a:p>
            <a:pPr marL="109728" indent="0" algn="just">
              <a:buNone/>
            </a:pPr>
            <a:endParaRPr lang="en-US" sz="2400" dirty="0" smtClean="0">
              <a:latin typeface="Times New Roman"/>
              <a:cs typeface="Times New Roman"/>
            </a:endParaRPr>
          </a:p>
          <a:p>
            <a:pPr marL="109728" indent="0" algn="just">
              <a:buNone/>
            </a:pPr>
            <a:r>
              <a:rPr lang="en-US" sz="2400" dirty="0" smtClean="0">
                <a:latin typeface="Times New Roman"/>
                <a:cs typeface="Times New Roman"/>
              </a:rPr>
              <a:t>First </a:t>
            </a:r>
            <a:r>
              <a:rPr lang="en-US" sz="2400" dirty="0">
                <a:latin typeface="Times New Roman"/>
                <a:cs typeface="Times New Roman"/>
              </a:rPr>
              <a:t>phase </a:t>
            </a:r>
            <a:r>
              <a:rPr lang="en-US" sz="2400" dirty="0" smtClean="0">
                <a:latin typeface="Times New Roman"/>
                <a:cs typeface="Times New Roman"/>
              </a:rPr>
              <a:t>focuses on </a:t>
            </a:r>
            <a:r>
              <a:rPr lang="en-US" sz="2400" dirty="0">
                <a:latin typeface="Times New Roman"/>
                <a:cs typeface="Times New Roman"/>
              </a:rPr>
              <a:t>implementing the </a:t>
            </a:r>
            <a:r>
              <a:rPr lang="en-US" sz="2400" i="1" dirty="0" err="1">
                <a:latin typeface="Times New Roman"/>
                <a:cs typeface="Times New Roman"/>
              </a:rPr>
              <a:t>Liveli</a:t>
            </a:r>
            <a:r>
              <a:rPr lang="en-US" sz="2400" i="1" dirty="0">
                <a:latin typeface="Times New Roman"/>
                <a:cs typeface="Times New Roman"/>
              </a:rPr>
              <a:t>-Up-</a:t>
            </a:r>
            <a:r>
              <a:rPr lang="en-US" sz="2400" i="1" dirty="0" err="1">
                <a:latin typeface="Times New Roman"/>
                <a:cs typeface="Times New Roman"/>
              </a:rPr>
              <a:t>Yuhself</a:t>
            </a:r>
            <a:r>
              <a:rPr lang="en-US" sz="2400" i="1" dirty="0">
                <a:latin typeface="Times New Roman"/>
                <a:cs typeface="Times New Roman"/>
              </a:rPr>
              <a:t> Initiative, A Come – Unity Sustainability </a:t>
            </a:r>
            <a:r>
              <a:rPr lang="en-US" sz="2400" i="1" dirty="0" err="1">
                <a:latin typeface="Times New Roman"/>
                <a:cs typeface="Times New Roman"/>
              </a:rPr>
              <a:t>Programme</a:t>
            </a:r>
            <a:r>
              <a:rPr lang="en-US" sz="2400" dirty="0">
                <a:latin typeface="Times New Roman"/>
                <a:cs typeface="Times New Roman"/>
              </a:rPr>
              <a:t> which </a:t>
            </a:r>
            <a:r>
              <a:rPr lang="en-US" sz="2400" dirty="0" smtClean="0">
                <a:latin typeface="Times New Roman"/>
                <a:cs typeface="Times New Roman"/>
              </a:rPr>
              <a:t>provides </a:t>
            </a:r>
            <a:r>
              <a:rPr lang="en-US" sz="2400" dirty="0">
                <a:latin typeface="Times New Roman"/>
                <a:cs typeface="Times New Roman"/>
              </a:rPr>
              <a:t>training for 25 at risk youths within the Gregory Park and surrounding area. These participants </a:t>
            </a:r>
            <a:r>
              <a:rPr lang="en-US" sz="2400" dirty="0" smtClean="0">
                <a:latin typeface="Times New Roman"/>
                <a:cs typeface="Times New Roman"/>
              </a:rPr>
              <a:t>are </a:t>
            </a:r>
            <a:r>
              <a:rPr lang="en-US" sz="2400" dirty="0">
                <a:latin typeface="Times New Roman"/>
                <a:cs typeface="Times New Roman"/>
              </a:rPr>
              <a:t>exposed to life skills </a:t>
            </a:r>
            <a:r>
              <a:rPr lang="en-US" sz="2400" dirty="0" smtClean="0">
                <a:latin typeface="Times New Roman"/>
                <a:cs typeface="Times New Roman"/>
              </a:rPr>
              <a:t>training </a:t>
            </a:r>
            <a:r>
              <a:rPr lang="en-US" sz="2400" dirty="0">
                <a:latin typeface="Times New Roman"/>
                <a:cs typeface="Times New Roman"/>
              </a:rPr>
              <a:t>in arts and craft, creative </a:t>
            </a:r>
            <a:r>
              <a:rPr lang="en-US" sz="2400" dirty="0" smtClean="0">
                <a:latin typeface="Times New Roman"/>
                <a:cs typeface="Times New Roman"/>
              </a:rPr>
              <a:t>arts (studio engineering and music development) </a:t>
            </a:r>
            <a:r>
              <a:rPr lang="en-US" sz="2400" dirty="0">
                <a:latin typeface="Times New Roman"/>
                <a:cs typeface="Times New Roman"/>
              </a:rPr>
              <a:t>and </a:t>
            </a:r>
            <a:r>
              <a:rPr lang="en-US" sz="2400" dirty="0" smtClean="0">
                <a:latin typeface="Times New Roman"/>
                <a:cs typeface="Times New Roman"/>
              </a:rPr>
              <a:t>carpentry </a:t>
            </a:r>
            <a:r>
              <a:rPr lang="mr-IN" sz="2400" dirty="0" smtClean="0">
                <a:latin typeface="Times New Roman"/>
                <a:cs typeface="Times New Roman"/>
              </a:rPr>
              <a:t>–</a:t>
            </a:r>
            <a:r>
              <a:rPr lang="en-US" sz="2400" dirty="0" smtClean="0">
                <a:latin typeface="Times New Roman"/>
                <a:cs typeface="Times New Roman"/>
              </a:rPr>
              <a:t> out of which three enterprises are established providing employment to participants</a:t>
            </a:r>
          </a:p>
          <a:p>
            <a:pPr marL="109728" indent="0" algn="just">
              <a:buNone/>
            </a:pPr>
            <a:endParaRPr lang="en-US" sz="2400" dirty="0">
              <a:latin typeface="Times New Roman"/>
              <a:cs typeface="Times New Roman"/>
            </a:endParaRPr>
          </a:p>
          <a:p>
            <a:pPr marL="109728" indent="0" algn="just">
              <a:buNone/>
            </a:pPr>
            <a:endParaRPr lang="en-JM" sz="2400" dirty="0">
              <a:latin typeface="Times New Roman"/>
              <a:cs typeface="Times New Roman"/>
            </a:endParaRPr>
          </a:p>
          <a:p>
            <a:pPr marL="109728" indent="0" algn="just">
              <a:buNone/>
            </a:pPr>
            <a:endParaRPr lang="en-US" sz="2400" dirty="0">
              <a:latin typeface="Times New Roman"/>
              <a:cs typeface="Times New Roman"/>
            </a:endParaRPr>
          </a:p>
        </p:txBody>
      </p:sp>
      <p:sp>
        <p:nvSpPr>
          <p:cNvPr id="5" name="Title 4"/>
          <p:cNvSpPr>
            <a:spLocks noGrp="1"/>
          </p:cNvSpPr>
          <p:nvPr>
            <p:ph type="title"/>
          </p:nvPr>
        </p:nvSpPr>
        <p:spPr>
          <a:xfrm>
            <a:off x="1176436" y="192708"/>
            <a:ext cx="7225948" cy="978121"/>
          </a:xfrm>
        </p:spPr>
        <p:txBody>
          <a:bodyPr>
            <a:noAutofit/>
          </a:bodyPr>
          <a:lstStyle/>
          <a:p>
            <a:pPr algn="ctr"/>
            <a:r>
              <a:rPr lang="en-US" sz="3200" dirty="0" smtClean="0">
                <a:solidFill>
                  <a:srgbClr val="000000"/>
                </a:solidFill>
                <a:latin typeface="Times New Roman"/>
                <a:cs typeface="Times New Roman"/>
              </a:rPr>
              <a:t>What is forward Step Foundation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Gregory Park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theory of change</a:t>
            </a:r>
            <a:endParaRPr lang="en-US" sz="3200" dirty="0">
              <a:solidFill>
                <a:srgbClr val="000000"/>
              </a:solidFill>
              <a:latin typeface="Times New Roman"/>
              <a:cs typeface="Times New Roman"/>
            </a:endParaRPr>
          </a:p>
        </p:txBody>
      </p:sp>
      <p:sp>
        <p:nvSpPr>
          <p:cNvPr id="7" name="Footer Placeholder 6"/>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8" name="Slide Number Placeholder 7"/>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22</a:t>
            </a:fld>
            <a:endParaRPr lang="en-US">
              <a:solidFill>
                <a:prstClr val="black"/>
              </a:solidFill>
              <a:latin typeface="Lucida Sans Unicode"/>
            </a:endParaRPr>
          </a:p>
        </p:txBody>
      </p:sp>
      <p:sp>
        <p:nvSpPr>
          <p:cNvPr id="9" name="Rectangle 8"/>
          <p:cNvSpPr/>
          <p:nvPr/>
        </p:nvSpPr>
        <p:spPr>
          <a:xfrm>
            <a:off x="740894" y="1772996"/>
            <a:ext cx="8098449" cy="3046988"/>
          </a:xfrm>
          <a:prstGeom prst="rect">
            <a:avLst/>
          </a:prstGeom>
        </p:spPr>
        <p:txBody>
          <a:bodyPr wrap="square">
            <a:spAutoFit/>
          </a:bodyPr>
          <a:lstStyle/>
          <a:p>
            <a:pPr marL="109728" indent="0">
              <a:buNone/>
            </a:pPr>
            <a:endParaRPr lang="en-US" sz="2400" dirty="0"/>
          </a:p>
          <a:p>
            <a:pPr marL="109728" indent="0">
              <a:buNone/>
            </a:pPr>
            <a:endParaRPr lang="en-US" sz="2400" dirty="0" smtClean="0"/>
          </a:p>
          <a:p>
            <a:pPr marL="109728" indent="0">
              <a:buNone/>
            </a:pPr>
            <a:endParaRPr lang="en-US" sz="2400" dirty="0"/>
          </a:p>
          <a:p>
            <a:pPr marL="109728" indent="0">
              <a:buNone/>
            </a:pPr>
            <a:endParaRPr lang="en-US" sz="2400" dirty="0" smtClean="0"/>
          </a:p>
          <a:p>
            <a:pPr marL="109728" indent="0">
              <a:buNone/>
            </a:pPr>
            <a:endParaRPr lang="en-US" sz="2400" dirty="0"/>
          </a:p>
          <a:p>
            <a:pPr marL="109728" indent="0">
              <a:buNone/>
            </a:pPr>
            <a:endParaRPr lang="en-US" sz="2400" dirty="0" smtClean="0"/>
          </a:p>
          <a:p>
            <a:pPr marL="109728" indent="0">
              <a:buNone/>
            </a:pPr>
            <a:endParaRPr lang="en-US" sz="2400" dirty="0"/>
          </a:p>
          <a:p>
            <a:pPr marL="109728" indent="0">
              <a:buNone/>
            </a:pPr>
            <a:endParaRPr lang="en-US" sz="2400" dirty="0"/>
          </a:p>
        </p:txBody>
      </p:sp>
    </p:spTree>
    <p:extLst>
      <p:ext uri="{BB962C8B-B14F-4D97-AF65-F5344CB8AC3E}">
        <p14:creationId xmlns:p14="http://schemas.microsoft.com/office/powerpoint/2010/main" val="37288323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s-ES_tradnl" smtClean="0">
                <a:solidFill>
                  <a:prstClr val="black"/>
                </a:solidFill>
                <a:latin typeface="Lucida Sans Unicode"/>
              </a:rPr>
              <a:t>JPS Symposium 2016</a:t>
            </a:r>
            <a:endParaRPr lang="en-US">
              <a:solidFill>
                <a:prstClr val="black"/>
              </a:solidFill>
              <a:latin typeface="Lucida Sans Unicode"/>
            </a:endParaRPr>
          </a:p>
        </p:txBody>
      </p:sp>
      <p:sp>
        <p:nvSpPr>
          <p:cNvPr id="3" name="Slide Number Placeholder 2"/>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23</a:t>
            </a:fld>
            <a:endParaRPr lang="en-US">
              <a:solidFill>
                <a:prstClr val="black"/>
              </a:solidFill>
              <a:latin typeface="Lucida Sans Unicode"/>
            </a:endParaRPr>
          </a:p>
        </p:txBody>
      </p:sp>
      <p:pic>
        <p:nvPicPr>
          <p:cNvPr id="4" name="Picture 3"/>
          <p:cNvPicPr/>
          <p:nvPr/>
        </p:nvPicPr>
        <p:blipFill rotWithShape="1">
          <a:blip r:embed="rId2"/>
          <a:srcRect l="4802" t="24555" r="4570" b="10676"/>
          <a:stretch/>
        </p:blipFill>
        <p:spPr bwMode="auto">
          <a:xfrm>
            <a:off x="191176" y="0"/>
            <a:ext cx="8821855" cy="65268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5217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3216"/>
            <a:ext cx="8229600" cy="4489606"/>
          </a:xfrm>
        </p:spPr>
        <p:txBody>
          <a:bodyPr>
            <a:normAutofit lnSpcReduction="10000"/>
          </a:bodyPr>
          <a:lstStyle/>
          <a:p>
            <a:pPr marL="109728" indent="0">
              <a:buNone/>
            </a:pPr>
            <a:r>
              <a:rPr lang="en-US" sz="2400" dirty="0">
                <a:latin typeface="Times New Roman"/>
                <a:cs typeface="Times New Roman"/>
              </a:rPr>
              <a:t>Grant funding of </a:t>
            </a:r>
            <a:r>
              <a:rPr lang="en-US" sz="2400" dirty="0" smtClean="0">
                <a:latin typeface="Times New Roman"/>
                <a:ea typeface="ＭＳ 明朝"/>
                <a:cs typeface="Times New Roman"/>
              </a:rPr>
              <a:t>J</a:t>
            </a:r>
            <a:r>
              <a:rPr lang="en-US" sz="2400" dirty="0">
                <a:latin typeface="Times New Roman"/>
                <a:ea typeface="ＭＳ 明朝"/>
                <a:cs typeface="Times New Roman"/>
              </a:rPr>
              <a:t>$2,594,000 </a:t>
            </a:r>
            <a:r>
              <a:rPr lang="en-US" sz="2400" dirty="0" smtClean="0">
                <a:latin typeface="Times New Roman"/>
                <a:cs typeface="Times New Roman"/>
              </a:rPr>
              <a:t> </a:t>
            </a:r>
            <a:r>
              <a:rPr lang="en-US" sz="2400" dirty="0">
                <a:latin typeface="Times New Roman"/>
                <a:cs typeface="Times New Roman"/>
              </a:rPr>
              <a:t>invested yielded a return of </a:t>
            </a:r>
            <a:r>
              <a:rPr lang="en-US" sz="2400" dirty="0" smtClean="0">
                <a:latin typeface="Times New Roman"/>
                <a:cs typeface="Times New Roman"/>
              </a:rPr>
              <a:t>106% </a:t>
            </a:r>
            <a:r>
              <a:rPr lang="en-US" sz="2400" dirty="0">
                <a:latin typeface="Times New Roman"/>
                <a:cs typeface="Times New Roman"/>
              </a:rPr>
              <a:t>after discounting. </a:t>
            </a:r>
          </a:p>
          <a:p>
            <a:pPr marL="109728" indent="0">
              <a:buNone/>
            </a:pPr>
            <a:endParaRPr lang="en-US" sz="2400" dirty="0">
              <a:latin typeface="Times New Roman"/>
              <a:cs typeface="Times New Roman"/>
            </a:endParaRPr>
          </a:p>
          <a:p>
            <a:pPr marL="109728" indent="0">
              <a:buNone/>
            </a:pPr>
            <a:r>
              <a:rPr lang="en-US" sz="2400" dirty="0">
                <a:latin typeface="Times New Roman"/>
                <a:cs typeface="Times New Roman"/>
              </a:rPr>
              <a:t>Total Social and Economic benefit = </a:t>
            </a:r>
            <a:r>
              <a:rPr lang="en-US" sz="2400" dirty="0" smtClean="0">
                <a:latin typeface="Times New Roman"/>
                <a:ea typeface="ＭＳ 明朝"/>
                <a:cs typeface="Times New Roman"/>
              </a:rPr>
              <a:t>J</a:t>
            </a:r>
            <a:r>
              <a:rPr lang="en-US" sz="2400" dirty="0">
                <a:latin typeface="Times New Roman"/>
                <a:ea typeface="ＭＳ 明朝"/>
                <a:cs typeface="Times New Roman"/>
              </a:rPr>
              <a:t>$2,889,000 </a:t>
            </a:r>
            <a:endParaRPr lang="en-US" sz="2400" dirty="0">
              <a:latin typeface="Times New Roman"/>
              <a:cs typeface="Times New Roman"/>
            </a:endParaRPr>
          </a:p>
          <a:p>
            <a:pPr marL="109728" indent="0">
              <a:buNone/>
            </a:pPr>
            <a:r>
              <a:rPr lang="en-US" sz="2400" dirty="0">
                <a:latin typeface="Times New Roman"/>
                <a:cs typeface="Times New Roman"/>
              </a:rPr>
              <a:t>Discounted by </a:t>
            </a:r>
            <a:r>
              <a:rPr lang="en-US" sz="2400" dirty="0">
                <a:latin typeface="Times New Roman"/>
                <a:cs typeface="Times New Roman"/>
              </a:rPr>
              <a:t>5</a:t>
            </a:r>
            <a:r>
              <a:rPr lang="en-US" sz="2400" dirty="0" smtClean="0">
                <a:latin typeface="Times New Roman"/>
                <a:cs typeface="Times New Roman"/>
              </a:rPr>
              <a:t>% </a:t>
            </a:r>
            <a:r>
              <a:rPr lang="en-US" sz="2400" dirty="0">
                <a:latin typeface="Times New Roman"/>
                <a:cs typeface="Times New Roman"/>
              </a:rPr>
              <a:t>for </a:t>
            </a:r>
            <a:r>
              <a:rPr lang="en-US" sz="2400" dirty="0" smtClean="0">
                <a:latin typeface="Times New Roman"/>
                <a:cs typeface="Times New Roman"/>
              </a:rPr>
              <a:t>attribution</a:t>
            </a:r>
            <a:r>
              <a:rPr lang="en-US" sz="2400" dirty="0" smtClean="0">
                <a:latin typeface="Times New Roman"/>
                <a:cs typeface="Times New Roman"/>
              </a:rPr>
              <a:t> </a:t>
            </a:r>
            <a:r>
              <a:rPr lang="en-US" sz="2400" dirty="0">
                <a:latin typeface="Times New Roman"/>
                <a:cs typeface="Times New Roman"/>
              </a:rPr>
              <a:t>= J</a:t>
            </a:r>
            <a:r>
              <a:rPr lang="en-US" sz="2400" dirty="0" smtClean="0">
                <a:latin typeface="Times New Roman"/>
                <a:cs typeface="Times New Roman"/>
              </a:rPr>
              <a:t>$</a:t>
            </a:r>
            <a:endParaRPr lang="en-US" sz="2400" dirty="0">
              <a:latin typeface="Times New Roman"/>
              <a:cs typeface="Times New Roman"/>
            </a:endParaRPr>
          </a:p>
          <a:p>
            <a:pPr marL="109728" indent="0">
              <a:buNone/>
            </a:pPr>
            <a:endParaRPr lang="en-US" sz="2400" dirty="0" smtClean="0">
              <a:latin typeface="Times New Roman"/>
              <a:cs typeface="Times New Roman"/>
            </a:endParaRPr>
          </a:p>
          <a:p>
            <a:pPr marL="109728" indent="0">
              <a:buNone/>
            </a:pPr>
            <a:r>
              <a:rPr lang="en-US" sz="2400" dirty="0" smtClean="0">
                <a:latin typeface="Times New Roman"/>
                <a:cs typeface="Times New Roman"/>
              </a:rPr>
              <a:t>SROI </a:t>
            </a:r>
            <a:r>
              <a:rPr lang="en-US" sz="2400" dirty="0">
                <a:latin typeface="Times New Roman"/>
                <a:cs typeface="Times New Roman"/>
              </a:rPr>
              <a:t>= </a:t>
            </a:r>
            <a:r>
              <a:rPr lang="en-US" sz="2400" dirty="0" smtClean="0">
                <a:latin typeface="Times New Roman"/>
                <a:cs typeface="Times New Roman"/>
              </a:rPr>
              <a:t>2759300</a:t>
            </a:r>
            <a:r>
              <a:rPr lang="en-US" sz="2400" dirty="0" smtClean="0">
                <a:latin typeface="Times New Roman"/>
                <a:cs typeface="Times New Roman"/>
              </a:rPr>
              <a:t>/2594000</a:t>
            </a:r>
            <a:endParaRPr lang="en-US" sz="2400" dirty="0">
              <a:latin typeface="Times New Roman"/>
              <a:cs typeface="Times New Roman"/>
            </a:endParaRPr>
          </a:p>
          <a:p>
            <a:pPr marL="109728" indent="0">
              <a:buNone/>
            </a:pPr>
            <a:r>
              <a:rPr lang="en-US" sz="2400" dirty="0" smtClean="0">
                <a:latin typeface="Times New Roman"/>
                <a:cs typeface="Times New Roman"/>
              </a:rPr>
              <a:t>1.06 </a:t>
            </a:r>
            <a:r>
              <a:rPr lang="en-US" sz="2400" dirty="0" smtClean="0">
                <a:latin typeface="Times New Roman"/>
                <a:cs typeface="Times New Roman"/>
              </a:rPr>
              <a:t>This </a:t>
            </a:r>
            <a:r>
              <a:rPr lang="en-US" sz="2400" dirty="0">
                <a:latin typeface="Times New Roman"/>
                <a:cs typeface="Times New Roman"/>
              </a:rPr>
              <a:t>amounts to a return of </a:t>
            </a:r>
            <a:r>
              <a:rPr lang="en-US" sz="2400" dirty="0" smtClean="0">
                <a:latin typeface="Times New Roman"/>
                <a:cs typeface="Times New Roman"/>
              </a:rPr>
              <a:t>106%</a:t>
            </a:r>
            <a:r>
              <a:rPr lang="en-US" sz="2400" dirty="0">
                <a:latin typeface="Times New Roman"/>
                <a:cs typeface="Times New Roman"/>
              </a:rPr>
              <a:t>. </a:t>
            </a:r>
          </a:p>
          <a:p>
            <a:pPr marL="109728" indent="0">
              <a:buNone/>
            </a:pPr>
            <a:endParaRPr lang="en-US" sz="2400" dirty="0" smtClean="0">
              <a:latin typeface="Times New Roman"/>
              <a:cs typeface="Times New Roman"/>
            </a:endParaRPr>
          </a:p>
          <a:p>
            <a:pPr marL="109728" indent="0">
              <a:buNone/>
            </a:pPr>
            <a:r>
              <a:rPr lang="en-US" sz="2400" dirty="0" smtClean="0">
                <a:latin typeface="Times New Roman"/>
                <a:cs typeface="Times New Roman"/>
              </a:rPr>
              <a:t>For </a:t>
            </a:r>
            <a:r>
              <a:rPr lang="en-US" sz="2400" dirty="0">
                <a:latin typeface="Times New Roman"/>
                <a:cs typeface="Times New Roman"/>
              </a:rPr>
              <a:t>every dollar of the J</a:t>
            </a:r>
            <a:r>
              <a:rPr lang="en-US" sz="2400" dirty="0" smtClean="0">
                <a:latin typeface="Times New Roman"/>
                <a:cs typeface="Times New Roman"/>
              </a:rPr>
              <a:t>$2594,00.00 </a:t>
            </a:r>
            <a:r>
              <a:rPr lang="en-US" sz="2400" dirty="0">
                <a:latin typeface="Times New Roman"/>
                <a:cs typeface="Times New Roman"/>
              </a:rPr>
              <a:t>invested a return of J</a:t>
            </a:r>
            <a:r>
              <a:rPr lang="en-US" sz="2400" dirty="0" smtClean="0">
                <a:latin typeface="Times New Roman"/>
                <a:cs typeface="Times New Roman"/>
              </a:rPr>
              <a:t>$1.06 </a:t>
            </a:r>
            <a:r>
              <a:rPr lang="en-US" sz="2400" dirty="0">
                <a:latin typeface="Times New Roman"/>
                <a:cs typeface="Times New Roman"/>
              </a:rPr>
              <a:t>on every dollar invested can be expected. </a:t>
            </a:r>
          </a:p>
        </p:txBody>
      </p:sp>
      <p:sp>
        <p:nvSpPr>
          <p:cNvPr id="5" name="Title 4"/>
          <p:cNvSpPr>
            <a:spLocks noGrp="1"/>
          </p:cNvSpPr>
          <p:nvPr>
            <p:ph type="title"/>
          </p:nvPr>
        </p:nvSpPr>
        <p:spPr>
          <a:xfrm>
            <a:off x="1613396" y="274638"/>
            <a:ext cx="7225948" cy="978121"/>
          </a:xfrm>
        </p:spPr>
        <p:txBody>
          <a:bodyPr>
            <a:noAutofit/>
          </a:bodyPr>
          <a:lstStyle/>
          <a:p>
            <a:pPr algn="ctr"/>
            <a:r>
              <a:rPr lang="en-US" sz="3200" dirty="0" smtClean="0">
                <a:solidFill>
                  <a:srgbClr val="000000"/>
                </a:solidFill>
                <a:latin typeface="Times New Roman"/>
                <a:cs typeface="Times New Roman"/>
              </a:rPr>
              <a:t>Results/Findings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a:t>
            </a:r>
            <a:r>
              <a:rPr lang="en-US" sz="3200" dirty="0" smtClean="0">
                <a:solidFill>
                  <a:srgbClr val="000000"/>
                </a:solidFill>
                <a:latin typeface="Times New Roman"/>
                <a:cs typeface="Times New Roman"/>
              </a:rPr>
              <a:t>Forward Step Foundation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Gregory Park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6 months</a:t>
            </a:r>
            <a:endParaRPr lang="en-US" sz="3200" dirty="0">
              <a:solidFill>
                <a:srgbClr val="000000"/>
              </a:solidFill>
              <a:latin typeface="Times New Roman"/>
              <a:cs typeface="Times New Roman"/>
            </a:endParaRPr>
          </a:p>
        </p:txBody>
      </p:sp>
      <p:sp>
        <p:nvSpPr>
          <p:cNvPr id="7" name="Footer Placeholder 6"/>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8" name="Slide Number Placeholder 7"/>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24</a:t>
            </a:fld>
            <a:endParaRPr lang="en-US">
              <a:solidFill>
                <a:prstClr val="black"/>
              </a:solidFill>
              <a:latin typeface="Lucida Sans Unicode"/>
            </a:endParaRPr>
          </a:p>
        </p:txBody>
      </p:sp>
      <p:sp>
        <p:nvSpPr>
          <p:cNvPr id="9" name="Rectangle 8"/>
          <p:cNvSpPr/>
          <p:nvPr/>
        </p:nvSpPr>
        <p:spPr>
          <a:xfrm>
            <a:off x="740894" y="1772996"/>
            <a:ext cx="8098449" cy="3046988"/>
          </a:xfrm>
          <a:prstGeom prst="rect">
            <a:avLst/>
          </a:prstGeom>
        </p:spPr>
        <p:txBody>
          <a:bodyPr wrap="square">
            <a:spAutoFit/>
          </a:bodyPr>
          <a:lstStyle/>
          <a:p>
            <a:pPr marL="109728" indent="0">
              <a:buNone/>
            </a:pPr>
            <a:endParaRPr lang="en-US" sz="2400" dirty="0"/>
          </a:p>
          <a:p>
            <a:pPr marL="109728" indent="0">
              <a:buNone/>
            </a:pPr>
            <a:endParaRPr lang="en-US" sz="2400" dirty="0" smtClean="0"/>
          </a:p>
          <a:p>
            <a:pPr marL="109728" indent="0">
              <a:buNone/>
            </a:pPr>
            <a:endParaRPr lang="en-US" sz="2400" dirty="0"/>
          </a:p>
          <a:p>
            <a:pPr marL="109728" indent="0">
              <a:buNone/>
            </a:pPr>
            <a:endParaRPr lang="en-US" sz="2400" dirty="0" smtClean="0"/>
          </a:p>
          <a:p>
            <a:pPr marL="109728" indent="0">
              <a:buNone/>
            </a:pPr>
            <a:endParaRPr lang="en-US" sz="2400" dirty="0"/>
          </a:p>
          <a:p>
            <a:pPr marL="109728" indent="0">
              <a:buNone/>
            </a:pPr>
            <a:endParaRPr lang="en-US" sz="2400" dirty="0" smtClean="0"/>
          </a:p>
          <a:p>
            <a:pPr marL="109728" indent="0">
              <a:buNone/>
            </a:pPr>
            <a:endParaRPr lang="en-US" sz="2400" dirty="0"/>
          </a:p>
          <a:p>
            <a:pPr marL="109728" indent="0">
              <a:buNone/>
            </a:pPr>
            <a:endParaRPr lang="en-US" sz="2400" dirty="0"/>
          </a:p>
        </p:txBody>
      </p:sp>
    </p:spTree>
    <p:extLst>
      <p:ext uri="{BB962C8B-B14F-4D97-AF65-F5344CB8AC3E}">
        <p14:creationId xmlns:p14="http://schemas.microsoft.com/office/powerpoint/2010/main" val="37288323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4591"/>
            <a:ext cx="8229600" cy="3629358"/>
          </a:xfrm>
        </p:spPr>
        <p:txBody>
          <a:bodyPr>
            <a:noAutofit/>
          </a:bodyPr>
          <a:lstStyle/>
          <a:p>
            <a:pPr marL="109728" indent="0" algn="just">
              <a:buNone/>
            </a:pPr>
            <a:r>
              <a:rPr lang="en-US" sz="2400" dirty="0" smtClean="0">
                <a:latin typeface="Times New Roman"/>
                <a:cs typeface="Times New Roman"/>
              </a:rPr>
              <a:t>There are </a:t>
            </a:r>
            <a:r>
              <a:rPr lang="en-US" sz="2400" dirty="0">
                <a:latin typeface="Times New Roman"/>
                <a:cs typeface="Times New Roman"/>
              </a:rPr>
              <a:t>several social issues within </a:t>
            </a:r>
            <a:r>
              <a:rPr lang="en-US" sz="2400" dirty="0" smtClean="0">
                <a:latin typeface="Times New Roman"/>
                <a:cs typeface="Times New Roman"/>
              </a:rPr>
              <a:t>this jurisdiction:</a:t>
            </a:r>
          </a:p>
          <a:p>
            <a:pPr marL="109728" indent="0" algn="just">
              <a:buNone/>
            </a:pPr>
            <a:endParaRPr lang="en-US" sz="2400" dirty="0" smtClean="0">
              <a:latin typeface="Times New Roman"/>
              <a:cs typeface="Times New Roman"/>
            </a:endParaRPr>
          </a:p>
          <a:p>
            <a:pPr algn="just"/>
            <a:r>
              <a:rPr lang="en-US" sz="2400" dirty="0" smtClean="0">
                <a:latin typeface="Times New Roman"/>
                <a:cs typeface="Times New Roman"/>
              </a:rPr>
              <a:t>inefficient </a:t>
            </a:r>
            <a:r>
              <a:rPr lang="en-US" sz="2400" dirty="0">
                <a:latin typeface="Times New Roman"/>
                <a:cs typeface="Times New Roman"/>
              </a:rPr>
              <a:t>waste disposal and management practices </a:t>
            </a:r>
            <a:endParaRPr lang="en-US" sz="2400" dirty="0" smtClean="0">
              <a:latin typeface="Times New Roman"/>
              <a:cs typeface="Times New Roman"/>
            </a:endParaRPr>
          </a:p>
          <a:p>
            <a:pPr algn="just"/>
            <a:r>
              <a:rPr lang="en-US" sz="2400" dirty="0" smtClean="0">
                <a:latin typeface="Times New Roman"/>
                <a:cs typeface="Times New Roman"/>
              </a:rPr>
              <a:t>inadequate </a:t>
            </a:r>
            <a:r>
              <a:rPr lang="en-US" sz="2400" dirty="0">
                <a:latin typeface="Times New Roman"/>
                <a:cs typeface="Times New Roman"/>
              </a:rPr>
              <a:t>resilience with regards to climate change. </a:t>
            </a:r>
            <a:endParaRPr lang="en-US" sz="2400" dirty="0" smtClean="0">
              <a:latin typeface="Times New Roman"/>
              <a:cs typeface="Times New Roman"/>
            </a:endParaRPr>
          </a:p>
          <a:p>
            <a:pPr algn="just"/>
            <a:r>
              <a:rPr lang="en-US" sz="2400" dirty="0" smtClean="0">
                <a:latin typeface="Times New Roman"/>
                <a:cs typeface="Times New Roman"/>
              </a:rPr>
              <a:t>increasing </a:t>
            </a:r>
            <a:r>
              <a:rPr lang="en-US" sz="2400" dirty="0">
                <a:latin typeface="Times New Roman"/>
                <a:cs typeface="Times New Roman"/>
              </a:rPr>
              <a:t>unemployment and underemployment among </a:t>
            </a:r>
            <a:r>
              <a:rPr lang="en-US" sz="2400" dirty="0" smtClean="0">
                <a:latin typeface="Times New Roman"/>
                <a:cs typeface="Times New Roman"/>
              </a:rPr>
              <a:t>youths.</a:t>
            </a:r>
          </a:p>
          <a:p>
            <a:pPr algn="just"/>
            <a:r>
              <a:rPr lang="en-US" sz="2400" dirty="0" smtClean="0">
                <a:latin typeface="Times New Roman"/>
                <a:cs typeface="Times New Roman"/>
              </a:rPr>
              <a:t>low </a:t>
            </a:r>
            <a:r>
              <a:rPr lang="en-US" sz="2400" dirty="0">
                <a:latin typeface="Times New Roman"/>
                <a:cs typeface="Times New Roman"/>
              </a:rPr>
              <a:t>self-esteem within youths in the </a:t>
            </a:r>
            <a:r>
              <a:rPr lang="en-US" sz="2400" dirty="0" smtClean="0">
                <a:latin typeface="Times New Roman"/>
                <a:cs typeface="Times New Roman"/>
              </a:rPr>
              <a:t>community</a:t>
            </a:r>
            <a:endParaRPr lang="en-US" sz="2400" dirty="0">
              <a:latin typeface="Times New Roman"/>
              <a:cs typeface="Times New Roman"/>
            </a:endParaRPr>
          </a:p>
          <a:p>
            <a:pPr marL="109728" indent="0" algn="just">
              <a:buNone/>
            </a:pPr>
            <a:r>
              <a:rPr lang="en-US" sz="2400" dirty="0" smtClean="0">
                <a:latin typeface="Times New Roman"/>
                <a:cs typeface="Times New Roman"/>
              </a:rPr>
              <a:t>All of which may </a:t>
            </a:r>
            <a:r>
              <a:rPr lang="en-US" sz="2400" dirty="0">
                <a:latin typeface="Times New Roman"/>
                <a:cs typeface="Times New Roman"/>
              </a:rPr>
              <a:t>encourage youth engagement in illegal enterprise </a:t>
            </a:r>
            <a:r>
              <a:rPr lang="en-US" sz="2400" dirty="0" smtClean="0">
                <a:latin typeface="Times New Roman"/>
                <a:cs typeface="Times New Roman"/>
              </a:rPr>
              <a:t>activities.</a:t>
            </a:r>
            <a:endParaRPr lang="en-JM" sz="2400" dirty="0">
              <a:latin typeface="Times New Roman"/>
              <a:cs typeface="Times New Roman"/>
            </a:endParaRPr>
          </a:p>
          <a:p>
            <a:pPr marL="109728" indent="0" algn="just">
              <a:buNone/>
            </a:pPr>
            <a:endParaRPr lang="en-JM" sz="2400" dirty="0">
              <a:latin typeface="Times New Roman"/>
              <a:cs typeface="Times New Roman"/>
            </a:endParaRPr>
          </a:p>
        </p:txBody>
      </p:sp>
      <p:sp>
        <p:nvSpPr>
          <p:cNvPr id="5" name="Title 4"/>
          <p:cNvSpPr>
            <a:spLocks noGrp="1"/>
          </p:cNvSpPr>
          <p:nvPr>
            <p:ph type="title"/>
          </p:nvPr>
        </p:nvSpPr>
        <p:spPr>
          <a:xfrm>
            <a:off x="1586086" y="506773"/>
            <a:ext cx="7225948" cy="978121"/>
          </a:xfrm>
        </p:spPr>
        <p:txBody>
          <a:bodyPr>
            <a:noAutofit/>
          </a:bodyPr>
          <a:lstStyle/>
          <a:p>
            <a:pPr algn="ctr"/>
            <a:r>
              <a:rPr lang="en-US" sz="3200" dirty="0" smtClean="0">
                <a:solidFill>
                  <a:srgbClr val="000000"/>
                </a:solidFill>
                <a:latin typeface="Times New Roman"/>
                <a:cs typeface="Times New Roman"/>
              </a:rPr>
              <a:t>What is New </a:t>
            </a:r>
            <a:r>
              <a:rPr lang="en-US" sz="3200" dirty="0" smtClean="0">
                <a:solidFill>
                  <a:srgbClr val="000000"/>
                </a:solidFill>
                <a:latin typeface="Times New Roman"/>
                <a:cs typeface="Times New Roman"/>
              </a:rPr>
              <a:t>Horizon Christian </a:t>
            </a:r>
            <a:r>
              <a:rPr lang="en-US" sz="3200" dirty="0" smtClean="0">
                <a:solidFill>
                  <a:srgbClr val="000000"/>
                </a:solidFill>
                <a:latin typeface="Times New Roman"/>
                <a:cs typeface="Times New Roman"/>
              </a:rPr>
              <a:t>Ministry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Golden Acres Community</a:t>
            </a:r>
            <a:endParaRPr lang="en-US" sz="3200" dirty="0">
              <a:solidFill>
                <a:srgbClr val="000000"/>
              </a:solidFill>
              <a:latin typeface="Times New Roman"/>
              <a:cs typeface="Times New Roman"/>
            </a:endParaRPr>
          </a:p>
        </p:txBody>
      </p:sp>
      <p:sp>
        <p:nvSpPr>
          <p:cNvPr id="7" name="Footer Placeholder 6"/>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8" name="Slide Number Placeholder 7"/>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25</a:t>
            </a:fld>
            <a:endParaRPr lang="en-US">
              <a:solidFill>
                <a:prstClr val="black"/>
              </a:solidFill>
              <a:latin typeface="Lucida Sans Unicode"/>
            </a:endParaRPr>
          </a:p>
        </p:txBody>
      </p:sp>
      <p:sp>
        <p:nvSpPr>
          <p:cNvPr id="9" name="Rectangle 8"/>
          <p:cNvSpPr/>
          <p:nvPr/>
        </p:nvSpPr>
        <p:spPr>
          <a:xfrm>
            <a:off x="740894" y="1772996"/>
            <a:ext cx="8098449" cy="3046988"/>
          </a:xfrm>
          <a:prstGeom prst="rect">
            <a:avLst/>
          </a:prstGeom>
        </p:spPr>
        <p:txBody>
          <a:bodyPr wrap="square">
            <a:spAutoFit/>
          </a:bodyPr>
          <a:lstStyle/>
          <a:p>
            <a:pPr marL="109728" indent="0">
              <a:buNone/>
            </a:pPr>
            <a:endParaRPr lang="en-US" sz="2400" dirty="0"/>
          </a:p>
          <a:p>
            <a:pPr marL="109728" indent="0">
              <a:buNone/>
            </a:pPr>
            <a:endParaRPr lang="en-US" sz="2400" dirty="0" smtClean="0"/>
          </a:p>
          <a:p>
            <a:pPr marL="109728" indent="0">
              <a:buNone/>
            </a:pPr>
            <a:endParaRPr lang="en-US" sz="2400" dirty="0"/>
          </a:p>
          <a:p>
            <a:pPr marL="109728" indent="0">
              <a:buNone/>
            </a:pPr>
            <a:endParaRPr lang="en-US" sz="2400" dirty="0" smtClean="0"/>
          </a:p>
          <a:p>
            <a:pPr marL="109728" indent="0">
              <a:buNone/>
            </a:pPr>
            <a:endParaRPr lang="en-US" sz="2400" dirty="0"/>
          </a:p>
          <a:p>
            <a:pPr marL="109728" indent="0">
              <a:buNone/>
            </a:pPr>
            <a:endParaRPr lang="en-US" sz="2400" dirty="0" smtClean="0"/>
          </a:p>
          <a:p>
            <a:pPr marL="109728" indent="0">
              <a:buNone/>
            </a:pPr>
            <a:endParaRPr lang="en-US" sz="2400" dirty="0"/>
          </a:p>
          <a:p>
            <a:pPr marL="109728" indent="0">
              <a:buNone/>
            </a:pPr>
            <a:endParaRPr lang="en-US" sz="2400" dirty="0"/>
          </a:p>
        </p:txBody>
      </p:sp>
    </p:spTree>
    <p:extLst>
      <p:ext uri="{BB962C8B-B14F-4D97-AF65-F5344CB8AC3E}">
        <p14:creationId xmlns:p14="http://schemas.microsoft.com/office/powerpoint/2010/main" val="37288323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4634"/>
            <a:ext cx="8229600" cy="3939530"/>
          </a:xfrm>
        </p:spPr>
        <p:txBody>
          <a:bodyPr>
            <a:noAutofit/>
          </a:bodyPr>
          <a:lstStyle/>
          <a:p>
            <a:pPr marL="109728" lvl="0" indent="0" algn="just">
              <a:buNone/>
            </a:pPr>
            <a:r>
              <a:rPr lang="en-US" sz="2400" dirty="0">
                <a:latin typeface="Times New Roman"/>
                <a:cs typeface="Times New Roman"/>
              </a:rPr>
              <a:t>New Horizon Ministries (NHCOM) established a </a:t>
            </a:r>
            <a:r>
              <a:rPr lang="en-US" sz="2400" i="1" dirty="0">
                <a:latin typeface="Times New Roman"/>
                <a:cs typeface="Times New Roman"/>
              </a:rPr>
              <a:t>Climate Change and Community Strengthening Initiative</a:t>
            </a:r>
            <a:r>
              <a:rPr lang="en-US" sz="2400" dirty="0">
                <a:latin typeface="Times New Roman"/>
                <a:cs typeface="Times New Roman"/>
              </a:rPr>
              <a:t> within Golden Acres and adjoining communities. The program provides technical training in the area of metal fabrication – to aid in the recycling/waste management initiative - as well as </a:t>
            </a:r>
            <a:r>
              <a:rPr lang="en-US" sz="2400" dirty="0" err="1">
                <a:latin typeface="Times New Roman"/>
                <a:cs typeface="Times New Roman"/>
              </a:rPr>
              <a:t>programmes</a:t>
            </a:r>
            <a:r>
              <a:rPr lang="en-US" sz="2400" dirty="0">
                <a:latin typeface="Times New Roman"/>
                <a:cs typeface="Times New Roman"/>
              </a:rPr>
              <a:t> to improve literacy and increase HIV awareness for approximately 56 youth living within the community</a:t>
            </a:r>
            <a:r>
              <a:rPr lang="en-US" sz="2400" dirty="0" smtClean="0">
                <a:latin typeface="Times New Roman"/>
                <a:cs typeface="Times New Roman"/>
              </a:rPr>
              <a:t>.</a:t>
            </a:r>
          </a:p>
          <a:p>
            <a:pPr marL="109728" lvl="0" indent="0" algn="just">
              <a:buNone/>
            </a:pPr>
            <a:r>
              <a:rPr lang="en-US" sz="2400" dirty="0" smtClean="0">
                <a:latin typeface="Times New Roman"/>
                <a:cs typeface="Times New Roman"/>
              </a:rPr>
              <a:t> </a:t>
            </a:r>
          </a:p>
          <a:p>
            <a:pPr lvl="0" algn="just"/>
            <a:r>
              <a:rPr lang="en-US" sz="2400" dirty="0" smtClean="0">
                <a:latin typeface="Times New Roman"/>
                <a:cs typeface="Times New Roman"/>
              </a:rPr>
              <a:t>Lizard Town</a:t>
            </a:r>
            <a:r>
              <a:rPr lang="en-JM" sz="2400" dirty="0" smtClean="0">
                <a:latin typeface="Times New Roman"/>
                <a:cs typeface="Times New Roman"/>
              </a:rPr>
              <a:t>; </a:t>
            </a:r>
            <a:r>
              <a:rPr lang="en-US" sz="2400" dirty="0" smtClean="0">
                <a:latin typeface="Times New Roman"/>
                <a:cs typeface="Times New Roman"/>
              </a:rPr>
              <a:t>Golden Acres; Board Villa; Back Bush; Coles Pen</a:t>
            </a:r>
            <a:r>
              <a:rPr lang="en-JM" sz="2400" dirty="0" smtClean="0">
                <a:latin typeface="Times New Roman"/>
                <a:cs typeface="Times New Roman"/>
              </a:rPr>
              <a:t>; </a:t>
            </a:r>
            <a:r>
              <a:rPr lang="en-US" sz="2400" dirty="0" err="1" smtClean="0">
                <a:latin typeface="Times New Roman"/>
                <a:cs typeface="Times New Roman"/>
              </a:rPr>
              <a:t>McKoy</a:t>
            </a:r>
            <a:r>
              <a:rPr lang="en-US" sz="2400" dirty="0" smtClean="0">
                <a:latin typeface="Times New Roman"/>
                <a:cs typeface="Times New Roman"/>
              </a:rPr>
              <a:t> </a:t>
            </a:r>
            <a:r>
              <a:rPr lang="en-US" sz="2400" dirty="0">
                <a:latin typeface="Times New Roman"/>
                <a:cs typeface="Times New Roman"/>
              </a:rPr>
              <a:t>Lands</a:t>
            </a:r>
            <a:r>
              <a:rPr lang="en-JM" sz="2400" dirty="0">
                <a:latin typeface="Times New Roman"/>
                <a:cs typeface="Times New Roman"/>
              </a:rPr>
              <a:t> </a:t>
            </a:r>
            <a:endParaRPr lang="en-US" sz="2400" dirty="0">
              <a:latin typeface="Times New Roman"/>
              <a:cs typeface="Times New Roman"/>
            </a:endParaRPr>
          </a:p>
          <a:p>
            <a:pPr algn="just"/>
            <a:endParaRPr lang="en-US" sz="2400" dirty="0">
              <a:latin typeface="Times New Roman"/>
              <a:cs typeface="Times New Roman"/>
            </a:endParaRPr>
          </a:p>
        </p:txBody>
      </p:sp>
      <p:sp>
        <p:nvSpPr>
          <p:cNvPr id="3" name="Footer Placeholder 2"/>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4" name="Slide Number Placeholder 3"/>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26</a:t>
            </a:fld>
            <a:endParaRPr lang="en-US">
              <a:solidFill>
                <a:prstClr val="black"/>
              </a:solidFill>
              <a:latin typeface="Lucida Sans Unicode"/>
            </a:endParaRPr>
          </a:p>
        </p:txBody>
      </p:sp>
      <p:sp>
        <p:nvSpPr>
          <p:cNvPr id="5" name="Title 4"/>
          <p:cNvSpPr>
            <a:spLocks noGrp="1"/>
          </p:cNvSpPr>
          <p:nvPr>
            <p:ph type="title"/>
          </p:nvPr>
        </p:nvSpPr>
        <p:spPr/>
        <p:txBody>
          <a:bodyPr>
            <a:normAutofit/>
          </a:bodyPr>
          <a:lstStyle/>
          <a:p>
            <a:pPr algn="ctr"/>
            <a:r>
              <a:rPr lang="en-US" sz="3200" dirty="0">
                <a:solidFill>
                  <a:srgbClr val="000000"/>
                </a:solidFill>
                <a:latin typeface="Times New Roman"/>
                <a:cs typeface="Times New Roman"/>
              </a:rPr>
              <a:t>New Horizon Ministries (NHCOM</a:t>
            </a:r>
            <a:r>
              <a:rPr lang="en-US" sz="3200" dirty="0" smtClean="0">
                <a:solidFill>
                  <a:srgbClr val="000000"/>
                </a:solidFill>
                <a:latin typeface="Times New Roman"/>
                <a:cs typeface="Times New Roman"/>
              </a:rPr>
              <a:t>)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Theory of </a:t>
            </a:r>
            <a:r>
              <a:rPr lang="en-US" sz="3200" dirty="0" err="1" smtClean="0">
                <a:solidFill>
                  <a:srgbClr val="000000"/>
                </a:solidFill>
                <a:latin typeface="Times New Roman"/>
                <a:cs typeface="Times New Roman"/>
              </a:rPr>
              <a:t>Chage</a:t>
            </a:r>
            <a:endParaRPr lang="en-US" sz="3200" dirty="0">
              <a:solidFill>
                <a:srgbClr val="000000"/>
              </a:solidFill>
            </a:endParaRPr>
          </a:p>
        </p:txBody>
      </p:sp>
    </p:spTree>
    <p:extLst>
      <p:ext uri="{BB962C8B-B14F-4D97-AF65-F5344CB8AC3E}">
        <p14:creationId xmlns:p14="http://schemas.microsoft.com/office/powerpoint/2010/main" val="2048114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s-ES_tradnl" smtClean="0">
                <a:solidFill>
                  <a:prstClr val="black"/>
                </a:solidFill>
                <a:latin typeface="Lucida Sans Unicode"/>
              </a:rPr>
              <a:t>JPS Symposium 2016</a:t>
            </a:r>
            <a:endParaRPr lang="en-US">
              <a:solidFill>
                <a:prstClr val="black"/>
              </a:solidFill>
              <a:latin typeface="Lucida Sans Unicode"/>
            </a:endParaRPr>
          </a:p>
        </p:txBody>
      </p:sp>
      <p:sp>
        <p:nvSpPr>
          <p:cNvPr id="3" name="Slide Number Placeholder 2"/>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27</a:t>
            </a:fld>
            <a:endParaRPr lang="en-US">
              <a:solidFill>
                <a:prstClr val="black"/>
              </a:solidFill>
              <a:latin typeface="Lucida Sans Unicode"/>
            </a:endParaRPr>
          </a:p>
        </p:txBody>
      </p:sp>
      <p:pic>
        <p:nvPicPr>
          <p:cNvPr id="4" name="Picture 3"/>
          <p:cNvPicPr/>
          <p:nvPr/>
        </p:nvPicPr>
        <p:blipFill>
          <a:blip r:embed="rId2" cstate="print"/>
          <a:srcRect l="24055" t="23437" r="24178" b="13123"/>
          <a:stretch>
            <a:fillRect/>
          </a:stretch>
        </p:blipFill>
        <p:spPr bwMode="auto">
          <a:xfrm>
            <a:off x="477939" y="204818"/>
            <a:ext cx="8343451" cy="6048967"/>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297728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117" y="1463771"/>
            <a:ext cx="8229600" cy="4516915"/>
          </a:xfrm>
        </p:spPr>
        <p:txBody>
          <a:bodyPr>
            <a:noAutofit/>
          </a:bodyPr>
          <a:lstStyle/>
          <a:p>
            <a:pPr marL="109728" indent="0" algn="just">
              <a:buNone/>
            </a:pPr>
            <a:r>
              <a:rPr lang="en-US" sz="2400" dirty="0">
                <a:latin typeface="Times New Roman"/>
                <a:cs typeface="Times New Roman"/>
              </a:rPr>
              <a:t>Grant funding of </a:t>
            </a:r>
            <a:r>
              <a:rPr lang="en-US" sz="2400" dirty="0" smtClean="0">
                <a:latin typeface="Times New Roman"/>
                <a:cs typeface="Times New Roman"/>
              </a:rPr>
              <a:t>J$22413510.00 </a:t>
            </a:r>
            <a:r>
              <a:rPr lang="en-US" sz="2400" dirty="0">
                <a:latin typeface="Times New Roman"/>
                <a:cs typeface="Times New Roman"/>
              </a:rPr>
              <a:t>invested yielded a return of </a:t>
            </a:r>
            <a:r>
              <a:rPr lang="en-US" sz="2400" dirty="0" smtClean="0">
                <a:latin typeface="Times New Roman"/>
                <a:cs typeface="Times New Roman"/>
              </a:rPr>
              <a:t>1045% </a:t>
            </a:r>
            <a:r>
              <a:rPr lang="en-US" sz="2400" dirty="0">
                <a:latin typeface="Times New Roman"/>
                <a:cs typeface="Times New Roman"/>
              </a:rPr>
              <a:t>after discounting. </a:t>
            </a:r>
          </a:p>
          <a:p>
            <a:pPr marL="109728" indent="0" algn="just">
              <a:buNone/>
            </a:pPr>
            <a:endParaRPr lang="en-US" sz="2400" dirty="0">
              <a:latin typeface="Times New Roman"/>
              <a:cs typeface="Times New Roman"/>
            </a:endParaRPr>
          </a:p>
          <a:p>
            <a:pPr marL="109728" indent="0" algn="just">
              <a:buNone/>
            </a:pPr>
            <a:r>
              <a:rPr lang="en-US" sz="2400" dirty="0">
                <a:latin typeface="Times New Roman"/>
                <a:cs typeface="Times New Roman"/>
              </a:rPr>
              <a:t>Total Social and Economic benefit = J</a:t>
            </a:r>
            <a:r>
              <a:rPr lang="en-US" sz="2400" dirty="0" smtClean="0">
                <a:latin typeface="Times New Roman"/>
                <a:cs typeface="Times New Roman"/>
              </a:rPr>
              <a:t>$20172759.00</a:t>
            </a:r>
            <a:endParaRPr lang="en-US" sz="2400" dirty="0">
              <a:latin typeface="Times New Roman"/>
              <a:cs typeface="Times New Roman"/>
            </a:endParaRPr>
          </a:p>
          <a:p>
            <a:pPr marL="109728" indent="0" algn="just">
              <a:buNone/>
            </a:pPr>
            <a:r>
              <a:rPr lang="en-US" sz="2400" dirty="0">
                <a:latin typeface="Times New Roman"/>
                <a:cs typeface="Times New Roman"/>
              </a:rPr>
              <a:t>Discounted by 10% for deadweight = J</a:t>
            </a:r>
            <a:r>
              <a:rPr lang="en-US" sz="2400" dirty="0" smtClean="0">
                <a:latin typeface="Times New Roman"/>
                <a:cs typeface="Times New Roman"/>
              </a:rPr>
              <a:t>$1929880.00</a:t>
            </a:r>
            <a:endParaRPr lang="en-US" sz="2400" dirty="0">
              <a:latin typeface="Times New Roman"/>
              <a:cs typeface="Times New Roman"/>
            </a:endParaRPr>
          </a:p>
          <a:p>
            <a:pPr marL="109728" indent="0" algn="just">
              <a:buNone/>
            </a:pPr>
            <a:endParaRPr lang="en-US" sz="2400" dirty="0">
              <a:latin typeface="Times New Roman"/>
              <a:cs typeface="Times New Roman"/>
            </a:endParaRPr>
          </a:p>
          <a:p>
            <a:pPr marL="109728" indent="0" algn="just">
              <a:buNone/>
            </a:pPr>
            <a:r>
              <a:rPr lang="en-US" sz="2400" dirty="0">
                <a:latin typeface="Times New Roman"/>
                <a:cs typeface="Times New Roman"/>
              </a:rPr>
              <a:t>SROI = </a:t>
            </a:r>
            <a:r>
              <a:rPr lang="en-US" sz="2400" dirty="0" smtClean="0">
                <a:latin typeface="Times New Roman"/>
                <a:cs typeface="Times New Roman"/>
              </a:rPr>
              <a:t>20172759.00/1929880.00</a:t>
            </a:r>
            <a:endParaRPr lang="en-US" sz="2400" dirty="0">
              <a:latin typeface="Times New Roman"/>
              <a:cs typeface="Times New Roman"/>
            </a:endParaRPr>
          </a:p>
          <a:p>
            <a:pPr marL="109728" indent="0" algn="just">
              <a:buNone/>
            </a:pPr>
            <a:r>
              <a:rPr lang="en-US" sz="2400" dirty="0" smtClean="0">
                <a:latin typeface="Times New Roman"/>
                <a:cs typeface="Times New Roman"/>
              </a:rPr>
              <a:t>10.45 This </a:t>
            </a:r>
            <a:r>
              <a:rPr lang="en-US" sz="2400" dirty="0">
                <a:latin typeface="Times New Roman"/>
                <a:cs typeface="Times New Roman"/>
              </a:rPr>
              <a:t>amounts to a return of </a:t>
            </a:r>
            <a:r>
              <a:rPr lang="en-US" sz="2400" dirty="0" smtClean="0">
                <a:latin typeface="Times New Roman"/>
                <a:cs typeface="Times New Roman"/>
              </a:rPr>
              <a:t>1045%</a:t>
            </a:r>
            <a:r>
              <a:rPr lang="en-US" sz="2400" dirty="0">
                <a:latin typeface="Times New Roman"/>
                <a:cs typeface="Times New Roman"/>
              </a:rPr>
              <a:t>. </a:t>
            </a:r>
          </a:p>
          <a:p>
            <a:pPr marL="109728" indent="0" algn="just">
              <a:buNone/>
            </a:pPr>
            <a:endParaRPr lang="en-US" sz="2400" dirty="0">
              <a:latin typeface="Times New Roman"/>
              <a:cs typeface="Times New Roman"/>
            </a:endParaRPr>
          </a:p>
          <a:p>
            <a:pPr marL="109728" indent="0" algn="just">
              <a:buNone/>
            </a:pPr>
            <a:r>
              <a:rPr lang="en-US" sz="2400" dirty="0">
                <a:latin typeface="Times New Roman"/>
                <a:cs typeface="Times New Roman"/>
              </a:rPr>
              <a:t>For every dollar of the J</a:t>
            </a:r>
            <a:r>
              <a:rPr lang="en-US" sz="2400" dirty="0" smtClean="0">
                <a:latin typeface="Times New Roman"/>
                <a:cs typeface="Times New Roman"/>
              </a:rPr>
              <a:t>$1929880.00  </a:t>
            </a:r>
            <a:r>
              <a:rPr lang="en-US" sz="2400" dirty="0">
                <a:latin typeface="Times New Roman"/>
                <a:cs typeface="Times New Roman"/>
              </a:rPr>
              <a:t>invested a return of J</a:t>
            </a:r>
            <a:r>
              <a:rPr lang="en-US" sz="2400" dirty="0" smtClean="0">
                <a:latin typeface="Times New Roman"/>
                <a:cs typeface="Times New Roman"/>
              </a:rPr>
              <a:t>$10.45 </a:t>
            </a:r>
            <a:r>
              <a:rPr lang="en-US" sz="2400" dirty="0">
                <a:latin typeface="Times New Roman"/>
                <a:cs typeface="Times New Roman"/>
              </a:rPr>
              <a:t>on every dollar invested can be expected. </a:t>
            </a:r>
          </a:p>
        </p:txBody>
      </p:sp>
      <p:sp>
        <p:nvSpPr>
          <p:cNvPr id="5" name="Title 4"/>
          <p:cNvSpPr>
            <a:spLocks noGrp="1"/>
          </p:cNvSpPr>
          <p:nvPr>
            <p:ph type="title"/>
          </p:nvPr>
        </p:nvSpPr>
        <p:spPr>
          <a:xfrm>
            <a:off x="1435881" y="151743"/>
            <a:ext cx="7225948" cy="978121"/>
          </a:xfrm>
        </p:spPr>
        <p:txBody>
          <a:bodyPr>
            <a:noAutofit/>
          </a:bodyPr>
          <a:lstStyle/>
          <a:p>
            <a:pPr algn="ctr"/>
            <a:r>
              <a:rPr lang="en-US" sz="3200" dirty="0" smtClean="0">
                <a:solidFill>
                  <a:srgbClr val="000000"/>
                </a:solidFill>
                <a:latin typeface="Times New Roman"/>
                <a:cs typeface="Times New Roman"/>
              </a:rPr>
              <a:t>Results/Findings </a:t>
            </a:r>
            <a:r>
              <a:rPr lang="mr-IN" sz="3200" dirty="0" smtClean="0">
                <a:solidFill>
                  <a:srgbClr val="000000"/>
                </a:solidFill>
                <a:latin typeface="Times New Roman"/>
                <a:cs typeface="Times New Roman"/>
              </a:rPr>
              <a:t>–</a:t>
            </a:r>
            <a:r>
              <a:rPr lang="en-US" sz="3200" dirty="0" smtClean="0">
                <a:solidFill>
                  <a:srgbClr val="000000"/>
                </a:solidFill>
                <a:latin typeface="Times New Roman"/>
                <a:cs typeface="Times New Roman"/>
              </a:rPr>
              <a:t> New Horizon Christian </a:t>
            </a:r>
            <a:r>
              <a:rPr lang="en-US" sz="3200" dirty="0" smtClean="0">
                <a:solidFill>
                  <a:srgbClr val="000000"/>
                </a:solidFill>
                <a:latin typeface="Times New Roman"/>
                <a:cs typeface="Times New Roman"/>
              </a:rPr>
              <a:t>Ministry</a:t>
            </a:r>
            <a:endParaRPr lang="en-US" sz="3200" dirty="0">
              <a:solidFill>
                <a:srgbClr val="000000"/>
              </a:solidFill>
              <a:latin typeface="Times New Roman"/>
              <a:cs typeface="Times New Roman"/>
            </a:endParaRPr>
          </a:p>
        </p:txBody>
      </p:sp>
      <p:sp>
        <p:nvSpPr>
          <p:cNvPr id="7" name="Footer Placeholder 6"/>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8" name="Slide Number Placeholder 7"/>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28</a:t>
            </a:fld>
            <a:endParaRPr lang="en-US">
              <a:solidFill>
                <a:prstClr val="black"/>
              </a:solidFill>
              <a:latin typeface="Lucida Sans Unicode"/>
            </a:endParaRPr>
          </a:p>
        </p:txBody>
      </p:sp>
      <p:sp>
        <p:nvSpPr>
          <p:cNvPr id="9" name="Rectangle 8"/>
          <p:cNvSpPr/>
          <p:nvPr/>
        </p:nvSpPr>
        <p:spPr>
          <a:xfrm>
            <a:off x="740894" y="1772996"/>
            <a:ext cx="8098449" cy="3046988"/>
          </a:xfrm>
          <a:prstGeom prst="rect">
            <a:avLst/>
          </a:prstGeom>
        </p:spPr>
        <p:txBody>
          <a:bodyPr wrap="square">
            <a:spAutoFit/>
          </a:bodyPr>
          <a:lstStyle/>
          <a:p>
            <a:pPr marL="109728" indent="0">
              <a:buNone/>
            </a:pPr>
            <a:endParaRPr lang="en-US" sz="2400" dirty="0"/>
          </a:p>
          <a:p>
            <a:pPr marL="109728" indent="0">
              <a:buNone/>
            </a:pPr>
            <a:endParaRPr lang="en-US" sz="2400" dirty="0" smtClean="0"/>
          </a:p>
          <a:p>
            <a:pPr marL="109728" indent="0">
              <a:buNone/>
            </a:pPr>
            <a:endParaRPr lang="en-US" sz="2400" dirty="0"/>
          </a:p>
          <a:p>
            <a:pPr marL="109728" indent="0">
              <a:buNone/>
            </a:pPr>
            <a:endParaRPr lang="en-US" sz="2400" dirty="0" smtClean="0"/>
          </a:p>
          <a:p>
            <a:pPr marL="109728" indent="0">
              <a:buNone/>
            </a:pPr>
            <a:endParaRPr lang="en-US" sz="2400" dirty="0"/>
          </a:p>
          <a:p>
            <a:pPr marL="109728" indent="0">
              <a:buNone/>
            </a:pPr>
            <a:endParaRPr lang="en-US" sz="2400" dirty="0" smtClean="0"/>
          </a:p>
          <a:p>
            <a:pPr marL="109728" indent="0">
              <a:buNone/>
            </a:pPr>
            <a:endParaRPr lang="en-US" sz="2400" dirty="0"/>
          </a:p>
          <a:p>
            <a:pPr marL="109728" indent="0">
              <a:buNone/>
            </a:pPr>
            <a:endParaRPr lang="en-US" sz="2400" dirty="0"/>
          </a:p>
        </p:txBody>
      </p:sp>
    </p:spTree>
    <p:extLst>
      <p:ext uri="{BB962C8B-B14F-4D97-AF65-F5344CB8AC3E}">
        <p14:creationId xmlns:p14="http://schemas.microsoft.com/office/powerpoint/2010/main" val="40063513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1533"/>
            <a:ext cx="8229600" cy="3079294"/>
          </a:xfrm>
        </p:spPr>
        <p:txBody>
          <a:bodyPr>
            <a:normAutofit/>
          </a:bodyPr>
          <a:lstStyle/>
          <a:p>
            <a:pPr algn="just"/>
            <a:r>
              <a:rPr lang="en-US" sz="2400" dirty="0" smtClean="0">
                <a:latin typeface="Times New Roman"/>
                <a:cs typeface="Times New Roman"/>
              </a:rPr>
              <a:t>The Social Economy and SEs are keys </a:t>
            </a:r>
            <a:r>
              <a:rPr lang="en-US" sz="2400" dirty="0">
                <a:latin typeface="Times New Roman"/>
                <a:cs typeface="Times New Roman"/>
              </a:rPr>
              <a:t>in the transformation </a:t>
            </a:r>
            <a:r>
              <a:rPr lang="en-US" sz="2400" dirty="0" smtClean="0">
                <a:latin typeface="Times New Roman"/>
                <a:cs typeface="Times New Roman"/>
              </a:rPr>
              <a:t>process</a:t>
            </a:r>
            <a:r>
              <a:rPr lang="en-US" sz="2400" dirty="0">
                <a:latin typeface="Times New Roman"/>
                <a:cs typeface="Times New Roman"/>
              </a:rPr>
              <a:t> </a:t>
            </a:r>
            <a:r>
              <a:rPr lang="en-US" sz="2400" dirty="0" smtClean="0">
                <a:latin typeface="Times New Roman"/>
                <a:cs typeface="Times New Roman"/>
              </a:rPr>
              <a:t>as they generate significant SROI </a:t>
            </a:r>
            <a:r>
              <a:rPr lang="mr-IN" sz="2400" dirty="0" smtClean="0">
                <a:latin typeface="Times New Roman"/>
                <a:cs typeface="Times New Roman"/>
              </a:rPr>
              <a:t>–</a:t>
            </a:r>
            <a:r>
              <a:rPr lang="en-US" sz="2400" dirty="0" smtClean="0">
                <a:latin typeface="Times New Roman"/>
                <a:cs typeface="Times New Roman"/>
              </a:rPr>
              <a:t> evidence by Social Index Ranking</a:t>
            </a:r>
          </a:p>
          <a:p>
            <a:pPr algn="just"/>
            <a:endParaRPr lang="en-US" sz="2400" dirty="0">
              <a:latin typeface="Times New Roman"/>
              <a:cs typeface="Times New Roman"/>
            </a:endParaRPr>
          </a:p>
          <a:p>
            <a:pPr algn="just"/>
            <a:r>
              <a:rPr lang="en-US" sz="2400" dirty="0" smtClean="0">
                <a:latin typeface="Times New Roman"/>
                <a:cs typeface="Times New Roman"/>
              </a:rPr>
              <a:t>Imperative not to over-estimate or underestimate value creation </a:t>
            </a:r>
            <a:r>
              <a:rPr lang="mr-IN" sz="2400" dirty="0" smtClean="0">
                <a:latin typeface="Times New Roman"/>
                <a:cs typeface="Times New Roman"/>
              </a:rPr>
              <a:t>–</a:t>
            </a:r>
            <a:r>
              <a:rPr lang="en-US" sz="2400" dirty="0" smtClean="0">
                <a:latin typeface="Times New Roman"/>
                <a:cs typeface="Times New Roman"/>
              </a:rPr>
              <a:t> use of proxies and monetization are crucial to evidence efficacy of social investments</a:t>
            </a:r>
          </a:p>
          <a:p>
            <a:pPr algn="just"/>
            <a:endParaRPr lang="en-US" sz="2400" dirty="0" smtClean="0">
              <a:latin typeface="Times New Roman"/>
              <a:cs typeface="Times New Roman"/>
            </a:endParaRPr>
          </a:p>
          <a:p>
            <a:pPr algn="just"/>
            <a:endParaRPr lang="en-US" sz="2400" dirty="0">
              <a:latin typeface="Times New Roman"/>
              <a:cs typeface="Times New Roman"/>
            </a:endParaRPr>
          </a:p>
        </p:txBody>
      </p:sp>
      <p:sp>
        <p:nvSpPr>
          <p:cNvPr id="4" name="Footer Placeholder 3"/>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5" name="Slide Number Placeholder 4"/>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29</a:t>
            </a:fld>
            <a:endParaRPr lang="en-US">
              <a:solidFill>
                <a:prstClr val="black"/>
              </a:solidFill>
              <a:latin typeface="Lucida Sans Unicode"/>
            </a:endParaRPr>
          </a:p>
        </p:txBody>
      </p:sp>
      <p:sp>
        <p:nvSpPr>
          <p:cNvPr id="6" name="Title 5"/>
          <p:cNvSpPr>
            <a:spLocks noGrp="1"/>
          </p:cNvSpPr>
          <p:nvPr>
            <p:ph type="title"/>
          </p:nvPr>
        </p:nvSpPr>
        <p:spPr>
          <a:xfrm>
            <a:off x="1972235" y="274638"/>
            <a:ext cx="5259294" cy="756303"/>
          </a:xfrm>
        </p:spPr>
        <p:txBody>
          <a:bodyPr>
            <a:normAutofit/>
          </a:bodyPr>
          <a:lstStyle/>
          <a:p>
            <a:pPr algn="ctr"/>
            <a:r>
              <a:rPr lang="en-US" sz="3200" dirty="0" smtClean="0">
                <a:solidFill>
                  <a:srgbClr val="000000"/>
                </a:solidFill>
                <a:latin typeface="Times New Roman"/>
                <a:cs typeface="Times New Roman"/>
              </a:rPr>
              <a:t>Concluding thoughts</a:t>
            </a:r>
            <a:endParaRPr lang="en-US" sz="3200" dirty="0">
              <a:solidFill>
                <a:srgbClr val="000000"/>
              </a:solidFill>
              <a:latin typeface="Times New Roman"/>
              <a:cs typeface="Times New Roman"/>
            </a:endParaRPr>
          </a:p>
        </p:txBody>
      </p:sp>
    </p:spTree>
    <p:extLst>
      <p:ext uri="{BB962C8B-B14F-4D97-AF65-F5344CB8AC3E}">
        <p14:creationId xmlns:p14="http://schemas.microsoft.com/office/powerpoint/2010/main" val="25594791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15568"/>
            <a:ext cx="8229600" cy="4525963"/>
          </a:xfrm>
        </p:spPr>
        <p:txBody>
          <a:bodyPr>
            <a:normAutofit/>
          </a:bodyPr>
          <a:lstStyle/>
          <a:p>
            <a:endParaRPr lang="en-US" sz="2400" dirty="0">
              <a:latin typeface="Times New Roman"/>
              <a:cs typeface="Times New Roman"/>
            </a:endParaRPr>
          </a:p>
          <a:p>
            <a:endParaRPr lang="en-US" sz="2400" dirty="0" smtClean="0">
              <a:latin typeface="Times New Roman"/>
              <a:cs typeface="Times New Roman"/>
            </a:endParaRPr>
          </a:p>
          <a:p>
            <a:endParaRPr lang="en-US" sz="2400" dirty="0" smtClean="0">
              <a:latin typeface="Times New Roman"/>
              <a:cs typeface="Times New Roman"/>
            </a:endParaRPr>
          </a:p>
          <a:p>
            <a:endParaRPr lang="en-US" sz="2400" dirty="0" smtClean="0">
              <a:latin typeface="Times New Roman"/>
              <a:cs typeface="Times New Roman"/>
            </a:endParaRPr>
          </a:p>
          <a:p>
            <a:endParaRPr lang="en-US" sz="2400" dirty="0">
              <a:latin typeface="Times New Roman"/>
              <a:cs typeface="Times New Roman"/>
            </a:endParaRPr>
          </a:p>
        </p:txBody>
      </p:sp>
      <p:sp>
        <p:nvSpPr>
          <p:cNvPr id="5" name="Title 4"/>
          <p:cNvSpPr>
            <a:spLocks noGrp="1"/>
          </p:cNvSpPr>
          <p:nvPr>
            <p:ph type="title"/>
          </p:nvPr>
        </p:nvSpPr>
        <p:spPr>
          <a:xfrm>
            <a:off x="1754446" y="274638"/>
            <a:ext cx="6349420" cy="1045574"/>
          </a:xfrm>
        </p:spPr>
        <p:txBody>
          <a:bodyPr>
            <a:noAutofit/>
          </a:bodyPr>
          <a:lstStyle/>
          <a:p>
            <a:pPr algn="ctr"/>
            <a:r>
              <a:rPr lang="en-US" sz="3200" dirty="0" smtClean="0">
                <a:solidFill>
                  <a:srgbClr val="000000"/>
                </a:solidFill>
                <a:latin typeface="Times New Roman"/>
                <a:cs typeface="Times New Roman"/>
              </a:rPr>
              <a:t>Social </a:t>
            </a:r>
            <a:r>
              <a:rPr lang="en-US" sz="3200" dirty="0">
                <a:solidFill>
                  <a:srgbClr val="000000"/>
                </a:solidFill>
                <a:latin typeface="Times New Roman"/>
                <a:cs typeface="Times New Roman"/>
              </a:rPr>
              <a:t>P</a:t>
            </a:r>
            <a:r>
              <a:rPr lang="en-US" sz="3200" dirty="0" smtClean="0">
                <a:solidFill>
                  <a:srgbClr val="000000"/>
                </a:solidFill>
                <a:latin typeface="Times New Roman"/>
                <a:cs typeface="Times New Roman"/>
              </a:rPr>
              <a:t>rogress Index Porter et al 2014</a:t>
            </a:r>
            <a:endParaRPr lang="en-US" sz="3200" dirty="0">
              <a:solidFill>
                <a:srgbClr val="000000"/>
              </a:solidFill>
              <a:latin typeface="Times New Roman"/>
              <a:cs typeface="Times New Roman"/>
            </a:endParaRPr>
          </a:p>
        </p:txBody>
      </p:sp>
      <p:sp>
        <p:nvSpPr>
          <p:cNvPr id="3" name="Footer Placeholder 2"/>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4" name="Slide Number Placeholder 3"/>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3</a:t>
            </a:fld>
            <a:endParaRPr lang="en-US">
              <a:solidFill>
                <a:prstClr val="black"/>
              </a:solidFill>
              <a:latin typeface="Lucida Sans Unicode"/>
            </a:endParaRPr>
          </a:p>
        </p:txBody>
      </p:sp>
      <p:sp>
        <p:nvSpPr>
          <p:cNvPr id="6" name="Rectangle 5"/>
          <p:cNvSpPr/>
          <p:nvPr/>
        </p:nvSpPr>
        <p:spPr>
          <a:xfrm>
            <a:off x="457200" y="1292661"/>
            <a:ext cx="8025287" cy="4893647"/>
          </a:xfrm>
          <a:prstGeom prst="rect">
            <a:avLst/>
          </a:prstGeom>
        </p:spPr>
        <p:txBody>
          <a:bodyPr wrap="square">
            <a:spAutoFit/>
          </a:bodyPr>
          <a:lstStyle/>
          <a:p>
            <a:r>
              <a:rPr lang="en-US" sz="2400" dirty="0">
                <a:latin typeface="Times New Roman"/>
                <a:cs typeface="Times New Roman"/>
              </a:rPr>
              <a:t>The Social Progress Index - creates a holistic and robust measurement framework for national social and environmental performance that can be used by leaders in government, business and civil society at the country level as a tool to benchmark success, improve policy, and catalyze </a:t>
            </a:r>
            <a:r>
              <a:rPr lang="en-US" sz="2400" dirty="0" smtClean="0">
                <a:latin typeface="Times New Roman"/>
                <a:cs typeface="Times New Roman"/>
              </a:rPr>
              <a:t>action</a:t>
            </a:r>
          </a:p>
          <a:p>
            <a:endParaRPr lang="en-US" sz="2400" dirty="0">
              <a:latin typeface="Times New Roman"/>
              <a:cs typeface="Times New Roman"/>
            </a:endParaRPr>
          </a:p>
          <a:p>
            <a:r>
              <a:rPr lang="en-US" sz="2400" dirty="0">
                <a:latin typeface="Times New Roman"/>
                <a:cs typeface="Times New Roman"/>
              </a:rPr>
              <a:t>Three dimensions of the Social Progress Index Framework: </a:t>
            </a:r>
          </a:p>
          <a:p>
            <a:pPr marL="514350" indent="-514350">
              <a:buFont typeface="+mj-lt"/>
              <a:buAutoNum type="arabicPeriod"/>
            </a:pPr>
            <a:r>
              <a:rPr lang="en-US" sz="2400" dirty="0">
                <a:latin typeface="Times New Roman"/>
                <a:cs typeface="Times New Roman"/>
              </a:rPr>
              <a:t>Basic Human Needs, </a:t>
            </a:r>
          </a:p>
          <a:p>
            <a:pPr marL="514350" indent="-514350">
              <a:buFont typeface="+mj-lt"/>
              <a:buAutoNum type="arabicPeriod"/>
            </a:pPr>
            <a:r>
              <a:rPr lang="en-US" sz="2400" dirty="0">
                <a:latin typeface="Times New Roman"/>
                <a:cs typeface="Times New Roman"/>
              </a:rPr>
              <a:t>Foundations of Wellbeing, and </a:t>
            </a:r>
          </a:p>
          <a:p>
            <a:pPr marL="514350" indent="-514350">
              <a:buFont typeface="+mj-lt"/>
              <a:buAutoNum type="arabicPeriod"/>
            </a:pPr>
            <a:r>
              <a:rPr lang="en-US" sz="2400" dirty="0">
                <a:latin typeface="Times New Roman"/>
                <a:cs typeface="Times New Roman"/>
              </a:rPr>
              <a:t>Opportunity. </a:t>
            </a:r>
            <a:endParaRPr lang="en-US" sz="2400" dirty="0" smtClean="0">
              <a:latin typeface="Times New Roman"/>
              <a:cs typeface="Times New Roman"/>
            </a:endParaRPr>
          </a:p>
          <a:p>
            <a:endParaRPr lang="en-US" sz="2400" dirty="0" smtClean="0">
              <a:latin typeface="Times New Roman"/>
              <a:cs typeface="Times New Roman"/>
            </a:endParaRPr>
          </a:p>
          <a:p>
            <a:r>
              <a:rPr lang="en-US" sz="2400" dirty="0" smtClean="0">
                <a:latin typeface="Times New Roman"/>
                <a:cs typeface="Times New Roman"/>
              </a:rPr>
              <a:t>Jamaica </a:t>
            </a:r>
            <a:r>
              <a:rPr lang="en-US" sz="2400" dirty="0">
                <a:latin typeface="Times New Roman"/>
                <a:cs typeface="Times New Roman"/>
              </a:rPr>
              <a:t>is ranked 43 out of a 132 although Per Capita is not amongst the highest</a:t>
            </a:r>
            <a:r>
              <a:rPr lang="en-US" sz="2400" dirty="0" smtClean="0">
                <a:latin typeface="Times New Roman"/>
                <a:cs typeface="Times New Roman"/>
              </a:rPr>
              <a:t>.</a:t>
            </a:r>
            <a:endParaRPr lang="en-US" sz="2400" dirty="0">
              <a:latin typeface="Times New Roman"/>
              <a:cs typeface="Times New Roman"/>
            </a:endParaRPr>
          </a:p>
        </p:txBody>
      </p:sp>
    </p:spTree>
    <p:extLst>
      <p:ext uri="{BB962C8B-B14F-4D97-AF65-F5344CB8AC3E}">
        <p14:creationId xmlns:p14="http://schemas.microsoft.com/office/powerpoint/2010/main" val="101989165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1C3DFA-5974-A649-998C-EFBE75785BBD}" type="slidenum">
              <a:rPr lang="en-US" sz="1200">
                <a:solidFill>
                  <a:srgbClr val="898989"/>
                </a:solidFill>
                <a:latin typeface="Calibri" charset="0"/>
              </a:rPr>
              <a:pPr eaLnBrk="1" hangingPunct="1"/>
              <a:t>30</a:t>
            </a:fld>
            <a:endParaRPr lang="en-US" sz="1200">
              <a:solidFill>
                <a:srgbClr val="898989"/>
              </a:solidFill>
              <a:latin typeface="Calibri" charset="0"/>
            </a:endParaRPr>
          </a:p>
        </p:txBody>
      </p:sp>
      <p:sp>
        <p:nvSpPr>
          <p:cNvPr id="4" name="Footer Placeholder 3"/>
          <p:cNvSpPr>
            <a:spLocks noGrp="1"/>
          </p:cNvSpPr>
          <p:nvPr>
            <p:ph type="ftr" sz="quarter" idx="11"/>
          </p:nvPr>
        </p:nvSpPr>
        <p:spPr/>
        <p:txBody>
          <a:bodyPr/>
          <a:lstStyle/>
          <a:p>
            <a:pPr>
              <a:defRPr/>
            </a:pPr>
            <a:r>
              <a:rPr lang="es-ES_tradnl" smtClean="0"/>
              <a:t>JPS Symposium 2016</a:t>
            </a:r>
            <a:endParaRPr lang="en-US"/>
          </a:p>
        </p:txBody>
      </p:sp>
      <p:sp>
        <p:nvSpPr>
          <p:cNvPr id="10" name="AutoShape 2"/>
          <p:cNvSpPr>
            <a:spLocks noChangeArrowheads="1"/>
          </p:cNvSpPr>
          <p:nvPr/>
        </p:nvSpPr>
        <p:spPr bwMode="auto">
          <a:xfrm>
            <a:off x="1508125" y="590585"/>
            <a:ext cx="6035675" cy="5445681"/>
          </a:xfrm>
          <a:prstGeom prst="sun">
            <a:avLst>
              <a:gd name="adj" fmla="val 25000"/>
            </a:avLst>
          </a:prstGeom>
          <a:solidFill>
            <a:srgbClr val="FFFF00"/>
          </a:solidFill>
          <a:ln w="9525">
            <a:solidFill>
              <a:srgbClr val="FF0000"/>
            </a:solidFill>
            <a:miter lim="800000"/>
            <a:headEnd/>
            <a:tailEnd/>
          </a:ln>
          <a:effectLst/>
        </p:spPr>
        <p:txBody>
          <a:bodyPr>
            <a:spAutoFit/>
          </a:bodyPr>
          <a:lstStyle/>
          <a:p>
            <a:pPr algn="ctr" fontAlgn="auto">
              <a:spcBef>
                <a:spcPts val="0"/>
              </a:spcBef>
              <a:spcAft>
                <a:spcPts val="0"/>
              </a:spcAft>
              <a:defRPr/>
            </a:pPr>
            <a:r>
              <a:rPr lang="en-GB" sz="4000" b="1" dirty="0" smtClean="0">
                <a:solidFill>
                  <a:srgbClr val="006600"/>
                </a:solidFill>
                <a:effectLst>
                  <a:outerShdw blurRad="38100" dist="38100" dir="2700000" algn="tl">
                    <a:srgbClr val="000000"/>
                  </a:outerShdw>
                </a:effectLst>
                <a:latin typeface="Times New Roman" pitchFamily="18" charset="0"/>
                <a:ea typeface="+mn-ea"/>
                <a:cs typeface="+mn-cs"/>
              </a:rPr>
              <a:t>Love in the House</a:t>
            </a:r>
            <a:endParaRPr lang="en-US" sz="4000" b="1" dirty="0">
              <a:solidFill>
                <a:srgbClr val="006600"/>
              </a:solidFill>
              <a:effectLst>
                <a:outerShdw blurRad="38100" dist="38100" dir="2700000" algn="tl">
                  <a:srgbClr val="000000"/>
                </a:outerShdw>
              </a:effectLst>
              <a:latin typeface="Times New Roman" pitchFamily="18" charset="0"/>
              <a:ea typeface="+mn-ea"/>
              <a:cs typeface="+mn-cs"/>
            </a:endParaRPr>
          </a:p>
        </p:txBody>
      </p:sp>
    </p:spTree>
    <p:extLst>
      <p:ext uri="{BB962C8B-B14F-4D97-AF65-F5344CB8AC3E}">
        <p14:creationId xmlns:p14="http://schemas.microsoft.com/office/powerpoint/2010/main" val="2262994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10"/>
                                        </p:tgtEl>
                                        <p:attrNameLst>
                                          <p:attrName>r</p:attrName>
                                        </p:attrNameLst>
                                      </p:cBhvr>
                                    </p:animRot>
                                  </p:childTnLst>
                                </p:cTn>
                              </p:par>
                              <p:par>
                                <p:cTn id="7" presetID="20"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edge">
                                      <p:cBhvr>
                                        <p:cTn id="9" dur="2000"/>
                                        <p:tgtEl>
                                          <p:spTgt spid="10"/>
                                        </p:tgtEl>
                                      </p:cBhvr>
                                    </p:animEffect>
                                  </p:childTnLst>
                                </p:cTn>
                              </p:par>
                            </p:childTnLst>
                          </p:cTn>
                        </p:par>
                        <p:par>
                          <p:cTn id="10" fill="hold" nodeType="afterGroup">
                            <p:stCondLst>
                              <p:cond delay="2000"/>
                            </p:stCondLst>
                            <p:childTnLst>
                              <p:par>
                                <p:cTn id="11" presetID="26" presetClass="emph" presetSubtype="0" fill="hold" grpId="2" nodeType="afterEffect">
                                  <p:stCondLst>
                                    <p:cond delay="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_tradnl" smtClean="0">
                <a:solidFill>
                  <a:prstClr val="black"/>
                </a:solidFill>
                <a:latin typeface="Lucida Sans Unicode"/>
              </a:rPr>
              <a:t>JPS Symposium 2016</a:t>
            </a:r>
            <a:endParaRPr lang="en-US" dirty="0" smtClean="0">
              <a:solidFill>
                <a:prstClr val="black"/>
              </a:solidFill>
              <a:latin typeface="Lucida Sans Unicode"/>
            </a:endParaRPr>
          </a:p>
        </p:txBody>
      </p:sp>
      <p:sp>
        <p:nvSpPr>
          <p:cNvPr id="4" name="Slide Number Placeholder 3"/>
          <p:cNvSpPr>
            <a:spLocks noGrp="1"/>
          </p:cNvSpPr>
          <p:nvPr>
            <p:ph type="sldNum" sz="quarter" idx="12"/>
          </p:nvPr>
        </p:nvSpPr>
        <p:spPr/>
        <p:txBody>
          <a:bodyPr/>
          <a:lstStyle/>
          <a:p>
            <a:fld id="{71168A15-ECBE-4971-881A-40BEB6A5406C}" type="slidenum">
              <a:rPr lang="en-US" smtClean="0">
                <a:solidFill>
                  <a:prstClr val="black"/>
                </a:solidFill>
                <a:latin typeface="Lucida Sans Unicode"/>
              </a:rPr>
              <a:pPr/>
              <a:t>4</a:t>
            </a:fld>
            <a:endParaRPr lang="en-US">
              <a:solidFill>
                <a:prstClr val="black"/>
              </a:solidFill>
              <a:latin typeface="Lucida Sans Unicode"/>
            </a:endParaRPr>
          </a:p>
        </p:txBody>
      </p:sp>
      <p:sp>
        <p:nvSpPr>
          <p:cNvPr id="5" name="Title 4"/>
          <p:cNvSpPr>
            <a:spLocks noGrp="1"/>
          </p:cNvSpPr>
          <p:nvPr>
            <p:ph type="title"/>
          </p:nvPr>
        </p:nvSpPr>
        <p:spPr/>
        <p:txBody>
          <a:bodyPr>
            <a:normAutofit/>
          </a:bodyPr>
          <a:lstStyle/>
          <a:p>
            <a:pPr algn="ctr"/>
            <a:r>
              <a:rPr lang="en-US" sz="3200" dirty="0" smtClean="0">
                <a:solidFill>
                  <a:srgbClr val="000000"/>
                </a:solidFill>
                <a:latin typeface="Times New Roman"/>
                <a:cs typeface="Times New Roman"/>
              </a:rPr>
              <a:t>Social Progress Framework (Porter et al 2014)</a:t>
            </a:r>
            <a:endParaRPr lang="en-US" sz="3200" dirty="0">
              <a:solidFill>
                <a:srgbClr val="000000"/>
              </a:solidFill>
              <a:latin typeface="Times New Roman"/>
              <a:cs typeface="Times New Roman"/>
            </a:endParaRPr>
          </a:p>
        </p:txBody>
      </p:sp>
      <p:pic>
        <p:nvPicPr>
          <p:cNvPr id="7" name="Picture 6"/>
          <p:cNvPicPr>
            <a:picLocks noChangeAspect="1"/>
          </p:cNvPicPr>
          <p:nvPr/>
        </p:nvPicPr>
        <p:blipFill>
          <a:blip r:embed="rId2">
            <a:alphaModFix amt="99000"/>
            <a:extLst>
              <a:ext uri="{BEBA8EAE-BF5A-486C-A8C5-ECC9F3942E4B}">
                <a14:imgProps xmlns:a14="http://schemas.microsoft.com/office/drawing/2010/main">
                  <a14:imgLayer r:embed="rId3">
                    <a14:imgEffect>
                      <a14:sharpenSoften amount="65000"/>
                    </a14:imgEffect>
                    <a14:imgEffect>
                      <a14:brightnessContrast bright="-7000" contrast="-15000"/>
                    </a14:imgEffect>
                  </a14:imgLayer>
                </a14:imgProps>
              </a:ext>
            </a:extLst>
          </a:blip>
          <a:stretch>
            <a:fillRect/>
          </a:stretch>
        </p:blipFill>
        <p:spPr>
          <a:xfrm>
            <a:off x="177800" y="2051322"/>
            <a:ext cx="8775700" cy="3632200"/>
          </a:xfrm>
          <a:prstGeom prst="rect">
            <a:avLst/>
          </a:prstGeom>
        </p:spPr>
      </p:pic>
    </p:spTree>
    <p:extLst>
      <p:ext uri="{BB962C8B-B14F-4D97-AF65-F5344CB8AC3E}">
        <p14:creationId xmlns:p14="http://schemas.microsoft.com/office/powerpoint/2010/main" val="3305164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434312"/>
          </a:xfrm>
        </p:spPr>
        <p:txBody>
          <a:bodyPr>
            <a:normAutofit/>
          </a:bodyPr>
          <a:lstStyle/>
          <a:p>
            <a:pPr algn="just"/>
            <a:r>
              <a:rPr lang="en-US" sz="2400" dirty="0" smtClean="0">
                <a:latin typeface="Times New Roman"/>
                <a:cs typeface="Times New Roman"/>
              </a:rPr>
              <a:t>Mixed method approach</a:t>
            </a:r>
          </a:p>
          <a:p>
            <a:pPr algn="just"/>
            <a:endParaRPr lang="en-US" sz="2400" dirty="0">
              <a:latin typeface="Times New Roman"/>
              <a:cs typeface="Times New Roman"/>
            </a:endParaRPr>
          </a:p>
          <a:p>
            <a:pPr algn="just"/>
            <a:r>
              <a:rPr lang="en-US" sz="2400" dirty="0" smtClean="0">
                <a:latin typeface="Times New Roman"/>
                <a:cs typeface="Times New Roman"/>
              </a:rPr>
              <a:t>Surveyed 100 social enterprises</a:t>
            </a:r>
          </a:p>
          <a:p>
            <a:pPr lvl="1" algn="just"/>
            <a:r>
              <a:rPr lang="en-US" sz="2400" dirty="0" smtClean="0">
                <a:latin typeface="Times New Roman"/>
                <a:cs typeface="Times New Roman"/>
              </a:rPr>
              <a:t>In operation for 2 or more years.</a:t>
            </a:r>
          </a:p>
          <a:p>
            <a:pPr lvl="1" algn="just"/>
            <a:endParaRPr lang="en-US" sz="2400" dirty="0">
              <a:latin typeface="Times New Roman"/>
              <a:cs typeface="Times New Roman"/>
            </a:endParaRPr>
          </a:p>
          <a:p>
            <a:pPr lvl="1" algn="just"/>
            <a:r>
              <a:rPr lang="en-US" sz="2400" dirty="0" smtClean="0">
                <a:latin typeface="Times New Roman"/>
                <a:cs typeface="Times New Roman"/>
              </a:rPr>
              <a:t>Response rate of 70%</a:t>
            </a:r>
          </a:p>
          <a:p>
            <a:pPr lvl="1" algn="just"/>
            <a:endParaRPr lang="en-US" sz="2400" dirty="0">
              <a:latin typeface="Times New Roman"/>
              <a:cs typeface="Times New Roman"/>
            </a:endParaRPr>
          </a:p>
          <a:p>
            <a:pPr algn="just"/>
            <a:r>
              <a:rPr lang="en-US" sz="2400" dirty="0" smtClean="0">
                <a:latin typeface="Times New Roman"/>
                <a:cs typeface="Times New Roman"/>
              </a:rPr>
              <a:t>Financials were obtained from only 38  enterprises.</a:t>
            </a:r>
            <a:endParaRPr lang="en-US" sz="2400" dirty="0">
              <a:latin typeface="Times New Roman"/>
              <a:cs typeface="Times New Roman"/>
            </a:endParaRPr>
          </a:p>
        </p:txBody>
      </p:sp>
      <p:sp>
        <p:nvSpPr>
          <p:cNvPr id="3" name="Title 2"/>
          <p:cNvSpPr>
            <a:spLocks noGrp="1"/>
          </p:cNvSpPr>
          <p:nvPr>
            <p:ph type="title"/>
          </p:nvPr>
        </p:nvSpPr>
        <p:spPr>
          <a:xfrm>
            <a:off x="1734236" y="274637"/>
            <a:ext cx="6035689" cy="940617"/>
          </a:xfrm>
        </p:spPr>
        <p:txBody>
          <a:bodyPr>
            <a:normAutofit fontScale="90000"/>
          </a:bodyPr>
          <a:lstStyle/>
          <a:p>
            <a:pPr algn="ctr"/>
            <a:r>
              <a:rPr lang="en-US" sz="3200" dirty="0" smtClean="0">
                <a:solidFill>
                  <a:srgbClr val="000000"/>
                </a:solidFill>
                <a:latin typeface="Times New Roman"/>
                <a:cs typeface="Times New Roman"/>
              </a:rPr>
              <a:t>SE landscape</a:t>
            </a:r>
            <a:br>
              <a:rPr lang="en-US" sz="3200" dirty="0" smtClean="0">
                <a:solidFill>
                  <a:srgbClr val="000000"/>
                </a:solidFill>
                <a:latin typeface="Times New Roman"/>
                <a:cs typeface="Times New Roman"/>
              </a:rPr>
            </a:br>
            <a:r>
              <a:rPr lang="en-US" sz="3200" dirty="0" smtClean="0">
                <a:solidFill>
                  <a:srgbClr val="000000"/>
                </a:solidFill>
                <a:latin typeface="Times New Roman"/>
                <a:cs typeface="Times New Roman"/>
              </a:rPr>
              <a:t>Data </a:t>
            </a:r>
            <a:r>
              <a:rPr lang="en-US" sz="3200" dirty="0" smtClean="0">
                <a:solidFill>
                  <a:srgbClr val="000000"/>
                </a:solidFill>
                <a:latin typeface="Times New Roman"/>
                <a:cs typeface="Times New Roman"/>
              </a:rPr>
              <a:t>&amp; Methodology </a:t>
            </a:r>
            <a:endParaRPr lang="en-US" sz="3200" dirty="0">
              <a:solidFill>
                <a:srgbClr val="000000"/>
              </a:solidFill>
              <a:latin typeface="Times New Roman"/>
              <a:cs typeface="Times New Roman"/>
            </a:endParaRPr>
          </a:p>
        </p:txBody>
      </p:sp>
    </p:spTree>
    <p:extLst>
      <p:ext uri="{BB962C8B-B14F-4D97-AF65-F5344CB8AC3E}">
        <p14:creationId xmlns:p14="http://schemas.microsoft.com/office/powerpoint/2010/main" val="4226084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90966"/>
            <a:ext cx="8229600" cy="2696966"/>
          </a:xfrm>
        </p:spPr>
        <p:txBody>
          <a:bodyPr>
            <a:normAutofit/>
          </a:bodyPr>
          <a:lstStyle/>
          <a:p>
            <a:r>
              <a:rPr lang="en-US" sz="2400" u="sng" dirty="0" smtClean="0">
                <a:latin typeface="Times New Roman"/>
                <a:cs typeface="Times New Roman"/>
              </a:rPr>
              <a:t>Limitations</a:t>
            </a:r>
          </a:p>
          <a:p>
            <a:endParaRPr lang="en-US" sz="2400" u="sng" dirty="0">
              <a:latin typeface="Times New Roman"/>
              <a:cs typeface="Times New Roman"/>
            </a:endParaRPr>
          </a:p>
          <a:p>
            <a:r>
              <a:rPr lang="en-US" sz="2400" dirty="0" smtClean="0">
                <a:latin typeface="Times New Roman"/>
                <a:cs typeface="Times New Roman"/>
              </a:rPr>
              <a:t>Non-existence of a single registry for social </a:t>
            </a:r>
            <a:r>
              <a:rPr lang="en-US" sz="2400" dirty="0" err="1" smtClean="0">
                <a:latin typeface="Times New Roman"/>
                <a:cs typeface="Times New Roman"/>
              </a:rPr>
              <a:t>organisation</a:t>
            </a:r>
            <a:r>
              <a:rPr lang="en-US" sz="2400" dirty="0" smtClean="0">
                <a:latin typeface="Times New Roman"/>
                <a:cs typeface="Times New Roman"/>
              </a:rPr>
              <a:t>/ social enterprises.</a:t>
            </a:r>
          </a:p>
          <a:p>
            <a:endParaRPr lang="en-US" sz="2400" dirty="0">
              <a:latin typeface="Times New Roman"/>
              <a:cs typeface="Times New Roman"/>
            </a:endParaRPr>
          </a:p>
          <a:p>
            <a:r>
              <a:rPr lang="en-US" sz="2400" dirty="0" smtClean="0">
                <a:latin typeface="Times New Roman"/>
                <a:cs typeface="Times New Roman"/>
              </a:rPr>
              <a:t>Lack of proper accounting and record keeping</a:t>
            </a:r>
          </a:p>
          <a:p>
            <a:endParaRPr lang="en-US" sz="2400" dirty="0">
              <a:latin typeface="Times New Roman"/>
              <a:cs typeface="Times New Roman"/>
            </a:endParaRPr>
          </a:p>
          <a:p>
            <a:endParaRPr lang="en-US" sz="2400" dirty="0">
              <a:latin typeface="Times New Roman"/>
              <a:cs typeface="Times New Roman"/>
            </a:endParaRPr>
          </a:p>
        </p:txBody>
      </p:sp>
      <p:sp>
        <p:nvSpPr>
          <p:cNvPr id="3" name="Title 2"/>
          <p:cNvSpPr>
            <a:spLocks noGrp="1"/>
          </p:cNvSpPr>
          <p:nvPr>
            <p:ph type="title"/>
          </p:nvPr>
        </p:nvSpPr>
        <p:spPr>
          <a:xfrm>
            <a:off x="2280452" y="520419"/>
            <a:ext cx="4915946" cy="1049855"/>
          </a:xfrm>
        </p:spPr>
        <p:txBody>
          <a:bodyPr>
            <a:normAutofit fontScale="90000"/>
          </a:bodyPr>
          <a:lstStyle/>
          <a:p>
            <a:pPr algn="ctr"/>
            <a:r>
              <a:rPr lang="en-US" sz="3200" dirty="0" smtClean="0">
                <a:solidFill>
                  <a:schemeClr val="tx1"/>
                </a:solidFill>
                <a:latin typeface="Times New Roman"/>
                <a:cs typeface="Times New Roman"/>
              </a:rPr>
              <a:t>SE Landscape:</a:t>
            </a:r>
            <a:br>
              <a:rPr lang="en-US" sz="3200" dirty="0" smtClean="0">
                <a:solidFill>
                  <a:schemeClr val="tx1"/>
                </a:solidFill>
                <a:latin typeface="Times New Roman"/>
                <a:cs typeface="Times New Roman"/>
              </a:rPr>
            </a:br>
            <a:r>
              <a:rPr lang="en-US" sz="3200" dirty="0" smtClean="0">
                <a:solidFill>
                  <a:schemeClr val="tx1"/>
                </a:solidFill>
                <a:latin typeface="Times New Roman"/>
                <a:cs typeface="Times New Roman"/>
              </a:rPr>
              <a:t>Data </a:t>
            </a:r>
            <a:r>
              <a:rPr lang="en-US" sz="3200" dirty="0" smtClean="0">
                <a:solidFill>
                  <a:schemeClr val="tx1"/>
                </a:solidFill>
                <a:latin typeface="Times New Roman"/>
                <a:cs typeface="Times New Roman"/>
              </a:rPr>
              <a:t>&amp; Methodology</a:t>
            </a:r>
            <a:endParaRPr lang="en-US" sz="3200" dirty="0">
              <a:solidFill>
                <a:schemeClr val="tx1"/>
              </a:solidFill>
              <a:latin typeface="Times New Roman"/>
              <a:cs typeface="Times New Roman"/>
            </a:endParaRPr>
          </a:p>
        </p:txBody>
      </p:sp>
    </p:spTree>
    <p:extLst>
      <p:ext uri="{BB962C8B-B14F-4D97-AF65-F5344CB8AC3E}">
        <p14:creationId xmlns:p14="http://schemas.microsoft.com/office/powerpoint/2010/main" val="6752236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74023224"/>
              </p:ext>
            </p:extLst>
          </p:nvPr>
        </p:nvGraphicFramePr>
        <p:xfrm>
          <a:off x="838200" y="1981200"/>
          <a:ext cx="7688579" cy="3200400"/>
        </p:xfrm>
        <a:graphic>
          <a:graphicData uri="http://schemas.openxmlformats.org/drawingml/2006/table">
            <a:tbl>
              <a:tblPr firstRow="1" firstCol="1" bandRow="1">
                <a:tableStyleId>{5C22544A-7EE6-4342-B048-85BDC9FD1C3A}</a:tableStyleId>
              </a:tblPr>
              <a:tblGrid>
                <a:gridCol w="1145500"/>
                <a:gridCol w="1145500"/>
                <a:gridCol w="1089228"/>
                <a:gridCol w="1174024"/>
                <a:gridCol w="1174024"/>
                <a:gridCol w="1008289"/>
                <a:gridCol w="952014"/>
              </a:tblGrid>
              <a:tr h="290945">
                <a:tc rowSpan="2">
                  <a:txBody>
                    <a:bodyPr/>
                    <a:lstStyle/>
                    <a:p>
                      <a:pPr marL="0" marR="0" algn="just">
                        <a:lnSpc>
                          <a:spcPct val="115000"/>
                        </a:lnSpc>
                        <a:spcBef>
                          <a:spcPts val="0"/>
                        </a:spcBef>
                        <a:spcAft>
                          <a:spcPts val="1000"/>
                        </a:spcAft>
                      </a:pPr>
                      <a:r>
                        <a:rPr lang="en-JM" sz="1200" dirty="0">
                          <a:effectLst/>
                        </a:rPr>
                        <a:t>Organisational structure </a:t>
                      </a:r>
                      <a:endParaRPr lang="en-US" sz="1100" dirty="0">
                        <a:effectLst/>
                        <a:latin typeface="Cambria"/>
                        <a:ea typeface="Cambria"/>
                        <a:cs typeface="Times New Roman"/>
                      </a:endParaRPr>
                    </a:p>
                  </a:txBody>
                  <a:tcPr marL="68580" marR="68580" marT="0" marB="0"/>
                </a:tc>
                <a:tc gridSpan="2">
                  <a:txBody>
                    <a:bodyPr/>
                    <a:lstStyle/>
                    <a:p>
                      <a:pPr marL="0" marR="0" algn="just">
                        <a:lnSpc>
                          <a:spcPct val="115000"/>
                        </a:lnSpc>
                        <a:spcBef>
                          <a:spcPts val="0"/>
                        </a:spcBef>
                        <a:spcAft>
                          <a:spcPts val="1000"/>
                        </a:spcAft>
                      </a:pPr>
                      <a:r>
                        <a:rPr lang="en-JM" sz="1200" dirty="0">
                          <a:effectLst/>
                        </a:rPr>
                        <a:t>Emerging</a:t>
                      </a:r>
                      <a:endParaRPr lang="en-US" sz="1100" dirty="0">
                        <a:effectLst/>
                        <a:latin typeface="Cambria"/>
                        <a:ea typeface="Cambria"/>
                        <a:cs typeface="Times New Roman"/>
                      </a:endParaRPr>
                    </a:p>
                  </a:txBody>
                  <a:tcPr marL="68580" marR="68580" marT="0" marB="0"/>
                </a:tc>
                <a:tc hMerge="1">
                  <a:txBody>
                    <a:bodyPr/>
                    <a:lstStyle/>
                    <a:p>
                      <a:endParaRPr lang="en-US"/>
                    </a:p>
                  </a:txBody>
                  <a:tcPr/>
                </a:tc>
                <a:tc gridSpan="2">
                  <a:txBody>
                    <a:bodyPr/>
                    <a:lstStyle/>
                    <a:p>
                      <a:pPr marL="0" marR="0" algn="just">
                        <a:lnSpc>
                          <a:spcPct val="115000"/>
                        </a:lnSpc>
                        <a:spcBef>
                          <a:spcPts val="0"/>
                        </a:spcBef>
                        <a:spcAft>
                          <a:spcPts val="1000"/>
                        </a:spcAft>
                      </a:pPr>
                      <a:r>
                        <a:rPr lang="en-JM" sz="1200">
                          <a:effectLst/>
                        </a:rPr>
                        <a:t>Transitioning </a:t>
                      </a:r>
                      <a:endParaRPr lang="en-US" sz="1100">
                        <a:effectLst/>
                        <a:latin typeface="Cambria"/>
                        <a:ea typeface="Cambria"/>
                        <a:cs typeface="Times New Roman"/>
                      </a:endParaRPr>
                    </a:p>
                  </a:txBody>
                  <a:tcPr marL="68580" marR="68580" marT="0" marB="0"/>
                </a:tc>
                <a:tc hMerge="1">
                  <a:txBody>
                    <a:bodyPr/>
                    <a:lstStyle/>
                    <a:p>
                      <a:endParaRPr lang="en-US"/>
                    </a:p>
                  </a:txBody>
                  <a:tcPr/>
                </a:tc>
                <a:tc gridSpan="2">
                  <a:txBody>
                    <a:bodyPr/>
                    <a:lstStyle/>
                    <a:p>
                      <a:pPr marL="0" marR="0" algn="just">
                        <a:lnSpc>
                          <a:spcPct val="115000"/>
                        </a:lnSpc>
                        <a:spcBef>
                          <a:spcPts val="0"/>
                        </a:spcBef>
                        <a:spcAft>
                          <a:spcPts val="1000"/>
                        </a:spcAft>
                      </a:pPr>
                      <a:r>
                        <a:rPr lang="en-JM" sz="1200">
                          <a:effectLst/>
                        </a:rPr>
                        <a:t>Hybridisation </a:t>
                      </a:r>
                      <a:endParaRPr lang="en-US" sz="1100">
                        <a:effectLst/>
                        <a:latin typeface="Cambria"/>
                        <a:ea typeface="Cambria"/>
                        <a:cs typeface="Times New Roman"/>
                      </a:endParaRPr>
                    </a:p>
                  </a:txBody>
                  <a:tcPr marL="68580" marR="68580" marT="0" marB="0"/>
                </a:tc>
                <a:tc hMerge="1">
                  <a:txBody>
                    <a:bodyPr/>
                    <a:lstStyle/>
                    <a:p>
                      <a:endParaRPr lang="en-US"/>
                    </a:p>
                  </a:txBody>
                  <a:tcPr/>
                </a:tc>
              </a:tr>
              <a:tr h="581891">
                <a:tc vMerge="1">
                  <a:txBody>
                    <a:bodyPr/>
                    <a:lstStyle/>
                    <a:p>
                      <a:endParaRPr lang="en-US"/>
                    </a:p>
                  </a:txBody>
                  <a:tcPr/>
                </a:tc>
                <a:tc>
                  <a:txBody>
                    <a:bodyPr/>
                    <a:lstStyle/>
                    <a:p>
                      <a:pPr marL="0" marR="0" algn="just">
                        <a:lnSpc>
                          <a:spcPct val="115000"/>
                        </a:lnSpc>
                        <a:spcBef>
                          <a:spcPts val="0"/>
                        </a:spcBef>
                        <a:spcAft>
                          <a:spcPts val="1000"/>
                        </a:spcAft>
                      </a:pPr>
                      <a:r>
                        <a:rPr lang="en-JM" sz="1200">
                          <a:effectLst/>
                        </a:rPr>
                        <a:t>Ideation</a:t>
                      </a:r>
                      <a:endParaRPr lang="en-US" sz="1100">
                        <a:effectLst/>
                        <a:latin typeface="Cambria"/>
                        <a:ea typeface="Cambria"/>
                        <a:cs typeface="Times New Roman"/>
                      </a:endParaRPr>
                    </a:p>
                  </a:txBody>
                  <a:tcPr marL="68580" marR="68580" marT="0" marB="0"/>
                </a:tc>
                <a:tc>
                  <a:txBody>
                    <a:bodyPr/>
                    <a:lstStyle/>
                    <a:p>
                      <a:pPr marL="0" marR="0" algn="just">
                        <a:lnSpc>
                          <a:spcPct val="115000"/>
                        </a:lnSpc>
                        <a:spcBef>
                          <a:spcPts val="0"/>
                        </a:spcBef>
                        <a:spcAft>
                          <a:spcPts val="1000"/>
                        </a:spcAft>
                      </a:pPr>
                      <a:r>
                        <a:rPr lang="en-JM" sz="1200">
                          <a:effectLst/>
                        </a:rPr>
                        <a:t>Start-up </a:t>
                      </a:r>
                      <a:endParaRPr lang="en-US" sz="1100">
                        <a:effectLst/>
                        <a:latin typeface="Cambria"/>
                        <a:ea typeface="Cambria"/>
                        <a:cs typeface="Times New Roman"/>
                      </a:endParaRPr>
                    </a:p>
                  </a:txBody>
                  <a:tcPr marL="68580" marR="68580" marT="0" marB="0"/>
                </a:tc>
                <a:tc>
                  <a:txBody>
                    <a:bodyPr/>
                    <a:lstStyle/>
                    <a:p>
                      <a:pPr marL="0" marR="0" algn="just">
                        <a:lnSpc>
                          <a:spcPct val="115000"/>
                        </a:lnSpc>
                        <a:spcBef>
                          <a:spcPts val="0"/>
                        </a:spcBef>
                        <a:spcAft>
                          <a:spcPts val="1000"/>
                        </a:spcAft>
                      </a:pPr>
                      <a:r>
                        <a:rPr lang="en-JM" sz="1200">
                          <a:effectLst/>
                        </a:rPr>
                        <a:t>Not-for-profit</a:t>
                      </a:r>
                      <a:endParaRPr lang="en-US" sz="1100">
                        <a:effectLst/>
                        <a:latin typeface="Cambria"/>
                        <a:ea typeface="Cambria"/>
                        <a:cs typeface="Times New Roman"/>
                      </a:endParaRPr>
                    </a:p>
                  </a:txBody>
                  <a:tcPr marL="68580" marR="68580" marT="0" marB="0"/>
                </a:tc>
                <a:tc>
                  <a:txBody>
                    <a:bodyPr/>
                    <a:lstStyle/>
                    <a:p>
                      <a:pPr marL="0" marR="0" algn="just">
                        <a:lnSpc>
                          <a:spcPct val="115000"/>
                        </a:lnSpc>
                        <a:spcBef>
                          <a:spcPts val="0"/>
                        </a:spcBef>
                        <a:spcAft>
                          <a:spcPts val="1000"/>
                        </a:spcAft>
                      </a:pPr>
                      <a:r>
                        <a:rPr lang="en-JM" sz="1200">
                          <a:effectLst/>
                        </a:rPr>
                        <a:t>MSME</a:t>
                      </a:r>
                      <a:endParaRPr lang="en-US" sz="1100">
                        <a:effectLst/>
                        <a:latin typeface="Cambria"/>
                        <a:ea typeface="Cambria"/>
                        <a:cs typeface="Times New Roman"/>
                      </a:endParaRPr>
                    </a:p>
                  </a:txBody>
                  <a:tcPr marL="68580" marR="68580" marT="0" marB="0"/>
                </a:tc>
                <a:tc>
                  <a:txBody>
                    <a:bodyPr/>
                    <a:lstStyle/>
                    <a:p>
                      <a:pPr marL="0" marR="0" algn="just">
                        <a:lnSpc>
                          <a:spcPct val="115000"/>
                        </a:lnSpc>
                        <a:spcBef>
                          <a:spcPts val="0"/>
                        </a:spcBef>
                        <a:spcAft>
                          <a:spcPts val="1000"/>
                        </a:spcAft>
                      </a:pPr>
                      <a:r>
                        <a:rPr lang="en-JM" sz="1200">
                          <a:effectLst/>
                        </a:rPr>
                        <a:t>Private sector</a:t>
                      </a:r>
                      <a:endParaRPr lang="en-US" sz="1100">
                        <a:effectLst/>
                        <a:latin typeface="Cambria"/>
                        <a:ea typeface="Cambria"/>
                        <a:cs typeface="Times New Roman"/>
                      </a:endParaRPr>
                    </a:p>
                  </a:txBody>
                  <a:tcPr marL="68580" marR="68580" marT="0" marB="0"/>
                </a:tc>
                <a:tc>
                  <a:txBody>
                    <a:bodyPr/>
                    <a:lstStyle/>
                    <a:p>
                      <a:pPr marL="0" marR="0" algn="just">
                        <a:lnSpc>
                          <a:spcPct val="115000"/>
                        </a:lnSpc>
                        <a:spcBef>
                          <a:spcPts val="0"/>
                        </a:spcBef>
                        <a:spcAft>
                          <a:spcPts val="1000"/>
                        </a:spcAft>
                      </a:pPr>
                      <a:r>
                        <a:rPr lang="en-JM" sz="1200">
                          <a:effectLst/>
                        </a:rPr>
                        <a:t>Government </a:t>
                      </a:r>
                      <a:endParaRPr lang="en-US" sz="1100">
                        <a:effectLst/>
                        <a:latin typeface="Cambria"/>
                        <a:ea typeface="Cambria"/>
                        <a:cs typeface="Times New Roman"/>
                      </a:endParaRPr>
                    </a:p>
                  </a:txBody>
                  <a:tcPr marL="68580" marR="68580" marT="0" marB="0"/>
                </a:tc>
              </a:tr>
              <a:tr h="2327564">
                <a:tc>
                  <a:txBody>
                    <a:bodyPr/>
                    <a:lstStyle/>
                    <a:p>
                      <a:pPr marL="0" marR="0" algn="just">
                        <a:lnSpc>
                          <a:spcPct val="115000"/>
                        </a:lnSpc>
                        <a:spcBef>
                          <a:spcPts val="0"/>
                        </a:spcBef>
                        <a:spcAft>
                          <a:spcPts val="1000"/>
                        </a:spcAft>
                      </a:pPr>
                      <a:r>
                        <a:rPr lang="en-JM" sz="1200">
                          <a:effectLst/>
                        </a:rPr>
                        <a:t>Groups</a:t>
                      </a:r>
                      <a:endParaRPr lang="en-US" sz="1100">
                        <a:effectLst/>
                        <a:latin typeface="Cambria"/>
                        <a:ea typeface="Cambria"/>
                        <a:cs typeface="Times New Roman"/>
                      </a:endParaRPr>
                    </a:p>
                  </a:txBody>
                  <a:tcPr marL="68580" marR="68580" marT="0" marB="0"/>
                </a:tc>
                <a:tc>
                  <a:txBody>
                    <a:bodyPr/>
                    <a:lstStyle/>
                    <a:p>
                      <a:pPr marL="0" marR="0" algn="just">
                        <a:lnSpc>
                          <a:spcPct val="115000"/>
                        </a:lnSpc>
                        <a:spcBef>
                          <a:spcPts val="0"/>
                        </a:spcBef>
                        <a:spcAft>
                          <a:spcPts val="1000"/>
                        </a:spcAft>
                      </a:pPr>
                      <a:r>
                        <a:rPr lang="en-JM" sz="1200">
                          <a:effectLst/>
                        </a:rPr>
                        <a:t>CBOs, Youth groups, Individuals. </a:t>
                      </a:r>
                      <a:endParaRPr lang="en-US" sz="1100">
                        <a:effectLst/>
                      </a:endParaRPr>
                    </a:p>
                    <a:p>
                      <a:pPr marL="0" marR="0" algn="just">
                        <a:lnSpc>
                          <a:spcPct val="115000"/>
                        </a:lnSpc>
                        <a:spcBef>
                          <a:spcPts val="0"/>
                        </a:spcBef>
                        <a:spcAft>
                          <a:spcPts val="1000"/>
                        </a:spcAft>
                      </a:pPr>
                      <a:r>
                        <a:rPr lang="en-JM" sz="1200">
                          <a:effectLst/>
                        </a:rPr>
                        <a:t> </a:t>
                      </a:r>
                      <a:endParaRPr lang="en-US" sz="1100">
                        <a:effectLst/>
                        <a:latin typeface="Cambria"/>
                        <a:ea typeface="Cambria"/>
                        <a:cs typeface="Times New Roman"/>
                      </a:endParaRPr>
                    </a:p>
                  </a:txBody>
                  <a:tcPr marL="68580" marR="68580" marT="0" marB="0"/>
                </a:tc>
                <a:tc>
                  <a:txBody>
                    <a:bodyPr/>
                    <a:lstStyle/>
                    <a:p>
                      <a:pPr marL="0" marR="0" algn="just">
                        <a:lnSpc>
                          <a:spcPct val="115000"/>
                        </a:lnSpc>
                        <a:spcBef>
                          <a:spcPts val="0"/>
                        </a:spcBef>
                        <a:spcAft>
                          <a:spcPts val="1000"/>
                        </a:spcAft>
                      </a:pPr>
                      <a:r>
                        <a:rPr lang="en-JM" sz="1200">
                          <a:effectLst/>
                        </a:rPr>
                        <a:t>CBOs, Youth groups, Advocacy groups. </a:t>
                      </a:r>
                      <a:endParaRPr lang="en-US" sz="1100">
                        <a:effectLst/>
                        <a:latin typeface="Cambria"/>
                        <a:ea typeface="Cambria"/>
                        <a:cs typeface="Times New Roman"/>
                      </a:endParaRPr>
                    </a:p>
                  </a:txBody>
                  <a:tcPr marL="68580" marR="68580" marT="0" marB="0"/>
                </a:tc>
                <a:tc>
                  <a:txBody>
                    <a:bodyPr/>
                    <a:lstStyle/>
                    <a:p>
                      <a:pPr marL="0" marR="0" algn="just">
                        <a:lnSpc>
                          <a:spcPct val="115000"/>
                        </a:lnSpc>
                        <a:spcBef>
                          <a:spcPts val="0"/>
                        </a:spcBef>
                        <a:spcAft>
                          <a:spcPts val="1000"/>
                        </a:spcAft>
                      </a:pPr>
                      <a:r>
                        <a:rPr lang="en-JM" sz="1200">
                          <a:effectLst/>
                        </a:rPr>
                        <a:t>NGOs, CBOs, FBOs, CSOs, Advocacy groups.</a:t>
                      </a:r>
                      <a:endParaRPr lang="en-US" sz="1100">
                        <a:effectLst/>
                        <a:latin typeface="Cambria"/>
                        <a:ea typeface="Cambria"/>
                        <a:cs typeface="Times New Roman"/>
                      </a:endParaRPr>
                    </a:p>
                  </a:txBody>
                  <a:tcPr marL="68580" marR="68580" marT="0" marB="0"/>
                </a:tc>
                <a:tc>
                  <a:txBody>
                    <a:bodyPr/>
                    <a:lstStyle/>
                    <a:p>
                      <a:pPr marL="0" marR="0" algn="just">
                        <a:lnSpc>
                          <a:spcPct val="115000"/>
                        </a:lnSpc>
                        <a:spcBef>
                          <a:spcPts val="0"/>
                        </a:spcBef>
                        <a:spcAft>
                          <a:spcPts val="1000"/>
                        </a:spcAft>
                      </a:pPr>
                      <a:r>
                        <a:rPr lang="en-JM" sz="1200">
                          <a:effectLst/>
                        </a:rPr>
                        <a:t>Cooperatives, microenterprises, Agriculture groups, Cottage industries. </a:t>
                      </a:r>
                      <a:endParaRPr lang="en-US" sz="1100">
                        <a:effectLst/>
                        <a:latin typeface="Cambria"/>
                        <a:ea typeface="Cambria"/>
                        <a:cs typeface="Times New Roman"/>
                      </a:endParaRPr>
                    </a:p>
                  </a:txBody>
                  <a:tcPr marL="68580" marR="68580" marT="0" marB="0"/>
                </a:tc>
                <a:tc>
                  <a:txBody>
                    <a:bodyPr/>
                    <a:lstStyle/>
                    <a:p>
                      <a:pPr marL="0" marR="0" algn="just">
                        <a:lnSpc>
                          <a:spcPct val="115000"/>
                        </a:lnSpc>
                        <a:spcBef>
                          <a:spcPts val="0"/>
                        </a:spcBef>
                        <a:spcAft>
                          <a:spcPts val="1000"/>
                        </a:spcAft>
                      </a:pPr>
                      <a:r>
                        <a:rPr lang="en-JM" sz="1200">
                          <a:effectLst/>
                        </a:rPr>
                        <a:t>Foundations,</a:t>
                      </a:r>
                      <a:endParaRPr lang="en-US" sz="1100">
                        <a:effectLst/>
                      </a:endParaRPr>
                    </a:p>
                    <a:p>
                      <a:pPr marL="0" marR="0" algn="just">
                        <a:lnSpc>
                          <a:spcPct val="115000"/>
                        </a:lnSpc>
                        <a:spcBef>
                          <a:spcPts val="0"/>
                        </a:spcBef>
                        <a:spcAft>
                          <a:spcPts val="1000"/>
                        </a:spcAft>
                      </a:pPr>
                      <a:r>
                        <a:rPr lang="en-JM" sz="1200">
                          <a:effectLst/>
                        </a:rPr>
                        <a:t>Charities, Service Clubs. </a:t>
                      </a:r>
                      <a:endParaRPr lang="en-US" sz="1100">
                        <a:effectLst/>
                        <a:latin typeface="Cambria"/>
                        <a:ea typeface="Cambria"/>
                        <a:cs typeface="Times New Roman"/>
                      </a:endParaRPr>
                    </a:p>
                  </a:txBody>
                  <a:tcPr marL="68580" marR="68580" marT="0" marB="0"/>
                </a:tc>
                <a:tc>
                  <a:txBody>
                    <a:bodyPr/>
                    <a:lstStyle/>
                    <a:p>
                      <a:pPr marL="0" marR="0" algn="just">
                        <a:lnSpc>
                          <a:spcPct val="115000"/>
                        </a:lnSpc>
                        <a:spcBef>
                          <a:spcPts val="0"/>
                        </a:spcBef>
                        <a:spcAft>
                          <a:spcPts val="1000"/>
                        </a:spcAft>
                      </a:pPr>
                      <a:r>
                        <a:rPr lang="en-JM" sz="1200" dirty="0">
                          <a:effectLst/>
                        </a:rPr>
                        <a:t>Agencies and Departments; Quasi-government agencies. </a:t>
                      </a:r>
                      <a:endParaRPr lang="en-US" sz="1100" dirty="0">
                        <a:effectLst/>
                        <a:latin typeface="Cambria"/>
                        <a:ea typeface="Cambria"/>
                        <a:cs typeface="Times New Roman"/>
                      </a:endParaRPr>
                    </a:p>
                  </a:txBody>
                  <a:tcPr marL="68580" marR="68580" marT="0" marB="0"/>
                </a:tc>
              </a:tr>
            </a:tbl>
          </a:graphicData>
        </a:graphic>
      </p:graphicFrame>
      <p:sp>
        <p:nvSpPr>
          <p:cNvPr id="3" name="Title 2"/>
          <p:cNvSpPr>
            <a:spLocks noGrp="1"/>
          </p:cNvSpPr>
          <p:nvPr>
            <p:ph type="title"/>
          </p:nvPr>
        </p:nvSpPr>
        <p:spPr/>
        <p:txBody>
          <a:bodyPr>
            <a:normAutofit/>
          </a:bodyPr>
          <a:lstStyle/>
          <a:p>
            <a:pPr algn="ctr"/>
            <a:r>
              <a:rPr lang="en-US" sz="3200" dirty="0">
                <a:solidFill>
                  <a:srgbClr val="000000"/>
                </a:solidFill>
                <a:latin typeface="Times New Roman"/>
                <a:cs typeface="Times New Roman"/>
              </a:rPr>
              <a:t>Composition of the Social Enterprise Sector</a:t>
            </a:r>
          </a:p>
        </p:txBody>
      </p:sp>
    </p:spTree>
    <p:extLst>
      <p:ext uri="{BB962C8B-B14F-4D97-AF65-F5344CB8AC3E}">
        <p14:creationId xmlns:p14="http://schemas.microsoft.com/office/powerpoint/2010/main" val="2540450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smtClean="0">
                <a:solidFill>
                  <a:srgbClr val="000000"/>
                </a:solidFill>
                <a:latin typeface="Times New Roman"/>
                <a:cs typeface="Times New Roman"/>
              </a:rPr>
              <a:t>Composition of the Social Enterprise Sector</a:t>
            </a:r>
            <a:endParaRPr lang="en-US" sz="3200" dirty="0">
              <a:solidFill>
                <a:srgbClr val="000000"/>
              </a:solidFill>
              <a:latin typeface="Times New Roman"/>
              <a:cs typeface="Times New Roman"/>
            </a:endParaRPr>
          </a:p>
        </p:txBody>
      </p:sp>
      <p:sp>
        <p:nvSpPr>
          <p:cNvPr id="5" name="TextBox 4"/>
          <p:cNvSpPr txBox="1"/>
          <p:nvPr/>
        </p:nvSpPr>
        <p:spPr>
          <a:xfrm>
            <a:off x="5715000" y="1813441"/>
            <a:ext cx="2819400" cy="3139321"/>
          </a:xfrm>
          <a:prstGeom prst="rect">
            <a:avLst/>
          </a:prstGeom>
          <a:noFill/>
        </p:spPr>
        <p:txBody>
          <a:bodyPr wrap="square" rtlCol="0">
            <a:spAutoFit/>
          </a:bodyPr>
          <a:lstStyle/>
          <a:p>
            <a:pPr marL="285750" indent="-285750">
              <a:buFont typeface="Arial" pitchFamily="34" charset="0"/>
              <a:buChar char="•"/>
            </a:pPr>
            <a:r>
              <a:rPr lang="en-US" b="1" dirty="0" smtClean="0"/>
              <a:t>Micro</a:t>
            </a:r>
            <a:r>
              <a:rPr lang="en-US" dirty="0" smtClean="0"/>
              <a:t>: 1-10 employees</a:t>
            </a:r>
          </a:p>
          <a:p>
            <a:pPr marL="285750" indent="-285750">
              <a:buFont typeface="Arial" pitchFamily="34" charset="0"/>
              <a:buChar char="•"/>
            </a:pPr>
            <a:endParaRPr lang="en-US" dirty="0" smtClean="0"/>
          </a:p>
          <a:p>
            <a:pPr marL="285750" indent="-285750">
              <a:buFont typeface="Arial" pitchFamily="34" charset="0"/>
              <a:buChar char="•"/>
            </a:pPr>
            <a:r>
              <a:rPr lang="en-US" b="1" dirty="0" smtClean="0"/>
              <a:t>Small</a:t>
            </a:r>
            <a:r>
              <a:rPr lang="en-US" dirty="0" smtClean="0"/>
              <a:t>: 11-50 employees</a:t>
            </a:r>
          </a:p>
          <a:p>
            <a:pPr marL="285750" indent="-285750">
              <a:buFont typeface="Arial" pitchFamily="34" charset="0"/>
              <a:buChar char="•"/>
            </a:pPr>
            <a:endParaRPr lang="en-US" dirty="0" smtClean="0"/>
          </a:p>
          <a:p>
            <a:pPr marL="285750" indent="-285750">
              <a:buFont typeface="Arial" pitchFamily="34" charset="0"/>
              <a:buChar char="•"/>
            </a:pPr>
            <a:r>
              <a:rPr lang="en-US" b="1" dirty="0" smtClean="0"/>
              <a:t>Medium</a:t>
            </a:r>
            <a:r>
              <a:rPr lang="en-US" dirty="0" smtClean="0"/>
              <a:t> 51-150 employees</a:t>
            </a:r>
          </a:p>
          <a:p>
            <a:pPr marL="285750" indent="-285750">
              <a:buFont typeface="Arial" pitchFamily="34" charset="0"/>
              <a:buChar char="•"/>
            </a:pPr>
            <a:endParaRPr lang="en-US" dirty="0" smtClean="0"/>
          </a:p>
          <a:p>
            <a:pPr marL="285750" indent="-285750">
              <a:buFont typeface="Arial" pitchFamily="34" charset="0"/>
              <a:buChar char="•"/>
            </a:pPr>
            <a:r>
              <a:rPr lang="en-US" b="1" dirty="0" smtClean="0"/>
              <a:t>Large</a:t>
            </a:r>
            <a:r>
              <a:rPr lang="en-US" dirty="0" smtClean="0"/>
              <a:t>: greater than 150 employees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80966136"/>
              </p:ext>
            </p:extLst>
          </p:nvPr>
        </p:nvGraphicFramePr>
        <p:xfrm>
          <a:off x="457200" y="1481138"/>
          <a:ext cx="83820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3943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000000"/>
                </a:solidFill>
                <a:latin typeface="Times New Roman"/>
                <a:cs typeface="Times New Roman"/>
              </a:rPr>
              <a:t>Composition of the Social Enterprise Sector</a:t>
            </a:r>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2437705015"/>
              </p:ext>
            </p:extLst>
          </p:nvPr>
        </p:nvGraphicFramePr>
        <p:xfrm>
          <a:off x="4645025" y="1444625"/>
          <a:ext cx="4041775" cy="3941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2"/>
            <p:extLst>
              <p:ext uri="{D42A27DB-BD31-4B8C-83A1-F6EECF244321}">
                <p14:modId xmlns:p14="http://schemas.microsoft.com/office/powerpoint/2010/main" val="1598562837"/>
              </p:ext>
            </p:extLst>
          </p:nvPr>
        </p:nvGraphicFramePr>
        <p:xfrm>
          <a:off x="457200" y="1444625"/>
          <a:ext cx="4040188" cy="3941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8213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424456"/>
      </a:dk2>
      <a:lt2>
        <a:srgbClr val="E8E8E8"/>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2967</TotalTime>
  <Words>1814</Words>
  <Application>Microsoft Macintosh PowerPoint</Application>
  <PresentationFormat>On-screen Show (4:3)</PresentationFormat>
  <Paragraphs>350</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Social Enterprises and their Social Rate of Return on Investment within a developing Economy: The Case of Jamaica </vt:lpstr>
      <vt:lpstr>Context - Jamaica</vt:lpstr>
      <vt:lpstr>Social Progress Index Porter et al 2014</vt:lpstr>
      <vt:lpstr>Social Progress Framework (Porter et al 2014)</vt:lpstr>
      <vt:lpstr>SE landscape Data &amp; Methodology </vt:lpstr>
      <vt:lpstr>SE Landscape: Data &amp; Methodology</vt:lpstr>
      <vt:lpstr>Composition of the Social Enterprise Sector</vt:lpstr>
      <vt:lpstr>Composition of the Social Enterprise Sector</vt:lpstr>
      <vt:lpstr>Composition of the Social Enterprise Sector</vt:lpstr>
      <vt:lpstr>Year of Operation</vt:lpstr>
      <vt:lpstr>Funding Sources</vt:lpstr>
      <vt:lpstr>Contribution to Employment</vt:lpstr>
      <vt:lpstr>PowerPoint Presentation</vt:lpstr>
      <vt:lpstr>Main Claim</vt:lpstr>
      <vt:lpstr>Review of literature – Social entrepreneurship</vt:lpstr>
      <vt:lpstr>Social Rate of Return on Investment</vt:lpstr>
      <vt:lpstr>Methodology – SROI – benefits </vt:lpstr>
      <vt:lpstr>Methodology – SROI </vt:lpstr>
      <vt:lpstr>Methodology – SROI - Strengths</vt:lpstr>
      <vt:lpstr>Methodology – Using monetization - Indicators</vt:lpstr>
      <vt:lpstr>Methodology – Two Cases</vt:lpstr>
      <vt:lpstr>What is forward Step Foundation – Gregory Park – theory of change</vt:lpstr>
      <vt:lpstr>PowerPoint Presentation</vt:lpstr>
      <vt:lpstr>Results/Findings – Forward Step Foundation – Gregory Park – 6 months</vt:lpstr>
      <vt:lpstr>What is New Horizon Christian Ministry – Golden Acres Community</vt:lpstr>
      <vt:lpstr>New Horizon Ministries (NHCOM) – Theory of Chage</vt:lpstr>
      <vt:lpstr>PowerPoint Presentation</vt:lpstr>
      <vt:lpstr>Results/Findings – New Horizon Christian Ministry</vt:lpstr>
      <vt:lpstr>Concluding thoughts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Contents</dc:title>
  <dc:creator>Kadamawe Knlfe</dc:creator>
  <cp:lastModifiedBy>Kadamawe Knife</cp:lastModifiedBy>
  <cp:revision>98</cp:revision>
  <dcterms:created xsi:type="dcterms:W3CDTF">2012-10-08T21:54:15Z</dcterms:created>
  <dcterms:modified xsi:type="dcterms:W3CDTF">2016-11-30T20:33:05Z</dcterms:modified>
</cp:coreProperties>
</file>