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80" r:id="rId2"/>
    <p:sldId id="259" r:id="rId3"/>
    <p:sldId id="282" r:id="rId4"/>
    <p:sldId id="276" r:id="rId5"/>
    <p:sldId id="267" r:id="rId6"/>
    <p:sldId id="271" r:id="rId7"/>
    <p:sldId id="266" r:id="rId8"/>
    <p:sldId id="268" r:id="rId9"/>
    <p:sldId id="277" r:id="rId10"/>
    <p:sldId id="283" r:id="rId11"/>
    <p:sldId id="278" r:id="rId12"/>
  </p:sldIdLst>
  <p:sldSz cx="31750000" cy="19050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14101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114101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114101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114101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114101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114101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114101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114101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114101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6000" userDrawn="1">
          <p15:clr>
            <a:srgbClr val="A4A3A4"/>
          </p15:clr>
        </p15:guide>
        <p15:guide id="2" pos="100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85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381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46" autoAdjust="0"/>
    <p:restoredTop sz="93979" autoAdjust="0"/>
  </p:normalViewPr>
  <p:slideViewPr>
    <p:cSldViewPr snapToGrid="0" snapToObjects="1">
      <p:cViewPr varScale="1">
        <p:scale>
          <a:sx n="22" d="100"/>
          <a:sy n="22" d="100"/>
        </p:scale>
        <p:origin x="1204" y="76"/>
      </p:cViewPr>
      <p:guideLst>
        <p:guide orient="horz" pos="6000"/>
        <p:guide pos="100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456204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F7FB3-D7DB-4DC7-87A2-96685E356CAC}" type="slidenum">
              <a:rPr lang="pl-PL" smtClean="0"/>
              <a:pPr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47798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sz="half" idx="13"/>
          </p:nvPr>
        </p:nvSpPr>
        <p:spPr>
          <a:xfrm>
            <a:off x="6350000" y="1431529"/>
            <a:ext cx="19050000" cy="1153418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5655469" y="13121679"/>
            <a:ext cx="20439064" cy="277812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3000" b="1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655469" y="15924609"/>
            <a:ext cx="20439064" cy="220761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7200"/>
            </a:lvl1pPr>
            <a:lvl2pPr marL="0" indent="228600" algn="ctr">
              <a:spcBef>
                <a:spcPts val="0"/>
              </a:spcBef>
              <a:buSzTx/>
              <a:buNone/>
              <a:defRPr sz="7200"/>
            </a:lvl2pPr>
            <a:lvl3pPr marL="0" indent="457200" algn="ctr">
              <a:spcBef>
                <a:spcPts val="0"/>
              </a:spcBef>
              <a:buSzTx/>
              <a:buNone/>
              <a:defRPr sz="7200"/>
            </a:lvl3pPr>
            <a:lvl4pPr marL="0" indent="685800" algn="ctr">
              <a:spcBef>
                <a:spcPts val="0"/>
              </a:spcBef>
              <a:buSzTx/>
              <a:buNone/>
              <a:defRPr sz="7200"/>
            </a:lvl4pPr>
            <a:lvl5pPr marL="0" indent="914400" algn="ctr">
              <a:spcBef>
                <a:spcPts val="0"/>
              </a:spcBef>
              <a:buSzTx/>
              <a:buNone/>
              <a:defRPr sz="720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obrazu 1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"/>
            <a:ext cx="31750000" cy="19050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latin typeface="Open Sans Light" panose="020B0306030504020204" pitchFamily="34" charset="0"/>
              </a:defRPr>
            </a:lvl1pPr>
          </a:lstStyle>
          <a:p>
            <a:r>
              <a:rPr lang="en-US" noProof="0"/>
              <a:t>  </a:t>
            </a:r>
          </a:p>
        </p:txBody>
      </p:sp>
      <p:sp>
        <p:nvSpPr>
          <p:cNvPr id="4" name="Symbol zastępczy tekstu 7"/>
          <p:cNvSpPr>
            <a:spLocks noGrp="1"/>
          </p:cNvSpPr>
          <p:nvPr>
            <p:ph type="body" sz="quarter" idx="10" hasCustomPrompt="1"/>
          </p:nvPr>
        </p:nvSpPr>
        <p:spPr>
          <a:xfrm>
            <a:off x="471291" y="8135940"/>
            <a:ext cx="11434961" cy="3730625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lang="pl-PL" sz="12500" kern="1200" spc="260" baseline="0" dirty="0" smtClean="0">
                <a:solidFill>
                  <a:srgbClr val="F2F2F2"/>
                </a:solidFill>
                <a:effectLst/>
                <a:latin typeface="Open Sans" panose="020B0606030504020204" pitchFamily="34" charset="0"/>
                <a:ea typeface="Arial" panose="020B0604020202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noProof="0"/>
              <a:t>Digital music</a:t>
            </a:r>
          </a:p>
          <a:p>
            <a:pPr lvl="0"/>
            <a:r>
              <a:rPr lang="en-US" noProof="0"/>
              <a:t>report 2014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1" hasCustomPrompt="1"/>
          </p:nvPr>
        </p:nvSpPr>
        <p:spPr>
          <a:xfrm>
            <a:off x="3340365" y="11800417"/>
            <a:ext cx="8565885" cy="269875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5729" spc="53" baseline="0">
                <a:solidFill>
                  <a:srgbClr val="F2F2F2"/>
                </a:solidFill>
                <a:latin typeface="Open Sans Light" panose="020B0306030504020204" pitchFamily="34" charset="0"/>
              </a:defRPr>
            </a:lvl1pPr>
          </a:lstStyle>
          <a:p>
            <a:pPr lvl="0"/>
            <a:r>
              <a:rPr lang="en-US" noProof="0"/>
              <a:t>Presentation subtitle</a:t>
            </a:r>
          </a:p>
        </p:txBody>
      </p:sp>
      <p:sp>
        <p:nvSpPr>
          <p:cNvPr id="8" name="Symbol zastępczy tekstu 4"/>
          <p:cNvSpPr>
            <a:spLocks noGrp="1"/>
          </p:cNvSpPr>
          <p:nvPr>
            <p:ph type="body" sz="quarter" idx="12" hasCustomPrompt="1"/>
          </p:nvPr>
        </p:nvSpPr>
        <p:spPr>
          <a:xfrm>
            <a:off x="3340367" y="6404680"/>
            <a:ext cx="8324039" cy="1049961"/>
          </a:xfrm>
          <a:prstGeom prst="rect">
            <a:avLst/>
          </a:prstGeom>
          <a:solidFill>
            <a:schemeClr val="accent1"/>
          </a:solidFill>
          <a:effectLst>
            <a:outerShdw dist="50800" dir="2700000" algn="tl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4688" spc="53" baseline="0">
                <a:solidFill>
                  <a:srgbClr val="F2F2F2"/>
                </a:solidFill>
                <a:latin typeface="Open Sans Light" panose="020B0306030504020204" pitchFamily="34" charset="0"/>
              </a:defRPr>
            </a:lvl1pPr>
          </a:lstStyle>
          <a:p>
            <a:pPr lvl="0"/>
            <a:r>
              <a:rPr lang="en-US" noProof="0"/>
              <a:t>Alexander Bartlic, July 2014</a:t>
            </a:r>
          </a:p>
        </p:txBody>
      </p:sp>
      <p:cxnSp>
        <p:nvCxnSpPr>
          <p:cNvPr id="9" name="Łącznik prosty 8"/>
          <p:cNvCxnSpPr/>
          <p:nvPr userDrawn="1"/>
        </p:nvCxnSpPr>
        <p:spPr>
          <a:xfrm flipV="1">
            <a:off x="13262240" y="5692954"/>
            <a:ext cx="0" cy="7888992"/>
          </a:xfrm>
          <a:prstGeom prst="line">
            <a:avLst/>
          </a:prstGeom>
          <a:ln w="19050">
            <a:solidFill>
              <a:srgbClr val="D8D8D8">
                <a:alpha val="60000"/>
              </a:srgb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726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16296679" y="1240234"/>
            <a:ext cx="10417970" cy="160486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035351" y="9227343"/>
            <a:ext cx="10417970" cy="803672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7200"/>
            </a:lvl1pPr>
            <a:lvl2pPr marL="0" indent="228600" algn="ctr">
              <a:spcBef>
                <a:spcPts val="0"/>
              </a:spcBef>
              <a:buSzTx/>
              <a:buNone/>
              <a:defRPr sz="7200"/>
            </a:lvl2pPr>
            <a:lvl3pPr marL="0" indent="457200" algn="ctr">
              <a:spcBef>
                <a:spcPts val="0"/>
              </a:spcBef>
              <a:buSzTx/>
              <a:buNone/>
              <a:defRPr sz="7200"/>
            </a:lvl3pPr>
            <a:lvl4pPr marL="0" indent="685800" algn="ctr">
              <a:spcBef>
                <a:spcPts val="0"/>
              </a:spcBef>
              <a:buSzTx/>
              <a:buNone/>
              <a:defRPr sz="7200"/>
            </a:lvl4pPr>
            <a:lvl5pPr marL="0" indent="914400" algn="ctr">
              <a:spcBef>
                <a:spcPts val="0"/>
              </a:spcBef>
              <a:buSzTx/>
              <a:buNone/>
              <a:defRPr sz="7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16296679" y="5060158"/>
            <a:ext cx="10417970" cy="1227832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035351" y="5060158"/>
            <a:ext cx="10417970" cy="12278321"/>
          </a:xfrm>
          <a:prstGeom prst="rect">
            <a:avLst/>
          </a:prstGeom>
        </p:spPr>
        <p:txBody>
          <a:bodyPr/>
          <a:lstStyle>
            <a:lvl1pPr marL="661308" indent="-661308">
              <a:spcBef>
                <a:spcPts val="6200"/>
              </a:spcBef>
              <a:defRPr sz="5400"/>
            </a:lvl1pPr>
            <a:lvl2pPr marL="1004208" indent="-661308">
              <a:spcBef>
                <a:spcPts val="6200"/>
              </a:spcBef>
              <a:defRPr sz="5400"/>
            </a:lvl2pPr>
            <a:lvl3pPr marL="1347108" indent="-661308">
              <a:spcBef>
                <a:spcPts val="6200"/>
              </a:spcBef>
              <a:defRPr sz="5400"/>
            </a:lvl3pPr>
            <a:lvl4pPr marL="1690008" indent="-661308">
              <a:spcBef>
                <a:spcPts val="6200"/>
              </a:spcBef>
              <a:defRPr sz="5400"/>
            </a:lvl4pPr>
            <a:lvl5pPr marL="2032908" indent="-661308">
              <a:spcBef>
                <a:spcPts val="6200"/>
              </a:spcBef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533359" y="18157031"/>
            <a:ext cx="670054" cy="662039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5035351" y="2480468"/>
            <a:ext cx="21679298" cy="1408906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0331953" y="17092123"/>
            <a:ext cx="8453146" cy="1726948"/>
            <a:chOff x="18159062" y="12015324"/>
            <a:chExt cx="5819708" cy="1710411"/>
          </a:xfrm>
        </p:grpSpPr>
        <p:sp>
          <p:nvSpPr>
            <p:cNvPr id="5" name="object 18"/>
            <p:cNvSpPr/>
            <p:nvPr userDrawn="1"/>
          </p:nvSpPr>
          <p:spPr>
            <a:xfrm>
              <a:off x="18159062" y="12507198"/>
              <a:ext cx="1164982" cy="523996"/>
            </a:xfrm>
            <a:custGeom>
              <a:avLst/>
              <a:gdLst/>
              <a:ahLst/>
              <a:cxnLst/>
              <a:rect l="l" t="t" r="r" b="b"/>
              <a:pathLst>
                <a:path w="1115694" h="341629">
                  <a:moveTo>
                    <a:pt x="15580" y="254411"/>
                  </a:moveTo>
                  <a:lnTo>
                    <a:pt x="0" y="333717"/>
                  </a:lnTo>
                  <a:lnTo>
                    <a:pt x="51874" y="339754"/>
                  </a:lnTo>
                  <a:lnTo>
                    <a:pt x="105075" y="341455"/>
                  </a:lnTo>
                  <a:lnTo>
                    <a:pt x="139791" y="340094"/>
                  </a:lnTo>
                  <a:lnTo>
                    <a:pt x="205667" y="324320"/>
                  </a:lnTo>
                  <a:lnTo>
                    <a:pt x="254048" y="284356"/>
                  </a:lnTo>
                  <a:lnTo>
                    <a:pt x="265935" y="260683"/>
                  </a:lnTo>
                  <a:lnTo>
                    <a:pt x="83254" y="260683"/>
                  </a:lnTo>
                  <a:lnTo>
                    <a:pt x="67261" y="260246"/>
                  </a:lnTo>
                  <a:lnTo>
                    <a:pt x="48616" y="258996"/>
                  </a:lnTo>
                  <a:lnTo>
                    <a:pt x="30371" y="257021"/>
                  </a:lnTo>
                  <a:lnTo>
                    <a:pt x="15580" y="254411"/>
                  </a:lnTo>
                  <a:close/>
                </a:path>
                <a:path w="1115694" h="341629">
                  <a:moveTo>
                    <a:pt x="823262" y="218998"/>
                  </a:moveTo>
                  <a:lnTo>
                    <a:pt x="693497" y="218998"/>
                  </a:lnTo>
                  <a:lnTo>
                    <a:pt x="690244" y="226758"/>
                  </a:lnTo>
                  <a:lnTo>
                    <a:pt x="689387" y="232820"/>
                  </a:lnTo>
                  <a:lnTo>
                    <a:pt x="691129" y="240311"/>
                  </a:lnTo>
                  <a:lnTo>
                    <a:pt x="695675" y="252358"/>
                  </a:lnTo>
                  <a:lnTo>
                    <a:pt x="729701" y="303589"/>
                  </a:lnTo>
                  <a:lnTo>
                    <a:pt x="792409" y="332418"/>
                  </a:lnTo>
                  <a:lnTo>
                    <a:pt x="831533" y="339250"/>
                  </a:lnTo>
                  <a:lnTo>
                    <a:pt x="874245" y="341455"/>
                  </a:lnTo>
                  <a:lnTo>
                    <a:pt x="914698" y="339454"/>
                  </a:lnTo>
                  <a:lnTo>
                    <a:pt x="955615" y="333266"/>
                  </a:lnTo>
                  <a:lnTo>
                    <a:pt x="994934" y="322611"/>
                  </a:lnTo>
                  <a:lnTo>
                    <a:pt x="1030596" y="307208"/>
                  </a:lnTo>
                  <a:lnTo>
                    <a:pt x="1080518" y="263583"/>
                  </a:lnTo>
                  <a:lnTo>
                    <a:pt x="896632" y="263583"/>
                  </a:lnTo>
                  <a:lnTo>
                    <a:pt x="872700" y="262007"/>
                  </a:lnTo>
                  <a:lnTo>
                    <a:pt x="852708" y="256950"/>
                  </a:lnTo>
                  <a:lnTo>
                    <a:pt x="837249" y="247919"/>
                  </a:lnTo>
                  <a:lnTo>
                    <a:pt x="826917" y="234422"/>
                  </a:lnTo>
                  <a:lnTo>
                    <a:pt x="823262" y="218998"/>
                  </a:lnTo>
                  <a:close/>
                </a:path>
                <a:path w="1115694" h="341629">
                  <a:moveTo>
                    <a:pt x="480268" y="106352"/>
                  </a:moveTo>
                  <a:lnTo>
                    <a:pt x="342785" y="106352"/>
                  </a:lnTo>
                  <a:lnTo>
                    <a:pt x="340356" y="118729"/>
                  </a:lnTo>
                  <a:lnTo>
                    <a:pt x="335214" y="145095"/>
                  </a:lnTo>
                  <a:lnTo>
                    <a:pt x="297634" y="336597"/>
                  </a:lnTo>
                  <a:lnTo>
                    <a:pt x="436122" y="336597"/>
                  </a:lnTo>
                  <a:lnTo>
                    <a:pt x="459745" y="216213"/>
                  </a:lnTo>
                  <a:lnTo>
                    <a:pt x="529240" y="216213"/>
                  </a:lnTo>
                  <a:lnTo>
                    <a:pt x="594154" y="211182"/>
                  </a:lnTo>
                  <a:lnTo>
                    <a:pt x="655802" y="190538"/>
                  </a:lnTo>
                  <a:lnTo>
                    <a:pt x="699353" y="155148"/>
                  </a:lnTo>
                  <a:lnTo>
                    <a:pt x="706343" y="144131"/>
                  </a:lnTo>
                  <a:lnTo>
                    <a:pt x="472571" y="144131"/>
                  </a:lnTo>
                  <a:lnTo>
                    <a:pt x="480268" y="106352"/>
                  </a:lnTo>
                  <a:close/>
                </a:path>
                <a:path w="1115694" h="341629">
                  <a:moveTo>
                    <a:pt x="948285" y="0"/>
                  </a:moveTo>
                  <a:lnTo>
                    <a:pt x="880284" y="5505"/>
                  </a:lnTo>
                  <a:lnTo>
                    <a:pt x="815346" y="25161"/>
                  </a:lnTo>
                  <a:lnTo>
                    <a:pt x="766864" y="60960"/>
                  </a:lnTo>
                  <a:lnTo>
                    <a:pt x="742270" y="106708"/>
                  </a:lnTo>
                  <a:lnTo>
                    <a:pt x="741422" y="111253"/>
                  </a:lnTo>
                  <a:lnTo>
                    <a:pt x="743552" y="144687"/>
                  </a:lnTo>
                  <a:lnTo>
                    <a:pt x="787872" y="187858"/>
                  </a:lnTo>
                  <a:lnTo>
                    <a:pt x="863162" y="209584"/>
                  </a:lnTo>
                  <a:lnTo>
                    <a:pt x="920503" y="218802"/>
                  </a:lnTo>
                  <a:lnTo>
                    <a:pt x="937464" y="223213"/>
                  </a:lnTo>
                  <a:lnTo>
                    <a:pt x="950022" y="230890"/>
                  </a:lnTo>
                  <a:lnTo>
                    <a:pt x="953311" y="243280"/>
                  </a:lnTo>
                  <a:lnTo>
                    <a:pt x="945396" y="254214"/>
                  </a:lnTo>
                  <a:lnTo>
                    <a:pt x="930198" y="260331"/>
                  </a:lnTo>
                  <a:lnTo>
                    <a:pt x="912386" y="262998"/>
                  </a:lnTo>
                  <a:lnTo>
                    <a:pt x="896632" y="263583"/>
                  </a:lnTo>
                  <a:lnTo>
                    <a:pt x="1080518" y="263583"/>
                  </a:lnTo>
                  <a:lnTo>
                    <a:pt x="1082706" y="261042"/>
                  </a:lnTo>
                  <a:lnTo>
                    <a:pt x="1095034" y="229720"/>
                  </a:lnTo>
                  <a:lnTo>
                    <a:pt x="1095883" y="203650"/>
                  </a:lnTo>
                  <a:lnTo>
                    <a:pt x="1087854" y="180343"/>
                  </a:lnTo>
                  <a:lnTo>
                    <a:pt x="1045318" y="145095"/>
                  </a:lnTo>
                  <a:lnTo>
                    <a:pt x="986721" y="128540"/>
                  </a:lnTo>
                  <a:lnTo>
                    <a:pt x="924401" y="118488"/>
                  </a:lnTo>
                  <a:lnTo>
                    <a:pt x="910058" y="116017"/>
                  </a:lnTo>
                  <a:lnTo>
                    <a:pt x="894661" y="112093"/>
                  </a:lnTo>
                  <a:lnTo>
                    <a:pt x="882951" y="105448"/>
                  </a:lnTo>
                  <a:lnTo>
                    <a:pt x="879669" y="94813"/>
                  </a:lnTo>
                  <a:lnTo>
                    <a:pt x="886120" y="84128"/>
                  </a:lnTo>
                  <a:lnTo>
                    <a:pt x="898319" y="77628"/>
                  </a:lnTo>
                  <a:lnTo>
                    <a:pt x="913284" y="74399"/>
                  </a:lnTo>
                  <a:lnTo>
                    <a:pt x="928034" y="73526"/>
                  </a:lnTo>
                  <a:lnTo>
                    <a:pt x="1109128" y="73526"/>
                  </a:lnTo>
                  <a:lnTo>
                    <a:pt x="1091699" y="45903"/>
                  </a:lnTo>
                  <a:lnTo>
                    <a:pt x="1065028" y="25197"/>
                  </a:lnTo>
                  <a:lnTo>
                    <a:pt x="1030950" y="10922"/>
                  </a:lnTo>
                  <a:lnTo>
                    <a:pt x="991393" y="2661"/>
                  </a:lnTo>
                  <a:lnTo>
                    <a:pt x="948285" y="0"/>
                  </a:lnTo>
                  <a:close/>
                </a:path>
                <a:path w="1115694" h="341629">
                  <a:moveTo>
                    <a:pt x="319236" y="4837"/>
                  </a:moveTo>
                  <a:lnTo>
                    <a:pt x="187952" y="4837"/>
                  </a:lnTo>
                  <a:lnTo>
                    <a:pt x="148173" y="207962"/>
                  </a:lnTo>
                  <a:lnTo>
                    <a:pt x="145955" y="218323"/>
                  </a:lnTo>
                  <a:lnTo>
                    <a:pt x="119191" y="254388"/>
                  </a:lnTo>
                  <a:lnTo>
                    <a:pt x="83254" y="260683"/>
                  </a:lnTo>
                  <a:lnTo>
                    <a:pt x="265935" y="260683"/>
                  </a:lnTo>
                  <a:lnTo>
                    <a:pt x="266629" y="259301"/>
                  </a:lnTo>
                  <a:lnTo>
                    <a:pt x="274284" y="233247"/>
                  </a:lnTo>
                  <a:lnTo>
                    <a:pt x="279467" y="207962"/>
                  </a:lnTo>
                  <a:lnTo>
                    <a:pt x="319236" y="4837"/>
                  </a:lnTo>
                  <a:close/>
                </a:path>
                <a:path w="1115694" h="341629">
                  <a:moveTo>
                    <a:pt x="544684" y="4837"/>
                  </a:moveTo>
                  <a:lnTo>
                    <a:pt x="362711" y="4837"/>
                  </a:lnTo>
                  <a:lnTo>
                    <a:pt x="347947" y="80081"/>
                  </a:lnTo>
                  <a:lnTo>
                    <a:pt x="510780" y="80081"/>
                  </a:lnTo>
                  <a:lnTo>
                    <a:pt x="537069" y="80585"/>
                  </a:lnTo>
                  <a:lnTo>
                    <a:pt x="561225" y="84111"/>
                  </a:lnTo>
                  <a:lnTo>
                    <a:pt x="578904" y="93682"/>
                  </a:lnTo>
                  <a:lnTo>
                    <a:pt x="585762" y="112321"/>
                  </a:lnTo>
                  <a:lnTo>
                    <a:pt x="581257" y="130411"/>
                  </a:lnTo>
                  <a:lnTo>
                    <a:pt x="568394" y="139888"/>
                  </a:lnTo>
                  <a:lnTo>
                    <a:pt x="549585" y="143534"/>
                  </a:lnTo>
                  <a:lnTo>
                    <a:pt x="527240" y="144131"/>
                  </a:lnTo>
                  <a:lnTo>
                    <a:pt x="706343" y="144131"/>
                  </a:lnTo>
                  <a:lnTo>
                    <a:pt x="712848" y="133879"/>
                  </a:lnTo>
                  <a:lnTo>
                    <a:pt x="720711" y="111253"/>
                  </a:lnTo>
                  <a:lnTo>
                    <a:pt x="721213" y="109106"/>
                  </a:lnTo>
                  <a:lnTo>
                    <a:pt x="721532" y="106897"/>
                  </a:lnTo>
                  <a:lnTo>
                    <a:pt x="721449" y="91275"/>
                  </a:lnTo>
                  <a:lnTo>
                    <a:pt x="696079" y="38118"/>
                  </a:lnTo>
                  <a:lnTo>
                    <a:pt x="643330" y="12594"/>
                  </a:lnTo>
                  <a:lnTo>
                    <a:pt x="577976" y="5245"/>
                  </a:lnTo>
                  <a:lnTo>
                    <a:pt x="544684" y="4837"/>
                  </a:lnTo>
                  <a:close/>
                </a:path>
                <a:path w="1115694" h="341629">
                  <a:moveTo>
                    <a:pt x="1109128" y="73526"/>
                  </a:moveTo>
                  <a:lnTo>
                    <a:pt x="928034" y="73526"/>
                  </a:lnTo>
                  <a:lnTo>
                    <a:pt x="951679" y="75271"/>
                  </a:lnTo>
                  <a:lnTo>
                    <a:pt x="970702" y="80960"/>
                  </a:lnTo>
                  <a:lnTo>
                    <a:pt x="984790" y="91275"/>
                  </a:lnTo>
                  <a:lnTo>
                    <a:pt x="993634" y="106897"/>
                  </a:lnTo>
                  <a:lnTo>
                    <a:pt x="994409" y="109556"/>
                  </a:lnTo>
                  <a:lnTo>
                    <a:pt x="995079" y="113158"/>
                  </a:lnTo>
                  <a:lnTo>
                    <a:pt x="995079" y="117839"/>
                  </a:lnTo>
                  <a:lnTo>
                    <a:pt x="1115191" y="117839"/>
                  </a:lnTo>
                  <a:lnTo>
                    <a:pt x="1115262" y="102387"/>
                  </a:lnTo>
                  <a:lnTo>
                    <a:pt x="1114781" y="93016"/>
                  </a:lnTo>
                  <a:lnTo>
                    <a:pt x="1113293" y="85929"/>
                  </a:lnTo>
                  <a:lnTo>
                    <a:pt x="1110343" y="77327"/>
                  </a:lnTo>
                  <a:lnTo>
                    <a:pt x="1110102" y="76447"/>
                  </a:lnTo>
                  <a:lnTo>
                    <a:pt x="1109840" y="75631"/>
                  </a:lnTo>
                  <a:lnTo>
                    <a:pt x="1109515" y="74982"/>
                  </a:lnTo>
                  <a:lnTo>
                    <a:pt x="1109275" y="73851"/>
                  </a:lnTo>
                  <a:lnTo>
                    <a:pt x="1109128" y="73526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 anchor="ctr"/>
            <a:lstStyle/>
            <a:p>
              <a:endParaRPr sz="3600"/>
            </a:p>
          </p:txBody>
        </p:sp>
        <p:sp>
          <p:nvSpPr>
            <p:cNvPr id="6" name="object 28"/>
            <p:cNvSpPr/>
            <p:nvPr userDrawn="1"/>
          </p:nvSpPr>
          <p:spPr>
            <a:xfrm>
              <a:off x="19376188" y="12760748"/>
              <a:ext cx="0" cy="311150"/>
            </a:xfrm>
            <a:custGeom>
              <a:avLst/>
              <a:gdLst/>
              <a:ahLst/>
              <a:cxnLst/>
              <a:rect l="l" t="t" r="r" b="b"/>
              <a:pathLst>
                <a:path h="311150">
                  <a:moveTo>
                    <a:pt x="0" y="0"/>
                  </a:moveTo>
                  <a:lnTo>
                    <a:pt x="0" y="310723"/>
                  </a:lnTo>
                </a:path>
              </a:pathLst>
            </a:custGeom>
            <a:ln w="18837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3600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19324044" y="12015324"/>
              <a:ext cx="4654726" cy="1710411"/>
            </a:xfrm>
            <a:prstGeom prst="rect">
              <a:avLst/>
            </a:prstGeom>
          </p:spPr>
          <p:txBody>
            <a:bodyPr wrap="square" lIns="182807" tIns="91404" rIns="182807" bIns="91404" anchor="ctr">
              <a:spAutoFit/>
            </a:bodyPr>
            <a:lstStyle/>
            <a:p>
              <a:pPr algn="l"/>
              <a:r>
                <a:rPr lang="en-US" sz="3600" spc="-75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Gotham Book" panose="02000604040000020004" pitchFamily="50" charset="0"/>
                  <a:cs typeface="Lato Light"/>
                </a:rPr>
                <a:t>Technology and Innovation</a:t>
              </a:r>
              <a:endParaRPr lang="id-ID" sz="3600" spc="-75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Gotham Book" panose="02000604040000020004" pitchFamily="50" charset="0"/>
                <a:cs typeface="Lato Light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6296679" y="9946681"/>
            <a:ext cx="10417970" cy="736699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6296679" y="1736330"/>
            <a:ext cx="10417970" cy="736699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5035351" y="1736328"/>
            <a:ext cx="10417970" cy="155773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5655469" y="12427149"/>
            <a:ext cx="20439064" cy="90826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5655469" y="8321670"/>
            <a:ext cx="20439064" cy="121603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6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3175000" y="0"/>
            <a:ext cx="25400000" cy="19050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17602"/>
            <a:ext cx="31879823" cy="17932399"/>
          </a:xfrm>
          <a:prstGeom prst="rect">
            <a:avLst/>
          </a:prstGeom>
        </p:spPr>
      </p:pic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5035351" y="496093"/>
            <a:ext cx="21679298" cy="4216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9218" tIns="99218" rIns="99218" bIns="992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035351" y="5060158"/>
            <a:ext cx="21679298" cy="12278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9218" tIns="99218" rIns="99218" bIns="99218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533359" y="18157032"/>
            <a:ext cx="670054" cy="662039"/>
          </a:xfrm>
          <a:prstGeom prst="rect">
            <a:avLst/>
          </a:prstGeom>
          <a:ln w="12700">
            <a:miter lim="400000"/>
          </a:ln>
        </p:spPr>
        <p:txBody>
          <a:bodyPr wrap="none" lIns="99218" tIns="99218" rIns="99218" bIns="99218">
            <a:spAutoFit/>
          </a:bodyPr>
          <a:lstStyle>
            <a:lvl1pPr>
              <a:defRPr sz="3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</p:sldLayoutIdLst>
  <p:transition spd="med"/>
  <p:timing>
    <p:tnLst>
      <p:par>
        <p:cTn id="1" dur="indefinite" restart="never" nodeType="tmRoot"/>
      </p:par>
    </p:tnLst>
  </p:timing>
  <p:txStyles>
    <p:titleStyle>
      <a:lvl1pPr marL="0" marR="0" indent="0" algn="ctr" defTabSz="114101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114101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114101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114101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114101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114101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114101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114101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114101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861218" marR="0" indent="-861218" algn="l" defTabSz="1141015" rtl="0" latinLnBrk="0">
        <a:lnSpc>
          <a:spcPct val="100000"/>
        </a:lnSpc>
        <a:spcBef>
          <a:spcPts val="8200"/>
        </a:spcBef>
        <a:spcAft>
          <a:spcPts val="0"/>
        </a:spcAft>
        <a:buClrTx/>
        <a:buSzPct val="145000"/>
        <a:buFontTx/>
        <a:buChar char="•"/>
        <a:tabLst/>
        <a:defRPr sz="6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305718" marR="0" indent="-861218" algn="l" defTabSz="1141015" rtl="0" latinLnBrk="0">
        <a:lnSpc>
          <a:spcPct val="100000"/>
        </a:lnSpc>
        <a:spcBef>
          <a:spcPts val="8200"/>
        </a:spcBef>
        <a:spcAft>
          <a:spcPts val="0"/>
        </a:spcAft>
        <a:buClrTx/>
        <a:buSzPct val="145000"/>
        <a:buFontTx/>
        <a:buChar char="•"/>
        <a:tabLst/>
        <a:defRPr sz="6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750218" marR="0" indent="-861218" algn="l" defTabSz="1141015" rtl="0" latinLnBrk="0">
        <a:lnSpc>
          <a:spcPct val="100000"/>
        </a:lnSpc>
        <a:spcBef>
          <a:spcPts val="8200"/>
        </a:spcBef>
        <a:spcAft>
          <a:spcPts val="0"/>
        </a:spcAft>
        <a:buClrTx/>
        <a:buSzPct val="145000"/>
        <a:buFontTx/>
        <a:buChar char="•"/>
        <a:tabLst/>
        <a:defRPr sz="6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194718" marR="0" indent="-861218" algn="l" defTabSz="1141015" rtl="0" latinLnBrk="0">
        <a:lnSpc>
          <a:spcPct val="100000"/>
        </a:lnSpc>
        <a:spcBef>
          <a:spcPts val="8200"/>
        </a:spcBef>
        <a:spcAft>
          <a:spcPts val="0"/>
        </a:spcAft>
        <a:buClrTx/>
        <a:buSzPct val="145000"/>
        <a:buFontTx/>
        <a:buChar char="•"/>
        <a:tabLst/>
        <a:defRPr sz="6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639218" marR="0" indent="-861218" algn="l" defTabSz="1141015" rtl="0" latinLnBrk="0">
        <a:lnSpc>
          <a:spcPct val="100000"/>
        </a:lnSpc>
        <a:spcBef>
          <a:spcPts val="8200"/>
        </a:spcBef>
        <a:spcAft>
          <a:spcPts val="0"/>
        </a:spcAft>
        <a:buClrTx/>
        <a:buSzPct val="145000"/>
        <a:buFontTx/>
        <a:buChar char="•"/>
        <a:tabLst/>
        <a:defRPr sz="6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083718" marR="0" indent="-861218" algn="l" defTabSz="1141015" rtl="0" latinLnBrk="0">
        <a:lnSpc>
          <a:spcPct val="100000"/>
        </a:lnSpc>
        <a:spcBef>
          <a:spcPts val="8200"/>
        </a:spcBef>
        <a:spcAft>
          <a:spcPts val="0"/>
        </a:spcAft>
        <a:buClrTx/>
        <a:buSzPct val="145000"/>
        <a:buFontTx/>
        <a:buChar char="•"/>
        <a:tabLst/>
        <a:defRPr sz="6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528218" marR="0" indent="-861218" algn="l" defTabSz="1141015" rtl="0" latinLnBrk="0">
        <a:lnSpc>
          <a:spcPct val="100000"/>
        </a:lnSpc>
        <a:spcBef>
          <a:spcPts val="8200"/>
        </a:spcBef>
        <a:spcAft>
          <a:spcPts val="0"/>
        </a:spcAft>
        <a:buClrTx/>
        <a:buSzPct val="145000"/>
        <a:buFontTx/>
        <a:buChar char="•"/>
        <a:tabLst/>
        <a:defRPr sz="6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972718" marR="0" indent="-861218" algn="l" defTabSz="1141015" rtl="0" latinLnBrk="0">
        <a:lnSpc>
          <a:spcPct val="100000"/>
        </a:lnSpc>
        <a:spcBef>
          <a:spcPts val="8200"/>
        </a:spcBef>
        <a:spcAft>
          <a:spcPts val="0"/>
        </a:spcAft>
        <a:buClrTx/>
        <a:buSzPct val="145000"/>
        <a:buFontTx/>
        <a:buChar char="•"/>
        <a:tabLst/>
        <a:defRPr sz="6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417218" marR="0" indent="-861218" algn="l" defTabSz="1141015" rtl="0" latinLnBrk="0">
        <a:lnSpc>
          <a:spcPct val="100000"/>
        </a:lnSpc>
        <a:spcBef>
          <a:spcPts val="8200"/>
        </a:spcBef>
        <a:spcAft>
          <a:spcPts val="0"/>
        </a:spcAft>
        <a:buClrTx/>
        <a:buSzPct val="145000"/>
        <a:buFontTx/>
        <a:buChar char="•"/>
        <a:tabLst/>
        <a:defRPr sz="6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114101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114101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114101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114101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114101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114101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114101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114101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114101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emf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fif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" y="595311"/>
            <a:ext cx="31749998" cy="1785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595310"/>
            <a:ext cx="13262240" cy="17859375"/>
          </a:xfrm>
          <a:prstGeom prst="rect">
            <a:avLst/>
          </a:prstGeom>
          <a:solidFill>
            <a:schemeClr val="tx2">
              <a:lumMod val="50000"/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11979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1" y="6757372"/>
            <a:ext cx="12624945" cy="349746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14063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 Grid, Smart City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1"/>
          </p:nvPr>
        </p:nvSpPr>
        <p:spPr>
          <a:xfrm>
            <a:off x="1" y="10676435"/>
            <a:ext cx="12624945" cy="1729966"/>
          </a:xfrm>
        </p:spPr>
        <p:txBody>
          <a:bodyPr>
            <a:normAutofit/>
          </a:bodyPr>
          <a:lstStyle/>
          <a:p>
            <a:pPr lvl="0" algn="ctr"/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 Best Practices</a:t>
            </a: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2"/>
          </p:nvPr>
        </p:nvSpPr>
        <p:spPr>
          <a:xfrm>
            <a:off x="318645" y="12826214"/>
            <a:ext cx="11987661" cy="1736219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4800" dirty="0"/>
              <a:t>November </a:t>
            </a:r>
            <a:r>
              <a:rPr lang="en-US" sz="4800" dirty="0" smtClean="0"/>
              <a:t>14, </a:t>
            </a:r>
            <a:r>
              <a:rPr lang="en-US" sz="4800" dirty="0"/>
              <a:t>2018</a:t>
            </a:r>
          </a:p>
        </p:txBody>
      </p:sp>
      <p:cxnSp>
        <p:nvCxnSpPr>
          <p:cNvPr id="6" name="Łącznik prosty 5"/>
          <p:cNvCxnSpPr/>
          <p:nvPr/>
        </p:nvCxnSpPr>
        <p:spPr>
          <a:xfrm flipV="1">
            <a:off x="13262240" y="5932458"/>
            <a:ext cx="0" cy="7395930"/>
          </a:xfrm>
          <a:prstGeom prst="line">
            <a:avLst/>
          </a:prstGeom>
          <a:ln w="19050">
            <a:solidFill>
              <a:srgbClr val="D8D8D8">
                <a:alpha val="60000"/>
              </a:srgb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16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Box 204"/>
          <p:cNvSpPr txBox="1"/>
          <p:nvPr/>
        </p:nvSpPr>
        <p:spPr>
          <a:xfrm>
            <a:off x="489773" y="262244"/>
            <a:ext cx="30817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JM" sz="80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Example: How you can participate in Smart Grid, Smart City?</a:t>
            </a:r>
            <a:endParaRPr lang="en-JM" sz="80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01113" y="2670929"/>
            <a:ext cx="13311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JM" sz="8000" b="0" u="sng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Renewables Generation</a:t>
            </a:r>
            <a:endParaRPr lang="en-JM" sz="8000" b="0" u="sng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2073858" y="17753772"/>
            <a:ext cx="9233691" cy="810142"/>
            <a:chOff x="18159062" y="12701844"/>
            <a:chExt cx="5819708" cy="370054"/>
          </a:xfrm>
        </p:grpSpPr>
        <p:sp>
          <p:nvSpPr>
            <p:cNvPr id="11" name="object 18"/>
            <p:cNvSpPr/>
            <p:nvPr userDrawn="1"/>
          </p:nvSpPr>
          <p:spPr>
            <a:xfrm>
              <a:off x="18159062" y="12709863"/>
              <a:ext cx="1049403" cy="321331"/>
            </a:xfrm>
            <a:custGeom>
              <a:avLst/>
              <a:gdLst/>
              <a:ahLst/>
              <a:cxnLst/>
              <a:rect l="l" t="t" r="r" b="b"/>
              <a:pathLst>
                <a:path w="1115694" h="341629">
                  <a:moveTo>
                    <a:pt x="15580" y="254411"/>
                  </a:moveTo>
                  <a:lnTo>
                    <a:pt x="0" y="333717"/>
                  </a:lnTo>
                  <a:lnTo>
                    <a:pt x="51874" y="339754"/>
                  </a:lnTo>
                  <a:lnTo>
                    <a:pt x="105075" y="341455"/>
                  </a:lnTo>
                  <a:lnTo>
                    <a:pt x="139791" y="340094"/>
                  </a:lnTo>
                  <a:lnTo>
                    <a:pt x="205667" y="324320"/>
                  </a:lnTo>
                  <a:lnTo>
                    <a:pt x="254048" y="284356"/>
                  </a:lnTo>
                  <a:lnTo>
                    <a:pt x="265935" y="260683"/>
                  </a:lnTo>
                  <a:lnTo>
                    <a:pt x="83254" y="260683"/>
                  </a:lnTo>
                  <a:lnTo>
                    <a:pt x="67261" y="260246"/>
                  </a:lnTo>
                  <a:lnTo>
                    <a:pt x="48616" y="258996"/>
                  </a:lnTo>
                  <a:lnTo>
                    <a:pt x="30371" y="257021"/>
                  </a:lnTo>
                  <a:lnTo>
                    <a:pt x="15580" y="254411"/>
                  </a:lnTo>
                  <a:close/>
                </a:path>
                <a:path w="1115694" h="341629">
                  <a:moveTo>
                    <a:pt x="823262" y="218998"/>
                  </a:moveTo>
                  <a:lnTo>
                    <a:pt x="693497" y="218998"/>
                  </a:lnTo>
                  <a:lnTo>
                    <a:pt x="690244" y="226758"/>
                  </a:lnTo>
                  <a:lnTo>
                    <a:pt x="689387" y="232820"/>
                  </a:lnTo>
                  <a:lnTo>
                    <a:pt x="691129" y="240311"/>
                  </a:lnTo>
                  <a:lnTo>
                    <a:pt x="695675" y="252358"/>
                  </a:lnTo>
                  <a:lnTo>
                    <a:pt x="729701" y="303589"/>
                  </a:lnTo>
                  <a:lnTo>
                    <a:pt x="792409" y="332418"/>
                  </a:lnTo>
                  <a:lnTo>
                    <a:pt x="831533" y="339250"/>
                  </a:lnTo>
                  <a:lnTo>
                    <a:pt x="874245" y="341455"/>
                  </a:lnTo>
                  <a:lnTo>
                    <a:pt x="914698" y="339454"/>
                  </a:lnTo>
                  <a:lnTo>
                    <a:pt x="955615" y="333266"/>
                  </a:lnTo>
                  <a:lnTo>
                    <a:pt x="994934" y="322611"/>
                  </a:lnTo>
                  <a:lnTo>
                    <a:pt x="1030596" y="307208"/>
                  </a:lnTo>
                  <a:lnTo>
                    <a:pt x="1080518" y="263583"/>
                  </a:lnTo>
                  <a:lnTo>
                    <a:pt x="896632" y="263583"/>
                  </a:lnTo>
                  <a:lnTo>
                    <a:pt x="872700" y="262007"/>
                  </a:lnTo>
                  <a:lnTo>
                    <a:pt x="852708" y="256950"/>
                  </a:lnTo>
                  <a:lnTo>
                    <a:pt x="837249" y="247919"/>
                  </a:lnTo>
                  <a:lnTo>
                    <a:pt x="826917" y="234422"/>
                  </a:lnTo>
                  <a:lnTo>
                    <a:pt x="823262" y="218998"/>
                  </a:lnTo>
                  <a:close/>
                </a:path>
                <a:path w="1115694" h="341629">
                  <a:moveTo>
                    <a:pt x="480268" y="106352"/>
                  </a:moveTo>
                  <a:lnTo>
                    <a:pt x="342785" y="106352"/>
                  </a:lnTo>
                  <a:lnTo>
                    <a:pt x="340356" y="118729"/>
                  </a:lnTo>
                  <a:lnTo>
                    <a:pt x="335214" y="145095"/>
                  </a:lnTo>
                  <a:lnTo>
                    <a:pt x="297634" y="336597"/>
                  </a:lnTo>
                  <a:lnTo>
                    <a:pt x="436122" y="336597"/>
                  </a:lnTo>
                  <a:lnTo>
                    <a:pt x="459745" y="216213"/>
                  </a:lnTo>
                  <a:lnTo>
                    <a:pt x="529240" y="216213"/>
                  </a:lnTo>
                  <a:lnTo>
                    <a:pt x="594154" y="211182"/>
                  </a:lnTo>
                  <a:lnTo>
                    <a:pt x="655802" y="190538"/>
                  </a:lnTo>
                  <a:lnTo>
                    <a:pt x="699353" y="155148"/>
                  </a:lnTo>
                  <a:lnTo>
                    <a:pt x="706343" y="144131"/>
                  </a:lnTo>
                  <a:lnTo>
                    <a:pt x="472571" y="144131"/>
                  </a:lnTo>
                  <a:lnTo>
                    <a:pt x="480268" y="106352"/>
                  </a:lnTo>
                  <a:close/>
                </a:path>
                <a:path w="1115694" h="341629">
                  <a:moveTo>
                    <a:pt x="948285" y="0"/>
                  </a:moveTo>
                  <a:lnTo>
                    <a:pt x="880284" y="5505"/>
                  </a:lnTo>
                  <a:lnTo>
                    <a:pt x="815346" y="25161"/>
                  </a:lnTo>
                  <a:lnTo>
                    <a:pt x="766864" y="60960"/>
                  </a:lnTo>
                  <a:lnTo>
                    <a:pt x="742270" y="106708"/>
                  </a:lnTo>
                  <a:lnTo>
                    <a:pt x="741422" y="111253"/>
                  </a:lnTo>
                  <a:lnTo>
                    <a:pt x="743552" y="144687"/>
                  </a:lnTo>
                  <a:lnTo>
                    <a:pt x="787872" y="187858"/>
                  </a:lnTo>
                  <a:lnTo>
                    <a:pt x="863162" y="209584"/>
                  </a:lnTo>
                  <a:lnTo>
                    <a:pt x="920503" y="218802"/>
                  </a:lnTo>
                  <a:lnTo>
                    <a:pt x="937464" y="223213"/>
                  </a:lnTo>
                  <a:lnTo>
                    <a:pt x="950022" y="230890"/>
                  </a:lnTo>
                  <a:lnTo>
                    <a:pt x="953311" y="243280"/>
                  </a:lnTo>
                  <a:lnTo>
                    <a:pt x="945396" y="254214"/>
                  </a:lnTo>
                  <a:lnTo>
                    <a:pt x="930198" y="260331"/>
                  </a:lnTo>
                  <a:lnTo>
                    <a:pt x="912386" y="262998"/>
                  </a:lnTo>
                  <a:lnTo>
                    <a:pt x="896632" y="263583"/>
                  </a:lnTo>
                  <a:lnTo>
                    <a:pt x="1080518" y="263583"/>
                  </a:lnTo>
                  <a:lnTo>
                    <a:pt x="1082706" y="261042"/>
                  </a:lnTo>
                  <a:lnTo>
                    <a:pt x="1095034" y="229720"/>
                  </a:lnTo>
                  <a:lnTo>
                    <a:pt x="1095883" y="203650"/>
                  </a:lnTo>
                  <a:lnTo>
                    <a:pt x="1087854" y="180343"/>
                  </a:lnTo>
                  <a:lnTo>
                    <a:pt x="1045318" y="145095"/>
                  </a:lnTo>
                  <a:lnTo>
                    <a:pt x="986721" y="128540"/>
                  </a:lnTo>
                  <a:lnTo>
                    <a:pt x="924401" y="118488"/>
                  </a:lnTo>
                  <a:lnTo>
                    <a:pt x="910058" y="116017"/>
                  </a:lnTo>
                  <a:lnTo>
                    <a:pt x="894661" y="112093"/>
                  </a:lnTo>
                  <a:lnTo>
                    <a:pt x="882951" y="105448"/>
                  </a:lnTo>
                  <a:lnTo>
                    <a:pt x="879669" y="94813"/>
                  </a:lnTo>
                  <a:lnTo>
                    <a:pt x="886120" y="84128"/>
                  </a:lnTo>
                  <a:lnTo>
                    <a:pt x="898319" y="77628"/>
                  </a:lnTo>
                  <a:lnTo>
                    <a:pt x="913284" y="74399"/>
                  </a:lnTo>
                  <a:lnTo>
                    <a:pt x="928034" y="73526"/>
                  </a:lnTo>
                  <a:lnTo>
                    <a:pt x="1109128" y="73526"/>
                  </a:lnTo>
                  <a:lnTo>
                    <a:pt x="1091699" y="45903"/>
                  </a:lnTo>
                  <a:lnTo>
                    <a:pt x="1065028" y="25197"/>
                  </a:lnTo>
                  <a:lnTo>
                    <a:pt x="1030950" y="10922"/>
                  </a:lnTo>
                  <a:lnTo>
                    <a:pt x="991393" y="2661"/>
                  </a:lnTo>
                  <a:lnTo>
                    <a:pt x="948285" y="0"/>
                  </a:lnTo>
                  <a:close/>
                </a:path>
                <a:path w="1115694" h="341629">
                  <a:moveTo>
                    <a:pt x="319236" y="4837"/>
                  </a:moveTo>
                  <a:lnTo>
                    <a:pt x="187952" y="4837"/>
                  </a:lnTo>
                  <a:lnTo>
                    <a:pt x="148173" y="207962"/>
                  </a:lnTo>
                  <a:lnTo>
                    <a:pt x="145955" y="218323"/>
                  </a:lnTo>
                  <a:lnTo>
                    <a:pt x="119191" y="254388"/>
                  </a:lnTo>
                  <a:lnTo>
                    <a:pt x="83254" y="260683"/>
                  </a:lnTo>
                  <a:lnTo>
                    <a:pt x="265935" y="260683"/>
                  </a:lnTo>
                  <a:lnTo>
                    <a:pt x="266629" y="259301"/>
                  </a:lnTo>
                  <a:lnTo>
                    <a:pt x="274284" y="233247"/>
                  </a:lnTo>
                  <a:lnTo>
                    <a:pt x="279467" y="207962"/>
                  </a:lnTo>
                  <a:lnTo>
                    <a:pt x="319236" y="4837"/>
                  </a:lnTo>
                  <a:close/>
                </a:path>
                <a:path w="1115694" h="341629">
                  <a:moveTo>
                    <a:pt x="544684" y="4837"/>
                  </a:moveTo>
                  <a:lnTo>
                    <a:pt x="362711" y="4837"/>
                  </a:lnTo>
                  <a:lnTo>
                    <a:pt x="347947" y="80081"/>
                  </a:lnTo>
                  <a:lnTo>
                    <a:pt x="510780" y="80081"/>
                  </a:lnTo>
                  <a:lnTo>
                    <a:pt x="537069" y="80585"/>
                  </a:lnTo>
                  <a:lnTo>
                    <a:pt x="561225" y="84111"/>
                  </a:lnTo>
                  <a:lnTo>
                    <a:pt x="578904" y="93682"/>
                  </a:lnTo>
                  <a:lnTo>
                    <a:pt x="585762" y="112321"/>
                  </a:lnTo>
                  <a:lnTo>
                    <a:pt x="581257" y="130411"/>
                  </a:lnTo>
                  <a:lnTo>
                    <a:pt x="568394" y="139888"/>
                  </a:lnTo>
                  <a:lnTo>
                    <a:pt x="549585" y="143534"/>
                  </a:lnTo>
                  <a:lnTo>
                    <a:pt x="527240" y="144131"/>
                  </a:lnTo>
                  <a:lnTo>
                    <a:pt x="706343" y="144131"/>
                  </a:lnTo>
                  <a:lnTo>
                    <a:pt x="712848" y="133879"/>
                  </a:lnTo>
                  <a:lnTo>
                    <a:pt x="720711" y="111253"/>
                  </a:lnTo>
                  <a:lnTo>
                    <a:pt x="721213" y="109106"/>
                  </a:lnTo>
                  <a:lnTo>
                    <a:pt x="721532" y="106897"/>
                  </a:lnTo>
                  <a:lnTo>
                    <a:pt x="721449" y="91275"/>
                  </a:lnTo>
                  <a:lnTo>
                    <a:pt x="696079" y="38118"/>
                  </a:lnTo>
                  <a:lnTo>
                    <a:pt x="643330" y="12594"/>
                  </a:lnTo>
                  <a:lnTo>
                    <a:pt x="577976" y="5245"/>
                  </a:lnTo>
                  <a:lnTo>
                    <a:pt x="544684" y="4837"/>
                  </a:lnTo>
                  <a:close/>
                </a:path>
                <a:path w="1115694" h="341629">
                  <a:moveTo>
                    <a:pt x="1109128" y="73526"/>
                  </a:moveTo>
                  <a:lnTo>
                    <a:pt x="928034" y="73526"/>
                  </a:lnTo>
                  <a:lnTo>
                    <a:pt x="951679" y="75271"/>
                  </a:lnTo>
                  <a:lnTo>
                    <a:pt x="970702" y="80960"/>
                  </a:lnTo>
                  <a:lnTo>
                    <a:pt x="984790" y="91275"/>
                  </a:lnTo>
                  <a:lnTo>
                    <a:pt x="993634" y="106897"/>
                  </a:lnTo>
                  <a:lnTo>
                    <a:pt x="994409" y="109556"/>
                  </a:lnTo>
                  <a:lnTo>
                    <a:pt x="995079" y="113158"/>
                  </a:lnTo>
                  <a:lnTo>
                    <a:pt x="995079" y="117839"/>
                  </a:lnTo>
                  <a:lnTo>
                    <a:pt x="1115191" y="117839"/>
                  </a:lnTo>
                  <a:lnTo>
                    <a:pt x="1115262" y="102387"/>
                  </a:lnTo>
                  <a:lnTo>
                    <a:pt x="1114781" y="93016"/>
                  </a:lnTo>
                  <a:lnTo>
                    <a:pt x="1113293" y="85929"/>
                  </a:lnTo>
                  <a:lnTo>
                    <a:pt x="1110343" y="77327"/>
                  </a:lnTo>
                  <a:lnTo>
                    <a:pt x="1110102" y="76447"/>
                  </a:lnTo>
                  <a:lnTo>
                    <a:pt x="1109840" y="75631"/>
                  </a:lnTo>
                  <a:lnTo>
                    <a:pt x="1109515" y="74982"/>
                  </a:lnTo>
                  <a:lnTo>
                    <a:pt x="1109275" y="73851"/>
                  </a:lnTo>
                  <a:lnTo>
                    <a:pt x="1109128" y="73526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 anchor="ctr"/>
            <a:lstStyle/>
            <a:p>
              <a:endParaRPr sz="900"/>
            </a:p>
          </p:txBody>
        </p:sp>
        <p:sp>
          <p:nvSpPr>
            <p:cNvPr id="12" name="object 28"/>
            <p:cNvSpPr/>
            <p:nvPr userDrawn="1"/>
          </p:nvSpPr>
          <p:spPr>
            <a:xfrm>
              <a:off x="19376188" y="12760748"/>
              <a:ext cx="0" cy="311150"/>
            </a:xfrm>
            <a:custGeom>
              <a:avLst/>
              <a:gdLst/>
              <a:ahLst/>
              <a:cxnLst/>
              <a:rect l="l" t="t" r="r" b="b"/>
              <a:pathLst>
                <a:path h="311150">
                  <a:moveTo>
                    <a:pt x="0" y="0"/>
                  </a:moveTo>
                  <a:lnTo>
                    <a:pt x="0" y="310723"/>
                  </a:lnTo>
                </a:path>
              </a:pathLst>
            </a:custGeom>
            <a:ln w="18837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90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19324044" y="12701844"/>
              <a:ext cx="4654726" cy="337371"/>
            </a:xfrm>
            <a:prstGeom prst="rect">
              <a:avLst/>
            </a:prstGeom>
          </p:spPr>
          <p:txBody>
            <a:bodyPr wrap="square" lIns="182807" tIns="91404" rIns="182807" bIns="91404" anchor="ctr">
              <a:spAutoFit/>
            </a:bodyPr>
            <a:lstStyle/>
            <a:p>
              <a:pPr algn="l"/>
              <a:r>
                <a:rPr lang="en-US" sz="3600" spc="-75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Gotham Book" panose="02000604040000020004" pitchFamily="50" charset="0"/>
                  <a:cs typeface="Lato Light"/>
                </a:rPr>
                <a:t>Technology and Innovation</a:t>
              </a:r>
              <a:endParaRPr lang="id-ID" sz="3600" spc="-75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Gotham Book" panose="02000604040000020004" pitchFamily="50" charset="0"/>
                <a:cs typeface="Lato Light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284399" y="4675766"/>
            <a:ext cx="28625330" cy="11079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JM" sz="66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Lease of Rooftop for Solar Systems</a:t>
            </a:r>
          </a:p>
          <a:p>
            <a:pPr marL="914400" indent="-914400" algn="l">
              <a:buAutoNum type="arabicPeriod"/>
            </a:pPr>
            <a:endParaRPr lang="en-JM" sz="54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914400" lvl="3" indent="-914400" algn="l">
              <a:lnSpc>
                <a:spcPct val="200000"/>
              </a:lnSpc>
              <a:buFont typeface="+mj-lt"/>
              <a:buAutoNum type="arabicPeriod"/>
            </a:pPr>
            <a:r>
              <a:rPr lang="en-JM" sz="5400" b="0" dirty="0">
                <a:solidFill>
                  <a:schemeClr val="tx1"/>
                </a:solidFill>
                <a:latin typeface="Century Gothic" panose="020B0502020202020204" pitchFamily="34" charset="0"/>
              </a:rPr>
              <a:t>Unused space that will generate </a:t>
            </a:r>
            <a:r>
              <a:rPr lang="en-JM" sz="54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monthly earnings</a:t>
            </a:r>
            <a:endParaRPr lang="en-JM" sz="5400" b="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914400" lvl="3" indent="-914400" algn="l">
              <a:lnSpc>
                <a:spcPct val="200000"/>
              </a:lnSpc>
              <a:buFont typeface="+mj-lt"/>
              <a:buAutoNum type="arabicPeriod"/>
            </a:pPr>
            <a:r>
              <a:rPr lang="en-US" sz="5400" b="0" dirty="0">
                <a:solidFill>
                  <a:schemeClr val="tx1"/>
                </a:solidFill>
                <a:latin typeface="Century Gothic" panose="020B0502020202020204" pitchFamily="34" charset="0"/>
              </a:rPr>
              <a:t>Power source from the installed solar panels that will be handy in an emergency</a:t>
            </a:r>
          </a:p>
          <a:p>
            <a:pPr marL="914400" lvl="3" indent="-914400" algn="l">
              <a:lnSpc>
                <a:spcPct val="200000"/>
              </a:lnSpc>
              <a:buFont typeface="+mj-lt"/>
              <a:buAutoNum type="arabicPeriod"/>
            </a:pPr>
            <a:r>
              <a:rPr lang="en-US" sz="54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Waterproofing </a:t>
            </a:r>
            <a:r>
              <a:rPr lang="en-US" sz="5400" b="0" dirty="0">
                <a:solidFill>
                  <a:schemeClr val="tx1"/>
                </a:solidFill>
                <a:latin typeface="Century Gothic" panose="020B0502020202020204" pitchFamily="34" charset="0"/>
              </a:rPr>
              <a:t>work conducted when solar panels are installed that prolongs the life of roofs and </a:t>
            </a:r>
            <a:r>
              <a:rPr lang="en-US" sz="54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houses</a:t>
            </a:r>
          </a:p>
          <a:p>
            <a:pPr marL="914400" lvl="3" indent="-914400" algn="l">
              <a:lnSpc>
                <a:spcPct val="200000"/>
              </a:lnSpc>
              <a:buFont typeface="+mj-lt"/>
              <a:buAutoNum type="arabicPeriod"/>
            </a:pPr>
            <a:r>
              <a:rPr lang="en-US" sz="54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Needs to be done as a community</a:t>
            </a:r>
            <a:endParaRPr lang="en-JM" sz="5400" b="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914400" indent="-914400" algn="l">
              <a:buAutoNum type="arabicPeriod"/>
            </a:pPr>
            <a:endParaRPr lang="en-JM" sz="5400" b="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5425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1253059" y="718459"/>
            <a:ext cx="28268998" cy="15903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3900" b="1" dirty="0"/>
              <a:t>Thank You!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2073858" y="17753772"/>
            <a:ext cx="9233691" cy="810142"/>
            <a:chOff x="18159062" y="12701844"/>
            <a:chExt cx="5819708" cy="370054"/>
          </a:xfrm>
        </p:grpSpPr>
        <p:sp>
          <p:nvSpPr>
            <p:cNvPr id="8" name="object 18"/>
            <p:cNvSpPr/>
            <p:nvPr userDrawn="1"/>
          </p:nvSpPr>
          <p:spPr>
            <a:xfrm>
              <a:off x="18159062" y="12709863"/>
              <a:ext cx="1049403" cy="321331"/>
            </a:xfrm>
            <a:custGeom>
              <a:avLst/>
              <a:gdLst/>
              <a:ahLst/>
              <a:cxnLst/>
              <a:rect l="l" t="t" r="r" b="b"/>
              <a:pathLst>
                <a:path w="1115694" h="341629">
                  <a:moveTo>
                    <a:pt x="15580" y="254411"/>
                  </a:moveTo>
                  <a:lnTo>
                    <a:pt x="0" y="333717"/>
                  </a:lnTo>
                  <a:lnTo>
                    <a:pt x="51874" y="339754"/>
                  </a:lnTo>
                  <a:lnTo>
                    <a:pt x="105075" y="341455"/>
                  </a:lnTo>
                  <a:lnTo>
                    <a:pt x="139791" y="340094"/>
                  </a:lnTo>
                  <a:lnTo>
                    <a:pt x="205667" y="324320"/>
                  </a:lnTo>
                  <a:lnTo>
                    <a:pt x="254048" y="284356"/>
                  </a:lnTo>
                  <a:lnTo>
                    <a:pt x="265935" y="260683"/>
                  </a:lnTo>
                  <a:lnTo>
                    <a:pt x="83254" y="260683"/>
                  </a:lnTo>
                  <a:lnTo>
                    <a:pt x="67261" y="260246"/>
                  </a:lnTo>
                  <a:lnTo>
                    <a:pt x="48616" y="258996"/>
                  </a:lnTo>
                  <a:lnTo>
                    <a:pt x="30371" y="257021"/>
                  </a:lnTo>
                  <a:lnTo>
                    <a:pt x="15580" y="254411"/>
                  </a:lnTo>
                  <a:close/>
                </a:path>
                <a:path w="1115694" h="341629">
                  <a:moveTo>
                    <a:pt x="823262" y="218998"/>
                  </a:moveTo>
                  <a:lnTo>
                    <a:pt x="693497" y="218998"/>
                  </a:lnTo>
                  <a:lnTo>
                    <a:pt x="690244" y="226758"/>
                  </a:lnTo>
                  <a:lnTo>
                    <a:pt x="689387" y="232820"/>
                  </a:lnTo>
                  <a:lnTo>
                    <a:pt x="691129" y="240311"/>
                  </a:lnTo>
                  <a:lnTo>
                    <a:pt x="695675" y="252358"/>
                  </a:lnTo>
                  <a:lnTo>
                    <a:pt x="729701" y="303589"/>
                  </a:lnTo>
                  <a:lnTo>
                    <a:pt x="792409" y="332418"/>
                  </a:lnTo>
                  <a:lnTo>
                    <a:pt x="831533" y="339250"/>
                  </a:lnTo>
                  <a:lnTo>
                    <a:pt x="874245" y="341455"/>
                  </a:lnTo>
                  <a:lnTo>
                    <a:pt x="914698" y="339454"/>
                  </a:lnTo>
                  <a:lnTo>
                    <a:pt x="955615" y="333266"/>
                  </a:lnTo>
                  <a:lnTo>
                    <a:pt x="994934" y="322611"/>
                  </a:lnTo>
                  <a:lnTo>
                    <a:pt x="1030596" y="307208"/>
                  </a:lnTo>
                  <a:lnTo>
                    <a:pt x="1080518" y="263583"/>
                  </a:lnTo>
                  <a:lnTo>
                    <a:pt x="896632" y="263583"/>
                  </a:lnTo>
                  <a:lnTo>
                    <a:pt x="872700" y="262007"/>
                  </a:lnTo>
                  <a:lnTo>
                    <a:pt x="852708" y="256950"/>
                  </a:lnTo>
                  <a:lnTo>
                    <a:pt x="837249" y="247919"/>
                  </a:lnTo>
                  <a:lnTo>
                    <a:pt x="826917" y="234422"/>
                  </a:lnTo>
                  <a:lnTo>
                    <a:pt x="823262" y="218998"/>
                  </a:lnTo>
                  <a:close/>
                </a:path>
                <a:path w="1115694" h="341629">
                  <a:moveTo>
                    <a:pt x="480268" y="106352"/>
                  </a:moveTo>
                  <a:lnTo>
                    <a:pt x="342785" y="106352"/>
                  </a:lnTo>
                  <a:lnTo>
                    <a:pt x="340356" y="118729"/>
                  </a:lnTo>
                  <a:lnTo>
                    <a:pt x="335214" y="145095"/>
                  </a:lnTo>
                  <a:lnTo>
                    <a:pt x="297634" y="336597"/>
                  </a:lnTo>
                  <a:lnTo>
                    <a:pt x="436122" y="336597"/>
                  </a:lnTo>
                  <a:lnTo>
                    <a:pt x="459745" y="216213"/>
                  </a:lnTo>
                  <a:lnTo>
                    <a:pt x="529240" y="216213"/>
                  </a:lnTo>
                  <a:lnTo>
                    <a:pt x="594154" y="211182"/>
                  </a:lnTo>
                  <a:lnTo>
                    <a:pt x="655802" y="190538"/>
                  </a:lnTo>
                  <a:lnTo>
                    <a:pt x="699353" y="155148"/>
                  </a:lnTo>
                  <a:lnTo>
                    <a:pt x="706343" y="144131"/>
                  </a:lnTo>
                  <a:lnTo>
                    <a:pt x="472571" y="144131"/>
                  </a:lnTo>
                  <a:lnTo>
                    <a:pt x="480268" y="106352"/>
                  </a:lnTo>
                  <a:close/>
                </a:path>
                <a:path w="1115694" h="341629">
                  <a:moveTo>
                    <a:pt x="948285" y="0"/>
                  </a:moveTo>
                  <a:lnTo>
                    <a:pt x="880284" y="5505"/>
                  </a:lnTo>
                  <a:lnTo>
                    <a:pt x="815346" y="25161"/>
                  </a:lnTo>
                  <a:lnTo>
                    <a:pt x="766864" y="60960"/>
                  </a:lnTo>
                  <a:lnTo>
                    <a:pt x="742270" y="106708"/>
                  </a:lnTo>
                  <a:lnTo>
                    <a:pt x="741422" y="111253"/>
                  </a:lnTo>
                  <a:lnTo>
                    <a:pt x="743552" y="144687"/>
                  </a:lnTo>
                  <a:lnTo>
                    <a:pt x="787872" y="187858"/>
                  </a:lnTo>
                  <a:lnTo>
                    <a:pt x="863162" y="209584"/>
                  </a:lnTo>
                  <a:lnTo>
                    <a:pt x="920503" y="218802"/>
                  </a:lnTo>
                  <a:lnTo>
                    <a:pt x="937464" y="223213"/>
                  </a:lnTo>
                  <a:lnTo>
                    <a:pt x="950022" y="230890"/>
                  </a:lnTo>
                  <a:lnTo>
                    <a:pt x="953311" y="243280"/>
                  </a:lnTo>
                  <a:lnTo>
                    <a:pt x="945396" y="254214"/>
                  </a:lnTo>
                  <a:lnTo>
                    <a:pt x="930198" y="260331"/>
                  </a:lnTo>
                  <a:lnTo>
                    <a:pt x="912386" y="262998"/>
                  </a:lnTo>
                  <a:lnTo>
                    <a:pt x="896632" y="263583"/>
                  </a:lnTo>
                  <a:lnTo>
                    <a:pt x="1080518" y="263583"/>
                  </a:lnTo>
                  <a:lnTo>
                    <a:pt x="1082706" y="261042"/>
                  </a:lnTo>
                  <a:lnTo>
                    <a:pt x="1095034" y="229720"/>
                  </a:lnTo>
                  <a:lnTo>
                    <a:pt x="1095883" y="203650"/>
                  </a:lnTo>
                  <a:lnTo>
                    <a:pt x="1087854" y="180343"/>
                  </a:lnTo>
                  <a:lnTo>
                    <a:pt x="1045318" y="145095"/>
                  </a:lnTo>
                  <a:lnTo>
                    <a:pt x="986721" y="128540"/>
                  </a:lnTo>
                  <a:lnTo>
                    <a:pt x="924401" y="118488"/>
                  </a:lnTo>
                  <a:lnTo>
                    <a:pt x="910058" y="116017"/>
                  </a:lnTo>
                  <a:lnTo>
                    <a:pt x="894661" y="112093"/>
                  </a:lnTo>
                  <a:lnTo>
                    <a:pt x="882951" y="105448"/>
                  </a:lnTo>
                  <a:lnTo>
                    <a:pt x="879669" y="94813"/>
                  </a:lnTo>
                  <a:lnTo>
                    <a:pt x="886120" y="84128"/>
                  </a:lnTo>
                  <a:lnTo>
                    <a:pt x="898319" y="77628"/>
                  </a:lnTo>
                  <a:lnTo>
                    <a:pt x="913284" y="74399"/>
                  </a:lnTo>
                  <a:lnTo>
                    <a:pt x="928034" y="73526"/>
                  </a:lnTo>
                  <a:lnTo>
                    <a:pt x="1109128" y="73526"/>
                  </a:lnTo>
                  <a:lnTo>
                    <a:pt x="1091699" y="45903"/>
                  </a:lnTo>
                  <a:lnTo>
                    <a:pt x="1065028" y="25197"/>
                  </a:lnTo>
                  <a:lnTo>
                    <a:pt x="1030950" y="10922"/>
                  </a:lnTo>
                  <a:lnTo>
                    <a:pt x="991393" y="2661"/>
                  </a:lnTo>
                  <a:lnTo>
                    <a:pt x="948285" y="0"/>
                  </a:lnTo>
                  <a:close/>
                </a:path>
                <a:path w="1115694" h="341629">
                  <a:moveTo>
                    <a:pt x="319236" y="4837"/>
                  </a:moveTo>
                  <a:lnTo>
                    <a:pt x="187952" y="4837"/>
                  </a:lnTo>
                  <a:lnTo>
                    <a:pt x="148173" y="207962"/>
                  </a:lnTo>
                  <a:lnTo>
                    <a:pt x="145955" y="218323"/>
                  </a:lnTo>
                  <a:lnTo>
                    <a:pt x="119191" y="254388"/>
                  </a:lnTo>
                  <a:lnTo>
                    <a:pt x="83254" y="260683"/>
                  </a:lnTo>
                  <a:lnTo>
                    <a:pt x="265935" y="260683"/>
                  </a:lnTo>
                  <a:lnTo>
                    <a:pt x="266629" y="259301"/>
                  </a:lnTo>
                  <a:lnTo>
                    <a:pt x="274284" y="233247"/>
                  </a:lnTo>
                  <a:lnTo>
                    <a:pt x="279467" y="207962"/>
                  </a:lnTo>
                  <a:lnTo>
                    <a:pt x="319236" y="4837"/>
                  </a:lnTo>
                  <a:close/>
                </a:path>
                <a:path w="1115694" h="341629">
                  <a:moveTo>
                    <a:pt x="544684" y="4837"/>
                  </a:moveTo>
                  <a:lnTo>
                    <a:pt x="362711" y="4837"/>
                  </a:lnTo>
                  <a:lnTo>
                    <a:pt x="347947" y="80081"/>
                  </a:lnTo>
                  <a:lnTo>
                    <a:pt x="510780" y="80081"/>
                  </a:lnTo>
                  <a:lnTo>
                    <a:pt x="537069" y="80585"/>
                  </a:lnTo>
                  <a:lnTo>
                    <a:pt x="561225" y="84111"/>
                  </a:lnTo>
                  <a:lnTo>
                    <a:pt x="578904" y="93682"/>
                  </a:lnTo>
                  <a:lnTo>
                    <a:pt x="585762" y="112321"/>
                  </a:lnTo>
                  <a:lnTo>
                    <a:pt x="581257" y="130411"/>
                  </a:lnTo>
                  <a:lnTo>
                    <a:pt x="568394" y="139888"/>
                  </a:lnTo>
                  <a:lnTo>
                    <a:pt x="549585" y="143534"/>
                  </a:lnTo>
                  <a:lnTo>
                    <a:pt x="527240" y="144131"/>
                  </a:lnTo>
                  <a:lnTo>
                    <a:pt x="706343" y="144131"/>
                  </a:lnTo>
                  <a:lnTo>
                    <a:pt x="712848" y="133879"/>
                  </a:lnTo>
                  <a:lnTo>
                    <a:pt x="720711" y="111253"/>
                  </a:lnTo>
                  <a:lnTo>
                    <a:pt x="721213" y="109106"/>
                  </a:lnTo>
                  <a:lnTo>
                    <a:pt x="721532" y="106897"/>
                  </a:lnTo>
                  <a:lnTo>
                    <a:pt x="721449" y="91275"/>
                  </a:lnTo>
                  <a:lnTo>
                    <a:pt x="696079" y="38118"/>
                  </a:lnTo>
                  <a:lnTo>
                    <a:pt x="643330" y="12594"/>
                  </a:lnTo>
                  <a:lnTo>
                    <a:pt x="577976" y="5245"/>
                  </a:lnTo>
                  <a:lnTo>
                    <a:pt x="544684" y="4837"/>
                  </a:lnTo>
                  <a:close/>
                </a:path>
                <a:path w="1115694" h="341629">
                  <a:moveTo>
                    <a:pt x="1109128" y="73526"/>
                  </a:moveTo>
                  <a:lnTo>
                    <a:pt x="928034" y="73526"/>
                  </a:lnTo>
                  <a:lnTo>
                    <a:pt x="951679" y="75271"/>
                  </a:lnTo>
                  <a:lnTo>
                    <a:pt x="970702" y="80960"/>
                  </a:lnTo>
                  <a:lnTo>
                    <a:pt x="984790" y="91275"/>
                  </a:lnTo>
                  <a:lnTo>
                    <a:pt x="993634" y="106897"/>
                  </a:lnTo>
                  <a:lnTo>
                    <a:pt x="994409" y="109556"/>
                  </a:lnTo>
                  <a:lnTo>
                    <a:pt x="995079" y="113158"/>
                  </a:lnTo>
                  <a:lnTo>
                    <a:pt x="995079" y="117839"/>
                  </a:lnTo>
                  <a:lnTo>
                    <a:pt x="1115191" y="117839"/>
                  </a:lnTo>
                  <a:lnTo>
                    <a:pt x="1115262" y="102387"/>
                  </a:lnTo>
                  <a:lnTo>
                    <a:pt x="1114781" y="93016"/>
                  </a:lnTo>
                  <a:lnTo>
                    <a:pt x="1113293" y="85929"/>
                  </a:lnTo>
                  <a:lnTo>
                    <a:pt x="1110343" y="77327"/>
                  </a:lnTo>
                  <a:lnTo>
                    <a:pt x="1110102" y="76447"/>
                  </a:lnTo>
                  <a:lnTo>
                    <a:pt x="1109840" y="75631"/>
                  </a:lnTo>
                  <a:lnTo>
                    <a:pt x="1109515" y="74982"/>
                  </a:lnTo>
                  <a:lnTo>
                    <a:pt x="1109275" y="73851"/>
                  </a:lnTo>
                  <a:lnTo>
                    <a:pt x="1109128" y="73526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 anchor="ctr"/>
            <a:lstStyle/>
            <a:p>
              <a:endParaRPr sz="900"/>
            </a:p>
          </p:txBody>
        </p:sp>
        <p:sp>
          <p:nvSpPr>
            <p:cNvPr id="9" name="object 28"/>
            <p:cNvSpPr/>
            <p:nvPr userDrawn="1"/>
          </p:nvSpPr>
          <p:spPr>
            <a:xfrm>
              <a:off x="19376188" y="12760748"/>
              <a:ext cx="0" cy="311150"/>
            </a:xfrm>
            <a:custGeom>
              <a:avLst/>
              <a:gdLst/>
              <a:ahLst/>
              <a:cxnLst/>
              <a:rect l="l" t="t" r="r" b="b"/>
              <a:pathLst>
                <a:path h="311150">
                  <a:moveTo>
                    <a:pt x="0" y="0"/>
                  </a:moveTo>
                  <a:lnTo>
                    <a:pt x="0" y="310723"/>
                  </a:lnTo>
                </a:path>
              </a:pathLst>
            </a:custGeom>
            <a:ln w="18837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90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19324044" y="12701844"/>
              <a:ext cx="4654726" cy="337371"/>
            </a:xfrm>
            <a:prstGeom prst="rect">
              <a:avLst/>
            </a:prstGeom>
          </p:spPr>
          <p:txBody>
            <a:bodyPr wrap="square" lIns="182807" tIns="91404" rIns="182807" bIns="91404" anchor="ctr">
              <a:spAutoFit/>
            </a:bodyPr>
            <a:lstStyle/>
            <a:p>
              <a:pPr algn="l"/>
              <a:r>
                <a:rPr lang="en-US" sz="3600" spc="-75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Gotham Book" panose="02000604040000020004" pitchFamily="50" charset="0"/>
                  <a:cs typeface="Lato Light"/>
                </a:rPr>
                <a:t>Technology and Innovation</a:t>
              </a:r>
              <a:endParaRPr lang="id-ID" sz="3600" spc="-75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Gotham Book" panose="02000604040000020004" pitchFamily="50" charset="0"/>
                <a:cs typeface="La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29915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9775" y="262244"/>
            <a:ext cx="158731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JM" sz="8000" dirty="0">
                <a:solidFill>
                  <a:schemeClr val="tx2"/>
                </a:solidFill>
                <a:latin typeface="Century Gothic" panose="020B0502020202020204" pitchFamily="34" charset="0"/>
              </a:rPr>
              <a:t>Background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1994258" y="3424884"/>
            <a:ext cx="24965793" cy="1180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5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Open Sans Extrabold" pitchFamily="34" charset="0"/>
                <a:cs typeface="Open Sans Extrabold" pitchFamily="34" charset="0"/>
              </a:rPr>
              <a:t>JPS was keen to support the national energy policies</a:t>
            </a:r>
            <a:endParaRPr lang="en-US" sz="5400" b="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1313230" y="3700196"/>
            <a:ext cx="120713" cy="788203"/>
          </a:xfrm>
          <a:prstGeom prst="rect">
            <a:avLst/>
          </a:prstGeom>
          <a:solidFill>
            <a:srgbClr val="29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1"/>
          </a:p>
        </p:txBody>
      </p:sp>
      <p:sp>
        <p:nvSpPr>
          <p:cNvPr id="142" name="Rectangle 141"/>
          <p:cNvSpPr/>
          <p:nvPr/>
        </p:nvSpPr>
        <p:spPr>
          <a:xfrm>
            <a:off x="2114973" y="11137125"/>
            <a:ext cx="210038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5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Open Sans Extrabold" pitchFamily="34" charset="0"/>
                <a:cs typeface="Open Sans Extrabold" pitchFamily="34" charset="0"/>
              </a:rPr>
              <a:t>The energy landscape was on the verge of transitioning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1466813" y="8934831"/>
            <a:ext cx="120713" cy="7882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1"/>
          </a:p>
        </p:txBody>
      </p:sp>
      <p:sp>
        <p:nvSpPr>
          <p:cNvPr id="144" name="Rectangle 143"/>
          <p:cNvSpPr/>
          <p:nvPr/>
        </p:nvSpPr>
        <p:spPr>
          <a:xfrm>
            <a:off x="1466813" y="14173818"/>
            <a:ext cx="120713" cy="7882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1"/>
          </a:p>
        </p:txBody>
      </p:sp>
      <p:sp>
        <p:nvSpPr>
          <p:cNvPr id="150" name="Rectangle 149"/>
          <p:cNvSpPr/>
          <p:nvPr/>
        </p:nvSpPr>
        <p:spPr>
          <a:xfrm>
            <a:off x="2021238" y="13898505"/>
            <a:ext cx="21843758" cy="1180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5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Open Sans Extrabold" pitchFamily="34" charset="0"/>
                <a:cs typeface="Open Sans Extrabold" pitchFamily="34" charset="0"/>
              </a:rPr>
              <a:t>How will JPS serve its customers better?</a:t>
            </a:r>
            <a:endParaRPr lang="en-US" sz="5400" b="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1438954" y="11373505"/>
            <a:ext cx="120713" cy="78820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1"/>
          </a:p>
        </p:txBody>
      </p:sp>
      <p:grpSp>
        <p:nvGrpSpPr>
          <p:cNvPr id="12" name="Group 11"/>
          <p:cNvGrpSpPr/>
          <p:nvPr/>
        </p:nvGrpSpPr>
        <p:grpSpPr>
          <a:xfrm>
            <a:off x="22073858" y="17753772"/>
            <a:ext cx="9233691" cy="810142"/>
            <a:chOff x="18159062" y="12701844"/>
            <a:chExt cx="5819708" cy="370054"/>
          </a:xfrm>
        </p:grpSpPr>
        <p:sp>
          <p:nvSpPr>
            <p:cNvPr id="13" name="object 18"/>
            <p:cNvSpPr/>
            <p:nvPr userDrawn="1"/>
          </p:nvSpPr>
          <p:spPr>
            <a:xfrm>
              <a:off x="18159062" y="12709863"/>
              <a:ext cx="1049403" cy="321331"/>
            </a:xfrm>
            <a:custGeom>
              <a:avLst/>
              <a:gdLst/>
              <a:ahLst/>
              <a:cxnLst/>
              <a:rect l="l" t="t" r="r" b="b"/>
              <a:pathLst>
                <a:path w="1115694" h="341629">
                  <a:moveTo>
                    <a:pt x="15580" y="254411"/>
                  </a:moveTo>
                  <a:lnTo>
                    <a:pt x="0" y="333717"/>
                  </a:lnTo>
                  <a:lnTo>
                    <a:pt x="51874" y="339754"/>
                  </a:lnTo>
                  <a:lnTo>
                    <a:pt x="105075" y="341455"/>
                  </a:lnTo>
                  <a:lnTo>
                    <a:pt x="139791" y="340094"/>
                  </a:lnTo>
                  <a:lnTo>
                    <a:pt x="205667" y="324320"/>
                  </a:lnTo>
                  <a:lnTo>
                    <a:pt x="254048" y="284356"/>
                  </a:lnTo>
                  <a:lnTo>
                    <a:pt x="265935" y="260683"/>
                  </a:lnTo>
                  <a:lnTo>
                    <a:pt x="83254" y="260683"/>
                  </a:lnTo>
                  <a:lnTo>
                    <a:pt x="67261" y="260246"/>
                  </a:lnTo>
                  <a:lnTo>
                    <a:pt x="48616" y="258996"/>
                  </a:lnTo>
                  <a:lnTo>
                    <a:pt x="30371" y="257021"/>
                  </a:lnTo>
                  <a:lnTo>
                    <a:pt x="15580" y="254411"/>
                  </a:lnTo>
                  <a:close/>
                </a:path>
                <a:path w="1115694" h="341629">
                  <a:moveTo>
                    <a:pt x="823262" y="218998"/>
                  </a:moveTo>
                  <a:lnTo>
                    <a:pt x="693497" y="218998"/>
                  </a:lnTo>
                  <a:lnTo>
                    <a:pt x="690244" y="226758"/>
                  </a:lnTo>
                  <a:lnTo>
                    <a:pt x="689387" y="232820"/>
                  </a:lnTo>
                  <a:lnTo>
                    <a:pt x="691129" y="240311"/>
                  </a:lnTo>
                  <a:lnTo>
                    <a:pt x="695675" y="252358"/>
                  </a:lnTo>
                  <a:lnTo>
                    <a:pt x="729701" y="303589"/>
                  </a:lnTo>
                  <a:lnTo>
                    <a:pt x="792409" y="332418"/>
                  </a:lnTo>
                  <a:lnTo>
                    <a:pt x="831533" y="339250"/>
                  </a:lnTo>
                  <a:lnTo>
                    <a:pt x="874245" y="341455"/>
                  </a:lnTo>
                  <a:lnTo>
                    <a:pt x="914698" y="339454"/>
                  </a:lnTo>
                  <a:lnTo>
                    <a:pt x="955615" y="333266"/>
                  </a:lnTo>
                  <a:lnTo>
                    <a:pt x="994934" y="322611"/>
                  </a:lnTo>
                  <a:lnTo>
                    <a:pt x="1030596" y="307208"/>
                  </a:lnTo>
                  <a:lnTo>
                    <a:pt x="1080518" y="263583"/>
                  </a:lnTo>
                  <a:lnTo>
                    <a:pt x="896632" y="263583"/>
                  </a:lnTo>
                  <a:lnTo>
                    <a:pt x="872700" y="262007"/>
                  </a:lnTo>
                  <a:lnTo>
                    <a:pt x="852708" y="256950"/>
                  </a:lnTo>
                  <a:lnTo>
                    <a:pt x="837249" y="247919"/>
                  </a:lnTo>
                  <a:lnTo>
                    <a:pt x="826917" y="234422"/>
                  </a:lnTo>
                  <a:lnTo>
                    <a:pt x="823262" y="218998"/>
                  </a:lnTo>
                  <a:close/>
                </a:path>
                <a:path w="1115694" h="341629">
                  <a:moveTo>
                    <a:pt x="480268" y="106352"/>
                  </a:moveTo>
                  <a:lnTo>
                    <a:pt x="342785" y="106352"/>
                  </a:lnTo>
                  <a:lnTo>
                    <a:pt x="340356" y="118729"/>
                  </a:lnTo>
                  <a:lnTo>
                    <a:pt x="335214" y="145095"/>
                  </a:lnTo>
                  <a:lnTo>
                    <a:pt x="297634" y="336597"/>
                  </a:lnTo>
                  <a:lnTo>
                    <a:pt x="436122" y="336597"/>
                  </a:lnTo>
                  <a:lnTo>
                    <a:pt x="459745" y="216213"/>
                  </a:lnTo>
                  <a:lnTo>
                    <a:pt x="529240" y="216213"/>
                  </a:lnTo>
                  <a:lnTo>
                    <a:pt x="594154" y="211182"/>
                  </a:lnTo>
                  <a:lnTo>
                    <a:pt x="655802" y="190538"/>
                  </a:lnTo>
                  <a:lnTo>
                    <a:pt x="699353" y="155148"/>
                  </a:lnTo>
                  <a:lnTo>
                    <a:pt x="706343" y="144131"/>
                  </a:lnTo>
                  <a:lnTo>
                    <a:pt x="472571" y="144131"/>
                  </a:lnTo>
                  <a:lnTo>
                    <a:pt x="480268" y="106352"/>
                  </a:lnTo>
                  <a:close/>
                </a:path>
                <a:path w="1115694" h="341629">
                  <a:moveTo>
                    <a:pt x="948285" y="0"/>
                  </a:moveTo>
                  <a:lnTo>
                    <a:pt x="880284" y="5505"/>
                  </a:lnTo>
                  <a:lnTo>
                    <a:pt x="815346" y="25161"/>
                  </a:lnTo>
                  <a:lnTo>
                    <a:pt x="766864" y="60960"/>
                  </a:lnTo>
                  <a:lnTo>
                    <a:pt x="742270" y="106708"/>
                  </a:lnTo>
                  <a:lnTo>
                    <a:pt x="741422" y="111253"/>
                  </a:lnTo>
                  <a:lnTo>
                    <a:pt x="743552" y="144687"/>
                  </a:lnTo>
                  <a:lnTo>
                    <a:pt x="787872" y="187858"/>
                  </a:lnTo>
                  <a:lnTo>
                    <a:pt x="863162" y="209584"/>
                  </a:lnTo>
                  <a:lnTo>
                    <a:pt x="920503" y="218802"/>
                  </a:lnTo>
                  <a:lnTo>
                    <a:pt x="937464" y="223213"/>
                  </a:lnTo>
                  <a:lnTo>
                    <a:pt x="950022" y="230890"/>
                  </a:lnTo>
                  <a:lnTo>
                    <a:pt x="953311" y="243280"/>
                  </a:lnTo>
                  <a:lnTo>
                    <a:pt x="945396" y="254214"/>
                  </a:lnTo>
                  <a:lnTo>
                    <a:pt x="930198" y="260331"/>
                  </a:lnTo>
                  <a:lnTo>
                    <a:pt x="912386" y="262998"/>
                  </a:lnTo>
                  <a:lnTo>
                    <a:pt x="896632" y="263583"/>
                  </a:lnTo>
                  <a:lnTo>
                    <a:pt x="1080518" y="263583"/>
                  </a:lnTo>
                  <a:lnTo>
                    <a:pt x="1082706" y="261042"/>
                  </a:lnTo>
                  <a:lnTo>
                    <a:pt x="1095034" y="229720"/>
                  </a:lnTo>
                  <a:lnTo>
                    <a:pt x="1095883" y="203650"/>
                  </a:lnTo>
                  <a:lnTo>
                    <a:pt x="1087854" y="180343"/>
                  </a:lnTo>
                  <a:lnTo>
                    <a:pt x="1045318" y="145095"/>
                  </a:lnTo>
                  <a:lnTo>
                    <a:pt x="986721" y="128540"/>
                  </a:lnTo>
                  <a:lnTo>
                    <a:pt x="924401" y="118488"/>
                  </a:lnTo>
                  <a:lnTo>
                    <a:pt x="910058" y="116017"/>
                  </a:lnTo>
                  <a:lnTo>
                    <a:pt x="894661" y="112093"/>
                  </a:lnTo>
                  <a:lnTo>
                    <a:pt x="882951" y="105448"/>
                  </a:lnTo>
                  <a:lnTo>
                    <a:pt x="879669" y="94813"/>
                  </a:lnTo>
                  <a:lnTo>
                    <a:pt x="886120" y="84128"/>
                  </a:lnTo>
                  <a:lnTo>
                    <a:pt x="898319" y="77628"/>
                  </a:lnTo>
                  <a:lnTo>
                    <a:pt x="913284" y="74399"/>
                  </a:lnTo>
                  <a:lnTo>
                    <a:pt x="928034" y="73526"/>
                  </a:lnTo>
                  <a:lnTo>
                    <a:pt x="1109128" y="73526"/>
                  </a:lnTo>
                  <a:lnTo>
                    <a:pt x="1091699" y="45903"/>
                  </a:lnTo>
                  <a:lnTo>
                    <a:pt x="1065028" y="25197"/>
                  </a:lnTo>
                  <a:lnTo>
                    <a:pt x="1030950" y="10922"/>
                  </a:lnTo>
                  <a:lnTo>
                    <a:pt x="991393" y="2661"/>
                  </a:lnTo>
                  <a:lnTo>
                    <a:pt x="948285" y="0"/>
                  </a:lnTo>
                  <a:close/>
                </a:path>
                <a:path w="1115694" h="341629">
                  <a:moveTo>
                    <a:pt x="319236" y="4837"/>
                  </a:moveTo>
                  <a:lnTo>
                    <a:pt x="187952" y="4837"/>
                  </a:lnTo>
                  <a:lnTo>
                    <a:pt x="148173" y="207962"/>
                  </a:lnTo>
                  <a:lnTo>
                    <a:pt x="145955" y="218323"/>
                  </a:lnTo>
                  <a:lnTo>
                    <a:pt x="119191" y="254388"/>
                  </a:lnTo>
                  <a:lnTo>
                    <a:pt x="83254" y="260683"/>
                  </a:lnTo>
                  <a:lnTo>
                    <a:pt x="265935" y="260683"/>
                  </a:lnTo>
                  <a:lnTo>
                    <a:pt x="266629" y="259301"/>
                  </a:lnTo>
                  <a:lnTo>
                    <a:pt x="274284" y="233247"/>
                  </a:lnTo>
                  <a:lnTo>
                    <a:pt x="279467" y="207962"/>
                  </a:lnTo>
                  <a:lnTo>
                    <a:pt x="319236" y="4837"/>
                  </a:lnTo>
                  <a:close/>
                </a:path>
                <a:path w="1115694" h="341629">
                  <a:moveTo>
                    <a:pt x="544684" y="4837"/>
                  </a:moveTo>
                  <a:lnTo>
                    <a:pt x="362711" y="4837"/>
                  </a:lnTo>
                  <a:lnTo>
                    <a:pt x="347947" y="80081"/>
                  </a:lnTo>
                  <a:lnTo>
                    <a:pt x="510780" y="80081"/>
                  </a:lnTo>
                  <a:lnTo>
                    <a:pt x="537069" y="80585"/>
                  </a:lnTo>
                  <a:lnTo>
                    <a:pt x="561225" y="84111"/>
                  </a:lnTo>
                  <a:lnTo>
                    <a:pt x="578904" y="93682"/>
                  </a:lnTo>
                  <a:lnTo>
                    <a:pt x="585762" y="112321"/>
                  </a:lnTo>
                  <a:lnTo>
                    <a:pt x="581257" y="130411"/>
                  </a:lnTo>
                  <a:lnTo>
                    <a:pt x="568394" y="139888"/>
                  </a:lnTo>
                  <a:lnTo>
                    <a:pt x="549585" y="143534"/>
                  </a:lnTo>
                  <a:lnTo>
                    <a:pt x="527240" y="144131"/>
                  </a:lnTo>
                  <a:lnTo>
                    <a:pt x="706343" y="144131"/>
                  </a:lnTo>
                  <a:lnTo>
                    <a:pt x="712848" y="133879"/>
                  </a:lnTo>
                  <a:lnTo>
                    <a:pt x="720711" y="111253"/>
                  </a:lnTo>
                  <a:lnTo>
                    <a:pt x="721213" y="109106"/>
                  </a:lnTo>
                  <a:lnTo>
                    <a:pt x="721532" y="106897"/>
                  </a:lnTo>
                  <a:lnTo>
                    <a:pt x="721449" y="91275"/>
                  </a:lnTo>
                  <a:lnTo>
                    <a:pt x="696079" y="38118"/>
                  </a:lnTo>
                  <a:lnTo>
                    <a:pt x="643330" y="12594"/>
                  </a:lnTo>
                  <a:lnTo>
                    <a:pt x="577976" y="5245"/>
                  </a:lnTo>
                  <a:lnTo>
                    <a:pt x="544684" y="4837"/>
                  </a:lnTo>
                  <a:close/>
                </a:path>
                <a:path w="1115694" h="341629">
                  <a:moveTo>
                    <a:pt x="1109128" y="73526"/>
                  </a:moveTo>
                  <a:lnTo>
                    <a:pt x="928034" y="73526"/>
                  </a:lnTo>
                  <a:lnTo>
                    <a:pt x="951679" y="75271"/>
                  </a:lnTo>
                  <a:lnTo>
                    <a:pt x="970702" y="80960"/>
                  </a:lnTo>
                  <a:lnTo>
                    <a:pt x="984790" y="91275"/>
                  </a:lnTo>
                  <a:lnTo>
                    <a:pt x="993634" y="106897"/>
                  </a:lnTo>
                  <a:lnTo>
                    <a:pt x="994409" y="109556"/>
                  </a:lnTo>
                  <a:lnTo>
                    <a:pt x="995079" y="113158"/>
                  </a:lnTo>
                  <a:lnTo>
                    <a:pt x="995079" y="117839"/>
                  </a:lnTo>
                  <a:lnTo>
                    <a:pt x="1115191" y="117839"/>
                  </a:lnTo>
                  <a:lnTo>
                    <a:pt x="1115262" y="102387"/>
                  </a:lnTo>
                  <a:lnTo>
                    <a:pt x="1114781" y="93016"/>
                  </a:lnTo>
                  <a:lnTo>
                    <a:pt x="1113293" y="85929"/>
                  </a:lnTo>
                  <a:lnTo>
                    <a:pt x="1110343" y="77327"/>
                  </a:lnTo>
                  <a:lnTo>
                    <a:pt x="1110102" y="76447"/>
                  </a:lnTo>
                  <a:lnTo>
                    <a:pt x="1109840" y="75631"/>
                  </a:lnTo>
                  <a:lnTo>
                    <a:pt x="1109515" y="74982"/>
                  </a:lnTo>
                  <a:lnTo>
                    <a:pt x="1109275" y="73851"/>
                  </a:lnTo>
                  <a:lnTo>
                    <a:pt x="1109128" y="73526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 anchor="ctr"/>
            <a:lstStyle/>
            <a:p>
              <a:endParaRPr sz="900"/>
            </a:p>
          </p:txBody>
        </p:sp>
        <p:sp>
          <p:nvSpPr>
            <p:cNvPr id="14" name="object 28"/>
            <p:cNvSpPr/>
            <p:nvPr userDrawn="1"/>
          </p:nvSpPr>
          <p:spPr>
            <a:xfrm>
              <a:off x="19376188" y="12760748"/>
              <a:ext cx="0" cy="311150"/>
            </a:xfrm>
            <a:custGeom>
              <a:avLst/>
              <a:gdLst/>
              <a:ahLst/>
              <a:cxnLst/>
              <a:rect l="l" t="t" r="r" b="b"/>
              <a:pathLst>
                <a:path h="311150">
                  <a:moveTo>
                    <a:pt x="0" y="0"/>
                  </a:moveTo>
                  <a:lnTo>
                    <a:pt x="0" y="310723"/>
                  </a:lnTo>
                </a:path>
              </a:pathLst>
            </a:custGeom>
            <a:ln w="18837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90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9324044" y="12701844"/>
              <a:ext cx="4654726" cy="337371"/>
            </a:xfrm>
            <a:prstGeom prst="rect">
              <a:avLst/>
            </a:prstGeom>
          </p:spPr>
          <p:txBody>
            <a:bodyPr wrap="square" lIns="182807" tIns="91404" rIns="182807" bIns="91404" anchor="ctr">
              <a:spAutoFit/>
            </a:bodyPr>
            <a:lstStyle/>
            <a:p>
              <a:pPr algn="l"/>
              <a:r>
                <a:rPr lang="en-US" sz="3600" spc="-75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Gotham Book" panose="02000604040000020004" pitchFamily="50" charset="0"/>
                  <a:cs typeface="Lato Light"/>
                </a:rPr>
                <a:t>Technology and Innovation</a:t>
              </a:r>
              <a:endParaRPr lang="id-ID" sz="3600" spc="-75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Gotham Book" panose="02000604040000020004" pitchFamily="50" charset="0"/>
                <a:cs typeface="Lato Light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114972" y="5463385"/>
            <a:ext cx="22662317" cy="24163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9218" tIns="99218" rIns="99218" bIns="99218" numCol="1" spcCol="38100"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Open Sans Extrabold" pitchFamily="34" charset="0"/>
                <a:cs typeface="Open Sans Extrabold" pitchFamily="34" charset="0"/>
              </a:rPr>
              <a:t>JPS recognized that the grid reliability of yesterday was insufficient today and catastrophic for the needs of tomorrow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18241" y="6208810"/>
            <a:ext cx="120713" cy="788203"/>
          </a:xfrm>
          <a:prstGeom prst="rect">
            <a:avLst/>
          </a:prstGeom>
          <a:solidFill>
            <a:srgbClr val="29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1"/>
          </a:p>
        </p:txBody>
      </p:sp>
      <p:sp>
        <p:nvSpPr>
          <p:cNvPr id="19" name="TextBox 18"/>
          <p:cNvSpPr txBox="1"/>
          <p:nvPr/>
        </p:nvSpPr>
        <p:spPr>
          <a:xfrm>
            <a:off x="2147844" y="8707210"/>
            <a:ext cx="15819066" cy="1308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9218" tIns="99218" rIns="99218" bIns="99218" numCol="1" spcCol="38100"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Open Sans Extrabold" pitchFamily="34" charset="0"/>
                <a:cs typeface="Open Sans Extrabold" pitchFamily="34" charset="0"/>
              </a:rPr>
              <a:t>The customer demands was changing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1361" y="8347509"/>
            <a:ext cx="10452492" cy="842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7596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5322" y="6941184"/>
            <a:ext cx="7330046" cy="1094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9775" y="262244"/>
            <a:ext cx="158731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JM" sz="80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What is the WORLD doing?</a:t>
            </a:r>
            <a:endParaRPr lang="en-JM" sz="80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2109912" y="1780473"/>
            <a:ext cx="26295482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5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Open Sans Extrabold" pitchFamily="34" charset="0"/>
                <a:cs typeface="Open Sans Extrabold" pitchFamily="34" charset="0"/>
              </a:rPr>
              <a:t>The world has been investing in smart meters (over </a:t>
            </a:r>
            <a:r>
              <a:rPr lang="en-US" sz="5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Open Sans Extrabold" pitchFamily="34" charset="0"/>
                <a:cs typeface="Open Sans Extrabold" pitchFamily="34" charset="0"/>
              </a:rPr>
              <a:t>700 Million </a:t>
            </a:r>
            <a:r>
              <a:rPr lang="en-US" sz="5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Open Sans Extrabold" pitchFamily="34" charset="0"/>
                <a:cs typeface="Open Sans Extrabold" pitchFamily="34" charset="0"/>
              </a:rPr>
              <a:t>worldwide)</a:t>
            </a:r>
          </a:p>
          <a:p>
            <a:pPr algn="l">
              <a:lnSpc>
                <a:spcPct val="150000"/>
              </a:lnSpc>
            </a:pPr>
            <a:r>
              <a:rPr lang="en-US" sz="5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Open Sans Extrabold" pitchFamily="34" charset="0"/>
                <a:cs typeface="Open Sans Extrabold" pitchFamily="34" charset="0"/>
              </a:rPr>
              <a:t>The world has been investing in smart streetlights (</a:t>
            </a:r>
            <a:r>
              <a:rPr lang="en-US" sz="5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Open Sans Extrabold" pitchFamily="34" charset="0"/>
                <a:cs typeface="Open Sans Extrabold" pitchFamily="34" charset="0"/>
              </a:rPr>
              <a:t>50 Million </a:t>
            </a:r>
            <a:r>
              <a:rPr lang="en-US" sz="5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Open Sans Extrabold" pitchFamily="34" charset="0"/>
                <a:cs typeface="Open Sans Extrabold" pitchFamily="34" charset="0"/>
              </a:rPr>
              <a:t>worldwide)</a:t>
            </a:r>
          </a:p>
          <a:p>
            <a:pPr algn="l">
              <a:lnSpc>
                <a:spcPct val="150000"/>
              </a:lnSpc>
            </a:pPr>
            <a:r>
              <a:rPr lang="en-US" sz="5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Open Sans Extrabold" pitchFamily="34" charset="0"/>
                <a:cs typeface="Open Sans Extrabold" pitchFamily="34" charset="0"/>
              </a:rPr>
              <a:t>The world invests annually </a:t>
            </a:r>
            <a:r>
              <a:rPr lang="en-US" sz="5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Open Sans Extrabold" pitchFamily="34" charset="0"/>
                <a:cs typeface="Open Sans Extrabold" pitchFamily="34" charset="0"/>
              </a:rPr>
              <a:t>US$200 Billion </a:t>
            </a:r>
            <a:r>
              <a:rPr lang="en-US" sz="5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Open Sans Extrabold" pitchFamily="34" charset="0"/>
                <a:cs typeface="Open Sans Extrabold" pitchFamily="34" charset="0"/>
              </a:rPr>
              <a:t>in smart grid technologies</a:t>
            </a:r>
          </a:p>
          <a:p>
            <a:pPr algn="l">
              <a:lnSpc>
                <a:spcPct val="150000"/>
              </a:lnSpc>
            </a:pPr>
            <a:r>
              <a:rPr lang="en-US" sz="5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Open Sans Extrabold" pitchFamily="34" charset="0"/>
                <a:cs typeface="Open Sans Extrabold" pitchFamily="34" charset="0"/>
              </a:rPr>
              <a:t>The world is merging electric utility assets with communications and software applications (Assets without communication are becoming obsolete).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1373586" y="2402338"/>
            <a:ext cx="120713" cy="788203"/>
          </a:xfrm>
          <a:prstGeom prst="rect">
            <a:avLst/>
          </a:prstGeom>
          <a:solidFill>
            <a:srgbClr val="29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1"/>
          </a:p>
        </p:txBody>
      </p:sp>
      <p:sp>
        <p:nvSpPr>
          <p:cNvPr id="143" name="Rectangle 142"/>
          <p:cNvSpPr/>
          <p:nvPr/>
        </p:nvSpPr>
        <p:spPr>
          <a:xfrm>
            <a:off x="1494299" y="8664443"/>
            <a:ext cx="120713" cy="7882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1"/>
          </a:p>
        </p:txBody>
      </p:sp>
      <p:sp>
        <p:nvSpPr>
          <p:cNvPr id="150" name="Rectangle 149"/>
          <p:cNvSpPr/>
          <p:nvPr/>
        </p:nvSpPr>
        <p:spPr>
          <a:xfrm>
            <a:off x="2170268" y="8234237"/>
            <a:ext cx="22310044" cy="242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5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Open Sans Extrabold" pitchFamily="34" charset="0"/>
                <a:cs typeface="Open Sans Extrabold" pitchFamily="34" charset="0"/>
              </a:rPr>
              <a:t>A standard has been set, the Electric Utility Best Practice for grid and customer improvements is the development of a </a:t>
            </a:r>
            <a:r>
              <a:rPr lang="en-US" sz="5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Open Sans Extrabold" pitchFamily="34" charset="0"/>
                <a:cs typeface="Open Sans Extrabold" pitchFamily="34" charset="0"/>
              </a:rPr>
              <a:t>SMART GRID</a:t>
            </a:r>
            <a:endParaRPr lang="en-US" sz="5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073858" y="17753772"/>
            <a:ext cx="9233691" cy="810142"/>
            <a:chOff x="18159062" y="12701844"/>
            <a:chExt cx="5819708" cy="370054"/>
          </a:xfrm>
        </p:grpSpPr>
        <p:sp>
          <p:nvSpPr>
            <p:cNvPr id="13" name="object 18"/>
            <p:cNvSpPr/>
            <p:nvPr userDrawn="1"/>
          </p:nvSpPr>
          <p:spPr>
            <a:xfrm>
              <a:off x="18159062" y="12709863"/>
              <a:ext cx="1049403" cy="321331"/>
            </a:xfrm>
            <a:custGeom>
              <a:avLst/>
              <a:gdLst/>
              <a:ahLst/>
              <a:cxnLst/>
              <a:rect l="l" t="t" r="r" b="b"/>
              <a:pathLst>
                <a:path w="1115694" h="341629">
                  <a:moveTo>
                    <a:pt x="15580" y="254411"/>
                  </a:moveTo>
                  <a:lnTo>
                    <a:pt x="0" y="333717"/>
                  </a:lnTo>
                  <a:lnTo>
                    <a:pt x="51874" y="339754"/>
                  </a:lnTo>
                  <a:lnTo>
                    <a:pt x="105075" y="341455"/>
                  </a:lnTo>
                  <a:lnTo>
                    <a:pt x="139791" y="340094"/>
                  </a:lnTo>
                  <a:lnTo>
                    <a:pt x="205667" y="324320"/>
                  </a:lnTo>
                  <a:lnTo>
                    <a:pt x="254048" y="284356"/>
                  </a:lnTo>
                  <a:lnTo>
                    <a:pt x="265935" y="260683"/>
                  </a:lnTo>
                  <a:lnTo>
                    <a:pt x="83254" y="260683"/>
                  </a:lnTo>
                  <a:lnTo>
                    <a:pt x="67261" y="260246"/>
                  </a:lnTo>
                  <a:lnTo>
                    <a:pt x="48616" y="258996"/>
                  </a:lnTo>
                  <a:lnTo>
                    <a:pt x="30371" y="257021"/>
                  </a:lnTo>
                  <a:lnTo>
                    <a:pt x="15580" y="254411"/>
                  </a:lnTo>
                  <a:close/>
                </a:path>
                <a:path w="1115694" h="341629">
                  <a:moveTo>
                    <a:pt x="823262" y="218998"/>
                  </a:moveTo>
                  <a:lnTo>
                    <a:pt x="693497" y="218998"/>
                  </a:lnTo>
                  <a:lnTo>
                    <a:pt x="690244" y="226758"/>
                  </a:lnTo>
                  <a:lnTo>
                    <a:pt x="689387" y="232820"/>
                  </a:lnTo>
                  <a:lnTo>
                    <a:pt x="691129" y="240311"/>
                  </a:lnTo>
                  <a:lnTo>
                    <a:pt x="695675" y="252358"/>
                  </a:lnTo>
                  <a:lnTo>
                    <a:pt x="729701" y="303589"/>
                  </a:lnTo>
                  <a:lnTo>
                    <a:pt x="792409" y="332418"/>
                  </a:lnTo>
                  <a:lnTo>
                    <a:pt x="831533" y="339250"/>
                  </a:lnTo>
                  <a:lnTo>
                    <a:pt x="874245" y="341455"/>
                  </a:lnTo>
                  <a:lnTo>
                    <a:pt x="914698" y="339454"/>
                  </a:lnTo>
                  <a:lnTo>
                    <a:pt x="955615" y="333266"/>
                  </a:lnTo>
                  <a:lnTo>
                    <a:pt x="994934" y="322611"/>
                  </a:lnTo>
                  <a:lnTo>
                    <a:pt x="1030596" y="307208"/>
                  </a:lnTo>
                  <a:lnTo>
                    <a:pt x="1080518" y="263583"/>
                  </a:lnTo>
                  <a:lnTo>
                    <a:pt x="896632" y="263583"/>
                  </a:lnTo>
                  <a:lnTo>
                    <a:pt x="872700" y="262007"/>
                  </a:lnTo>
                  <a:lnTo>
                    <a:pt x="852708" y="256950"/>
                  </a:lnTo>
                  <a:lnTo>
                    <a:pt x="837249" y="247919"/>
                  </a:lnTo>
                  <a:lnTo>
                    <a:pt x="826917" y="234422"/>
                  </a:lnTo>
                  <a:lnTo>
                    <a:pt x="823262" y="218998"/>
                  </a:lnTo>
                  <a:close/>
                </a:path>
                <a:path w="1115694" h="341629">
                  <a:moveTo>
                    <a:pt x="480268" y="106352"/>
                  </a:moveTo>
                  <a:lnTo>
                    <a:pt x="342785" y="106352"/>
                  </a:lnTo>
                  <a:lnTo>
                    <a:pt x="340356" y="118729"/>
                  </a:lnTo>
                  <a:lnTo>
                    <a:pt x="335214" y="145095"/>
                  </a:lnTo>
                  <a:lnTo>
                    <a:pt x="297634" y="336597"/>
                  </a:lnTo>
                  <a:lnTo>
                    <a:pt x="436122" y="336597"/>
                  </a:lnTo>
                  <a:lnTo>
                    <a:pt x="459745" y="216213"/>
                  </a:lnTo>
                  <a:lnTo>
                    <a:pt x="529240" y="216213"/>
                  </a:lnTo>
                  <a:lnTo>
                    <a:pt x="594154" y="211182"/>
                  </a:lnTo>
                  <a:lnTo>
                    <a:pt x="655802" y="190538"/>
                  </a:lnTo>
                  <a:lnTo>
                    <a:pt x="699353" y="155148"/>
                  </a:lnTo>
                  <a:lnTo>
                    <a:pt x="706343" y="144131"/>
                  </a:lnTo>
                  <a:lnTo>
                    <a:pt x="472571" y="144131"/>
                  </a:lnTo>
                  <a:lnTo>
                    <a:pt x="480268" y="106352"/>
                  </a:lnTo>
                  <a:close/>
                </a:path>
                <a:path w="1115694" h="341629">
                  <a:moveTo>
                    <a:pt x="948285" y="0"/>
                  </a:moveTo>
                  <a:lnTo>
                    <a:pt x="880284" y="5505"/>
                  </a:lnTo>
                  <a:lnTo>
                    <a:pt x="815346" y="25161"/>
                  </a:lnTo>
                  <a:lnTo>
                    <a:pt x="766864" y="60960"/>
                  </a:lnTo>
                  <a:lnTo>
                    <a:pt x="742270" y="106708"/>
                  </a:lnTo>
                  <a:lnTo>
                    <a:pt x="741422" y="111253"/>
                  </a:lnTo>
                  <a:lnTo>
                    <a:pt x="743552" y="144687"/>
                  </a:lnTo>
                  <a:lnTo>
                    <a:pt x="787872" y="187858"/>
                  </a:lnTo>
                  <a:lnTo>
                    <a:pt x="863162" y="209584"/>
                  </a:lnTo>
                  <a:lnTo>
                    <a:pt x="920503" y="218802"/>
                  </a:lnTo>
                  <a:lnTo>
                    <a:pt x="937464" y="223213"/>
                  </a:lnTo>
                  <a:lnTo>
                    <a:pt x="950022" y="230890"/>
                  </a:lnTo>
                  <a:lnTo>
                    <a:pt x="953311" y="243280"/>
                  </a:lnTo>
                  <a:lnTo>
                    <a:pt x="945396" y="254214"/>
                  </a:lnTo>
                  <a:lnTo>
                    <a:pt x="930198" y="260331"/>
                  </a:lnTo>
                  <a:lnTo>
                    <a:pt x="912386" y="262998"/>
                  </a:lnTo>
                  <a:lnTo>
                    <a:pt x="896632" y="263583"/>
                  </a:lnTo>
                  <a:lnTo>
                    <a:pt x="1080518" y="263583"/>
                  </a:lnTo>
                  <a:lnTo>
                    <a:pt x="1082706" y="261042"/>
                  </a:lnTo>
                  <a:lnTo>
                    <a:pt x="1095034" y="229720"/>
                  </a:lnTo>
                  <a:lnTo>
                    <a:pt x="1095883" y="203650"/>
                  </a:lnTo>
                  <a:lnTo>
                    <a:pt x="1087854" y="180343"/>
                  </a:lnTo>
                  <a:lnTo>
                    <a:pt x="1045318" y="145095"/>
                  </a:lnTo>
                  <a:lnTo>
                    <a:pt x="986721" y="128540"/>
                  </a:lnTo>
                  <a:lnTo>
                    <a:pt x="924401" y="118488"/>
                  </a:lnTo>
                  <a:lnTo>
                    <a:pt x="910058" y="116017"/>
                  </a:lnTo>
                  <a:lnTo>
                    <a:pt x="894661" y="112093"/>
                  </a:lnTo>
                  <a:lnTo>
                    <a:pt x="882951" y="105448"/>
                  </a:lnTo>
                  <a:lnTo>
                    <a:pt x="879669" y="94813"/>
                  </a:lnTo>
                  <a:lnTo>
                    <a:pt x="886120" y="84128"/>
                  </a:lnTo>
                  <a:lnTo>
                    <a:pt x="898319" y="77628"/>
                  </a:lnTo>
                  <a:lnTo>
                    <a:pt x="913284" y="74399"/>
                  </a:lnTo>
                  <a:lnTo>
                    <a:pt x="928034" y="73526"/>
                  </a:lnTo>
                  <a:lnTo>
                    <a:pt x="1109128" y="73526"/>
                  </a:lnTo>
                  <a:lnTo>
                    <a:pt x="1091699" y="45903"/>
                  </a:lnTo>
                  <a:lnTo>
                    <a:pt x="1065028" y="25197"/>
                  </a:lnTo>
                  <a:lnTo>
                    <a:pt x="1030950" y="10922"/>
                  </a:lnTo>
                  <a:lnTo>
                    <a:pt x="991393" y="2661"/>
                  </a:lnTo>
                  <a:lnTo>
                    <a:pt x="948285" y="0"/>
                  </a:lnTo>
                  <a:close/>
                </a:path>
                <a:path w="1115694" h="341629">
                  <a:moveTo>
                    <a:pt x="319236" y="4837"/>
                  </a:moveTo>
                  <a:lnTo>
                    <a:pt x="187952" y="4837"/>
                  </a:lnTo>
                  <a:lnTo>
                    <a:pt x="148173" y="207962"/>
                  </a:lnTo>
                  <a:lnTo>
                    <a:pt x="145955" y="218323"/>
                  </a:lnTo>
                  <a:lnTo>
                    <a:pt x="119191" y="254388"/>
                  </a:lnTo>
                  <a:lnTo>
                    <a:pt x="83254" y="260683"/>
                  </a:lnTo>
                  <a:lnTo>
                    <a:pt x="265935" y="260683"/>
                  </a:lnTo>
                  <a:lnTo>
                    <a:pt x="266629" y="259301"/>
                  </a:lnTo>
                  <a:lnTo>
                    <a:pt x="274284" y="233247"/>
                  </a:lnTo>
                  <a:lnTo>
                    <a:pt x="279467" y="207962"/>
                  </a:lnTo>
                  <a:lnTo>
                    <a:pt x="319236" y="4837"/>
                  </a:lnTo>
                  <a:close/>
                </a:path>
                <a:path w="1115694" h="341629">
                  <a:moveTo>
                    <a:pt x="544684" y="4837"/>
                  </a:moveTo>
                  <a:lnTo>
                    <a:pt x="362711" y="4837"/>
                  </a:lnTo>
                  <a:lnTo>
                    <a:pt x="347947" y="80081"/>
                  </a:lnTo>
                  <a:lnTo>
                    <a:pt x="510780" y="80081"/>
                  </a:lnTo>
                  <a:lnTo>
                    <a:pt x="537069" y="80585"/>
                  </a:lnTo>
                  <a:lnTo>
                    <a:pt x="561225" y="84111"/>
                  </a:lnTo>
                  <a:lnTo>
                    <a:pt x="578904" y="93682"/>
                  </a:lnTo>
                  <a:lnTo>
                    <a:pt x="585762" y="112321"/>
                  </a:lnTo>
                  <a:lnTo>
                    <a:pt x="581257" y="130411"/>
                  </a:lnTo>
                  <a:lnTo>
                    <a:pt x="568394" y="139888"/>
                  </a:lnTo>
                  <a:lnTo>
                    <a:pt x="549585" y="143534"/>
                  </a:lnTo>
                  <a:lnTo>
                    <a:pt x="527240" y="144131"/>
                  </a:lnTo>
                  <a:lnTo>
                    <a:pt x="706343" y="144131"/>
                  </a:lnTo>
                  <a:lnTo>
                    <a:pt x="712848" y="133879"/>
                  </a:lnTo>
                  <a:lnTo>
                    <a:pt x="720711" y="111253"/>
                  </a:lnTo>
                  <a:lnTo>
                    <a:pt x="721213" y="109106"/>
                  </a:lnTo>
                  <a:lnTo>
                    <a:pt x="721532" y="106897"/>
                  </a:lnTo>
                  <a:lnTo>
                    <a:pt x="721449" y="91275"/>
                  </a:lnTo>
                  <a:lnTo>
                    <a:pt x="696079" y="38118"/>
                  </a:lnTo>
                  <a:lnTo>
                    <a:pt x="643330" y="12594"/>
                  </a:lnTo>
                  <a:lnTo>
                    <a:pt x="577976" y="5245"/>
                  </a:lnTo>
                  <a:lnTo>
                    <a:pt x="544684" y="4837"/>
                  </a:lnTo>
                  <a:close/>
                </a:path>
                <a:path w="1115694" h="341629">
                  <a:moveTo>
                    <a:pt x="1109128" y="73526"/>
                  </a:moveTo>
                  <a:lnTo>
                    <a:pt x="928034" y="73526"/>
                  </a:lnTo>
                  <a:lnTo>
                    <a:pt x="951679" y="75271"/>
                  </a:lnTo>
                  <a:lnTo>
                    <a:pt x="970702" y="80960"/>
                  </a:lnTo>
                  <a:lnTo>
                    <a:pt x="984790" y="91275"/>
                  </a:lnTo>
                  <a:lnTo>
                    <a:pt x="993634" y="106897"/>
                  </a:lnTo>
                  <a:lnTo>
                    <a:pt x="994409" y="109556"/>
                  </a:lnTo>
                  <a:lnTo>
                    <a:pt x="995079" y="113158"/>
                  </a:lnTo>
                  <a:lnTo>
                    <a:pt x="995079" y="117839"/>
                  </a:lnTo>
                  <a:lnTo>
                    <a:pt x="1115191" y="117839"/>
                  </a:lnTo>
                  <a:lnTo>
                    <a:pt x="1115262" y="102387"/>
                  </a:lnTo>
                  <a:lnTo>
                    <a:pt x="1114781" y="93016"/>
                  </a:lnTo>
                  <a:lnTo>
                    <a:pt x="1113293" y="85929"/>
                  </a:lnTo>
                  <a:lnTo>
                    <a:pt x="1110343" y="77327"/>
                  </a:lnTo>
                  <a:lnTo>
                    <a:pt x="1110102" y="76447"/>
                  </a:lnTo>
                  <a:lnTo>
                    <a:pt x="1109840" y="75631"/>
                  </a:lnTo>
                  <a:lnTo>
                    <a:pt x="1109515" y="74982"/>
                  </a:lnTo>
                  <a:lnTo>
                    <a:pt x="1109275" y="73851"/>
                  </a:lnTo>
                  <a:lnTo>
                    <a:pt x="1109128" y="73526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 anchor="ctr"/>
            <a:lstStyle/>
            <a:p>
              <a:endParaRPr sz="900"/>
            </a:p>
          </p:txBody>
        </p:sp>
        <p:sp>
          <p:nvSpPr>
            <p:cNvPr id="14" name="object 28"/>
            <p:cNvSpPr/>
            <p:nvPr userDrawn="1"/>
          </p:nvSpPr>
          <p:spPr>
            <a:xfrm>
              <a:off x="19376188" y="12760748"/>
              <a:ext cx="0" cy="311150"/>
            </a:xfrm>
            <a:custGeom>
              <a:avLst/>
              <a:gdLst/>
              <a:ahLst/>
              <a:cxnLst/>
              <a:rect l="l" t="t" r="r" b="b"/>
              <a:pathLst>
                <a:path h="311150">
                  <a:moveTo>
                    <a:pt x="0" y="0"/>
                  </a:moveTo>
                  <a:lnTo>
                    <a:pt x="0" y="310723"/>
                  </a:lnTo>
                </a:path>
              </a:pathLst>
            </a:custGeom>
            <a:ln w="18837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90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9324044" y="12701844"/>
              <a:ext cx="4654726" cy="337371"/>
            </a:xfrm>
            <a:prstGeom prst="rect">
              <a:avLst/>
            </a:prstGeom>
          </p:spPr>
          <p:txBody>
            <a:bodyPr wrap="square" lIns="182807" tIns="91404" rIns="182807" bIns="91404" anchor="ctr">
              <a:spAutoFit/>
            </a:bodyPr>
            <a:lstStyle/>
            <a:p>
              <a:pPr algn="l"/>
              <a:r>
                <a:rPr lang="en-US" sz="3600" spc="-75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Gotham Book" panose="02000604040000020004" pitchFamily="50" charset="0"/>
                  <a:cs typeface="Lato Light"/>
                </a:rPr>
                <a:t>Technology and Innovation</a:t>
              </a:r>
              <a:endParaRPr lang="id-ID" sz="3600" spc="-75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Gotham Book" panose="02000604040000020004" pitchFamily="50" charset="0"/>
                <a:cs typeface="Lato Light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191512" y="11182423"/>
            <a:ext cx="8889928" cy="65713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9218" tIns="99218" rIns="99218" bIns="99218" numCol="1" spcCol="38100" rtlCol="0" anchor="ctr">
            <a:spAutoFit/>
          </a:bodyPr>
          <a:lstStyle/>
          <a:p>
            <a:pPr marR="0" algn="l" defTabSz="1141015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u="sng" dirty="0" smtClean="0">
                <a:solidFill>
                  <a:srgbClr val="0070C0"/>
                </a:solidFill>
              </a:rPr>
              <a:t>Customer Experience</a:t>
            </a:r>
          </a:p>
          <a:p>
            <a:pPr marL="685800" marR="0" indent="-685800" algn="l" defTabSz="1141015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b="0" dirty="0" smtClean="0">
                <a:solidFill>
                  <a:srgbClr val="0070C0"/>
                </a:solidFill>
              </a:rPr>
              <a:t>Reliable power</a:t>
            </a:r>
          </a:p>
          <a:p>
            <a:pPr marL="685800" marR="0" indent="-685800" algn="l" defTabSz="1141015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b="0" dirty="0" smtClean="0">
                <a:solidFill>
                  <a:srgbClr val="0070C0"/>
                </a:solidFill>
              </a:rPr>
              <a:t>Lower energy bills</a:t>
            </a:r>
          </a:p>
          <a:p>
            <a:pPr marL="685800" marR="0" indent="-685800" algn="l" defTabSz="1141015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b="0" dirty="0" smtClean="0">
                <a:solidFill>
                  <a:srgbClr val="0070C0"/>
                </a:solidFill>
              </a:rPr>
              <a:t>No estimated bills</a:t>
            </a:r>
          </a:p>
          <a:p>
            <a:pPr marL="685800" indent="-6858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0070C0"/>
                </a:solidFill>
              </a:rPr>
              <a:t>Prepaid </a:t>
            </a:r>
            <a:r>
              <a:rPr lang="en-US" b="0" dirty="0">
                <a:solidFill>
                  <a:srgbClr val="0070C0"/>
                </a:solidFill>
              </a:rPr>
              <a:t>energy options</a:t>
            </a:r>
          </a:p>
          <a:p>
            <a:pPr marL="685800" indent="-6858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0070C0"/>
                </a:solidFill>
              </a:rPr>
              <a:t>Energy participation (</a:t>
            </a:r>
            <a:r>
              <a:rPr lang="en-US" b="0" dirty="0" err="1" smtClean="0">
                <a:solidFill>
                  <a:srgbClr val="0070C0"/>
                </a:solidFill>
              </a:rPr>
              <a:t>eg</a:t>
            </a:r>
            <a:r>
              <a:rPr lang="en-US" b="0" dirty="0" smtClean="0">
                <a:solidFill>
                  <a:srgbClr val="0070C0"/>
                </a:solidFill>
              </a:rPr>
              <a:t>. PVs)</a:t>
            </a:r>
            <a:endParaRPr lang="en-US" b="0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183930" y="11020803"/>
            <a:ext cx="10540498" cy="76331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9218" tIns="99218" rIns="99218" bIns="99218" numCol="1" spcCol="38100" rtlCol="0" anchor="ctr">
            <a:spAutoFit/>
          </a:bodyPr>
          <a:lstStyle/>
          <a:p>
            <a:pPr marR="0" algn="l" defTabSz="1141015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u="sng" dirty="0" smtClean="0">
                <a:solidFill>
                  <a:schemeClr val="accent6">
                    <a:lumMod val="50000"/>
                  </a:schemeClr>
                </a:solidFill>
              </a:rPr>
              <a:t>Utility Experience</a:t>
            </a:r>
          </a:p>
          <a:p>
            <a:pPr marL="685800" marR="0" indent="-685800" algn="l" defTabSz="1141015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b="0" dirty="0" smtClean="0">
                <a:solidFill>
                  <a:schemeClr val="accent6">
                    <a:lumMod val="50000"/>
                  </a:schemeClr>
                </a:solidFill>
              </a:rPr>
              <a:t>High customer satisfaction</a:t>
            </a:r>
          </a:p>
          <a:p>
            <a:pPr marL="685800" marR="0" indent="-685800" algn="l" defTabSz="1141015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b="0" dirty="0" smtClean="0">
                <a:solidFill>
                  <a:schemeClr val="accent6">
                    <a:lumMod val="50000"/>
                  </a:schemeClr>
                </a:solidFill>
              </a:rPr>
              <a:t>Lower energy theft</a:t>
            </a:r>
          </a:p>
          <a:p>
            <a:pPr marL="685800" marR="0" indent="-685800" algn="l" defTabSz="1141015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b="0" dirty="0" smtClean="0">
                <a:solidFill>
                  <a:schemeClr val="accent6">
                    <a:lumMod val="50000"/>
                  </a:schemeClr>
                </a:solidFill>
              </a:rPr>
              <a:t>Improve Efficiency &amp; productivity</a:t>
            </a:r>
          </a:p>
          <a:p>
            <a:pPr marL="685800" marR="0" indent="-685800" algn="l" defTabSz="1141015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b="0" dirty="0" smtClean="0">
                <a:solidFill>
                  <a:schemeClr val="accent6">
                    <a:lumMod val="50000"/>
                  </a:schemeClr>
                </a:solidFill>
              </a:rPr>
              <a:t>Cost Savings</a:t>
            </a:r>
          </a:p>
          <a:p>
            <a:pPr marL="685800" marR="0" indent="-685800" algn="l" defTabSz="1141015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b="0" dirty="0" smtClean="0">
                <a:solidFill>
                  <a:schemeClr val="accent6">
                    <a:lumMod val="50000"/>
                  </a:schemeClr>
                </a:solidFill>
              </a:rPr>
              <a:t>High accommodation for renewables</a:t>
            </a:r>
          </a:p>
          <a:p>
            <a:pPr marL="685800" marR="0" indent="-685800" algn="l" defTabSz="1141015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b="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4184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9774" y="262245"/>
            <a:ext cx="223949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JM" sz="80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A thinking Company?</a:t>
            </a:r>
            <a:endParaRPr lang="en-JM" sz="80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2073858" y="17753772"/>
            <a:ext cx="9233691" cy="810142"/>
            <a:chOff x="18159062" y="12701844"/>
            <a:chExt cx="5819708" cy="370054"/>
          </a:xfrm>
        </p:grpSpPr>
        <p:sp>
          <p:nvSpPr>
            <p:cNvPr id="18" name="object 18"/>
            <p:cNvSpPr/>
            <p:nvPr userDrawn="1"/>
          </p:nvSpPr>
          <p:spPr>
            <a:xfrm>
              <a:off x="18159062" y="12709863"/>
              <a:ext cx="1049403" cy="321331"/>
            </a:xfrm>
            <a:custGeom>
              <a:avLst/>
              <a:gdLst/>
              <a:ahLst/>
              <a:cxnLst/>
              <a:rect l="l" t="t" r="r" b="b"/>
              <a:pathLst>
                <a:path w="1115694" h="341629">
                  <a:moveTo>
                    <a:pt x="15580" y="254411"/>
                  </a:moveTo>
                  <a:lnTo>
                    <a:pt x="0" y="333717"/>
                  </a:lnTo>
                  <a:lnTo>
                    <a:pt x="51874" y="339754"/>
                  </a:lnTo>
                  <a:lnTo>
                    <a:pt x="105075" y="341455"/>
                  </a:lnTo>
                  <a:lnTo>
                    <a:pt x="139791" y="340094"/>
                  </a:lnTo>
                  <a:lnTo>
                    <a:pt x="205667" y="324320"/>
                  </a:lnTo>
                  <a:lnTo>
                    <a:pt x="254048" y="284356"/>
                  </a:lnTo>
                  <a:lnTo>
                    <a:pt x="265935" y="260683"/>
                  </a:lnTo>
                  <a:lnTo>
                    <a:pt x="83254" y="260683"/>
                  </a:lnTo>
                  <a:lnTo>
                    <a:pt x="67261" y="260246"/>
                  </a:lnTo>
                  <a:lnTo>
                    <a:pt x="48616" y="258996"/>
                  </a:lnTo>
                  <a:lnTo>
                    <a:pt x="30371" y="257021"/>
                  </a:lnTo>
                  <a:lnTo>
                    <a:pt x="15580" y="254411"/>
                  </a:lnTo>
                  <a:close/>
                </a:path>
                <a:path w="1115694" h="341629">
                  <a:moveTo>
                    <a:pt x="823262" y="218998"/>
                  </a:moveTo>
                  <a:lnTo>
                    <a:pt x="693497" y="218998"/>
                  </a:lnTo>
                  <a:lnTo>
                    <a:pt x="690244" y="226758"/>
                  </a:lnTo>
                  <a:lnTo>
                    <a:pt x="689387" y="232820"/>
                  </a:lnTo>
                  <a:lnTo>
                    <a:pt x="691129" y="240311"/>
                  </a:lnTo>
                  <a:lnTo>
                    <a:pt x="695675" y="252358"/>
                  </a:lnTo>
                  <a:lnTo>
                    <a:pt x="729701" y="303589"/>
                  </a:lnTo>
                  <a:lnTo>
                    <a:pt x="792409" y="332418"/>
                  </a:lnTo>
                  <a:lnTo>
                    <a:pt x="831533" y="339250"/>
                  </a:lnTo>
                  <a:lnTo>
                    <a:pt x="874245" y="341455"/>
                  </a:lnTo>
                  <a:lnTo>
                    <a:pt x="914698" y="339454"/>
                  </a:lnTo>
                  <a:lnTo>
                    <a:pt x="955615" y="333266"/>
                  </a:lnTo>
                  <a:lnTo>
                    <a:pt x="994934" y="322611"/>
                  </a:lnTo>
                  <a:lnTo>
                    <a:pt x="1030596" y="307208"/>
                  </a:lnTo>
                  <a:lnTo>
                    <a:pt x="1080518" y="263583"/>
                  </a:lnTo>
                  <a:lnTo>
                    <a:pt x="896632" y="263583"/>
                  </a:lnTo>
                  <a:lnTo>
                    <a:pt x="872700" y="262007"/>
                  </a:lnTo>
                  <a:lnTo>
                    <a:pt x="852708" y="256950"/>
                  </a:lnTo>
                  <a:lnTo>
                    <a:pt x="837249" y="247919"/>
                  </a:lnTo>
                  <a:lnTo>
                    <a:pt x="826917" y="234422"/>
                  </a:lnTo>
                  <a:lnTo>
                    <a:pt x="823262" y="218998"/>
                  </a:lnTo>
                  <a:close/>
                </a:path>
                <a:path w="1115694" h="341629">
                  <a:moveTo>
                    <a:pt x="480268" y="106352"/>
                  </a:moveTo>
                  <a:lnTo>
                    <a:pt x="342785" y="106352"/>
                  </a:lnTo>
                  <a:lnTo>
                    <a:pt x="340356" y="118729"/>
                  </a:lnTo>
                  <a:lnTo>
                    <a:pt x="335214" y="145095"/>
                  </a:lnTo>
                  <a:lnTo>
                    <a:pt x="297634" y="336597"/>
                  </a:lnTo>
                  <a:lnTo>
                    <a:pt x="436122" y="336597"/>
                  </a:lnTo>
                  <a:lnTo>
                    <a:pt x="459745" y="216213"/>
                  </a:lnTo>
                  <a:lnTo>
                    <a:pt x="529240" y="216213"/>
                  </a:lnTo>
                  <a:lnTo>
                    <a:pt x="594154" y="211182"/>
                  </a:lnTo>
                  <a:lnTo>
                    <a:pt x="655802" y="190538"/>
                  </a:lnTo>
                  <a:lnTo>
                    <a:pt x="699353" y="155148"/>
                  </a:lnTo>
                  <a:lnTo>
                    <a:pt x="706343" y="144131"/>
                  </a:lnTo>
                  <a:lnTo>
                    <a:pt x="472571" y="144131"/>
                  </a:lnTo>
                  <a:lnTo>
                    <a:pt x="480268" y="106352"/>
                  </a:lnTo>
                  <a:close/>
                </a:path>
                <a:path w="1115694" h="341629">
                  <a:moveTo>
                    <a:pt x="948285" y="0"/>
                  </a:moveTo>
                  <a:lnTo>
                    <a:pt x="880284" y="5505"/>
                  </a:lnTo>
                  <a:lnTo>
                    <a:pt x="815346" y="25161"/>
                  </a:lnTo>
                  <a:lnTo>
                    <a:pt x="766864" y="60960"/>
                  </a:lnTo>
                  <a:lnTo>
                    <a:pt x="742270" y="106708"/>
                  </a:lnTo>
                  <a:lnTo>
                    <a:pt x="741422" y="111253"/>
                  </a:lnTo>
                  <a:lnTo>
                    <a:pt x="743552" y="144687"/>
                  </a:lnTo>
                  <a:lnTo>
                    <a:pt x="787872" y="187858"/>
                  </a:lnTo>
                  <a:lnTo>
                    <a:pt x="863162" y="209584"/>
                  </a:lnTo>
                  <a:lnTo>
                    <a:pt x="920503" y="218802"/>
                  </a:lnTo>
                  <a:lnTo>
                    <a:pt x="937464" y="223213"/>
                  </a:lnTo>
                  <a:lnTo>
                    <a:pt x="950022" y="230890"/>
                  </a:lnTo>
                  <a:lnTo>
                    <a:pt x="953311" y="243280"/>
                  </a:lnTo>
                  <a:lnTo>
                    <a:pt x="945396" y="254214"/>
                  </a:lnTo>
                  <a:lnTo>
                    <a:pt x="930198" y="260331"/>
                  </a:lnTo>
                  <a:lnTo>
                    <a:pt x="912386" y="262998"/>
                  </a:lnTo>
                  <a:lnTo>
                    <a:pt x="896632" y="263583"/>
                  </a:lnTo>
                  <a:lnTo>
                    <a:pt x="1080518" y="263583"/>
                  </a:lnTo>
                  <a:lnTo>
                    <a:pt x="1082706" y="261042"/>
                  </a:lnTo>
                  <a:lnTo>
                    <a:pt x="1095034" y="229720"/>
                  </a:lnTo>
                  <a:lnTo>
                    <a:pt x="1095883" y="203650"/>
                  </a:lnTo>
                  <a:lnTo>
                    <a:pt x="1087854" y="180343"/>
                  </a:lnTo>
                  <a:lnTo>
                    <a:pt x="1045318" y="145095"/>
                  </a:lnTo>
                  <a:lnTo>
                    <a:pt x="986721" y="128540"/>
                  </a:lnTo>
                  <a:lnTo>
                    <a:pt x="924401" y="118488"/>
                  </a:lnTo>
                  <a:lnTo>
                    <a:pt x="910058" y="116017"/>
                  </a:lnTo>
                  <a:lnTo>
                    <a:pt x="894661" y="112093"/>
                  </a:lnTo>
                  <a:lnTo>
                    <a:pt x="882951" y="105448"/>
                  </a:lnTo>
                  <a:lnTo>
                    <a:pt x="879669" y="94813"/>
                  </a:lnTo>
                  <a:lnTo>
                    <a:pt x="886120" y="84128"/>
                  </a:lnTo>
                  <a:lnTo>
                    <a:pt x="898319" y="77628"/>
                  </a:lnTo>
                  <a:lnTo>
                    <a:pt x="913284" y="74399"/>
                  </a:lnTo>
                  <a:lnTo>
                    <a:pt x="928034" y="73526"/>
                  </a:lnTo>
                  <a:lnTo>
                    <a:pt x="1109128" y="73526"/>
                  </a:lnTo>
                  <a:lnTo>
                    <a:pt x="1091699" y="45903"/>
                  </a:lnTo>
                  <a:lnTo>
                    <a:pt x="1065028" y="25197"/>
                  </a:lnTo>
                  <a:lnTo>
                    <a:pt x="1030950" y="10922"/>
                  </a:lnTo>
                  <a:lnTo>
                    <a:pt x="991393" y="2661"/>
                  </a:lnTo>
                  <a:lnTo>
                    <a:pt x="948285" y="0"/>
                  </a:lnTo>
                  <a:close/>
                </a:path>
                <a:path w="1115694" h="341629">
                  <a:moveTo>
                    <a:pt x="319236" y="4837"/>
                  </a:moveTo>
                  <a:lnTo>
                    <a:pt x="187952" y="4837"/>
                  </a:lnTo>
                  <a:lnTo>
                    <a:pt x="148173" y="207962"/>
                  </a:lnTo>
                  <a:lnTo>
                    <a:pt x="145955" y="218323"/>
                  </a:lnTo>
                  <a:lnTo>
                    <a:pt x="119191" y="254388"/>
                  </a:lnTo>
                  <a:lnTo>
                    <a:pt x="83254" y="260683"/>
                  </a:lnTo>
                  <a:lnTo>
                    <a:pt x="265935" y="260683"/>
                  </a:lnTo>
                  <a:lnTo>
                    <a:pt x="266629" y="259301"/>
                  </a:lnTo>
                  <a:lnTo>
                    <a:pt x="274284" y="233247"/>
                  </a:lnTo>
                  <a:lnTo>
                    <a:pt x="279467" y="207962"/>
                  </a:lnTo>
                  <a:lnTo>
                    <a:pt x="319236" y="4837"/>
                  </a:lnTo>
                  <a:close/>
                </a:path>
                <a:path w="1115694" h="341629">
                  <a:moveTo>
                    <a:pt x="544684" y="4837"/>
                  </a:moveTo>
                  <a:lnTo>
                    <a:pt x="362711" y="4837"/>
                  </a:lnTo>
                  <a:lnTo>
                    <a:pt x="347947" y="80081"/>
                  </a:lnTo>
                  <a:lnTo>
                    <a:pt x="510780" y="80081"/>
                  </a:lnTo>
                  <a:lnTo>
                    <a:pt x="537069" y="80585"/>
                  </a:lnTo>
                  <a:lnTo>
                    <a:pt x="561225" y="84111"/>
                  </a:lnTo>
                  <a:lnTo>
                    <a:pt x="578904" y="93682"/>
                  </a:lnTo>
                  <a:lnTo>
                    <a:pt x="585762" y="112321"/>
                  </a:lnTo>
                  <a:lnTo>
                    <a:pt x="581257" y="130411"/>
                  </a:lnTo>
                  <a:lnTo>
                    <a:pt x="568394" y="139888"/>
                  </a:lnTo>
                  <a:lnTo>
                    <a:pt x="549585" y="143534"/>
                  </a:lnTo>
                  <a:lnTo>
                    <a:pt x="527240" y="144131"/>
                  </a:lnTo>
                  <a:lnTo>
                    <a:pt x="706343" y="144131"/>
                  </a:lnTo>
                  <a:lnTo>
                    <a:pt x="712848" y="133879"/>
                  </a:lnTo>
                  <a:lnTo>
                    <a:pt x="720711" y="111253"/>
                  </a:lnTo>
                  <a:lnTo>
                    <a:pt x="721213" y="109106"/>
                  </a:lnTo>
                  <a:lnTo>
                    <a:pt x="721532" y="106897"/>
                  </a:lnTo>
                  <a:lnTo>
                    <a:pt x="721449" y="91275"/>
                  </a:lnTo>
                  <a:lnTo>
                    <a:pt x="696079" y="38118"/>
                  </a:lnTo>
                  <a:lnTo>
                    <a:pt x="643330" y="12594"/>
                  </a:lnTo>
                  <a:lnTo>
                    <a:pt x="577976" y="5245"/>
                  </a:lnTo>
                  <a:lnTo>
                    <a:pt x="544684" y="4837"/>
                  </a:lnTo>
                  <a:close/>
                </a:path>
                <a:path w="1115694" h="341629">
                  <a:moveTo>
                    <a:pt x="1109128" y="73526"/>
                  </a:moveTo>
                  <a:lnTo>
                    <a:pt x="928034" y="73526"/>
                  </a:lnTo>
                  <a:lnTo>
                    <a:pt x="951679" y="75271"/>
                  </a:lnTo>
                  <a:lnTo>
                    <a:pt x="970702" y="80960"/>
                  </a:lnTo>
                  <a:lnTo>
                    <a:pt x="984790" y="91275"/>
                  </a:lnTo>
                  <a:lnTo>
                    <a:pt x="993634" y="106897"/>
                  </a:lnTo>
                  <a:lnTo>
                    <a:pt x="994409" y="109556"/>
                  </a:lnTo>
                  <a:lnTo>
                    <a:pt x="995079" y="113158"/>
                  </a:lnTo>
                  <a:lnTo>
                    <a:pt x="995079" y="117839"/>
                  </a:lnTo>
                  <a:lnTo>
                    <a:pt x="1115191" y="117839"/>
                  </a:lnTo>
                  <a:lnTo>
                    <a:pt x="1115262" y="102387"/>
                  </a:lnTo>
                  <a:lnTo>
                    <a:pt x="1114781" y="93016"/>
                  </a:lnTo>
                  <a:lnTo>
                    <a:pt x="1113293" y="85929"/>
                  </a:lnTo>
                  <a:lnTo>
                    <a:pt x="1110343" y="77327"/>
                  </a:lnTo>
                  <a:lnTo>
                    <a:pt x="1110102" y="76447"/>
                  </a:lnTo>
                  <a:lnTo>
                    <a:pt x="1109840" y="75631"/>
                  </a:lnTo>
                  <a:lnTo>
                    <a:pt x="1109515" y="74982"/>
                  </a:lnTo>
                  <a:lnTo>
                    <a:pt x="1109275" y="73851"/>
                  </a:lnTo>
                  <a:lnTo>
                    <a:pt x="1109128" y="73526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 anchor="ctr"/>
            <a:lstStyle/>
            <a:p>
              <a:endParaRPr sz="900"/>
            </a:p>
          </p:txBody>
        </p:sp>
        <p:sp>
          <p:nvSpPr>
            <p:cNvPr id="19" name="object 28"/>
            <p:cNvSpPr/>
            <p:nvPr userDrawn="1"/>
          </p:nvSpPr>
          <p:spPr>
            <a:xfrm>
              <a:off x="19376188" y="12760748"/>
              <a:ext cx="0" cy="311150"/>
            </a:xfrm>
            <a:custGeom>
              <a:avLst/>
              <a:gdLst/>
              <a:ahLst/>
              <a:cxnLst/>
              <a:rect l="l" t="t" r="r" b="b"/>
              <a:pathLst>
                <a:path h="311150">
                  <a:moveTo>
                    <a:pt x="0" y="0"/>
                  </a:moveTo>
                  <a:lnTo>
                    <a:pt x="0" y="310723"/>
                  </a:lnTo>
                </a:path>
              </a:pathLst>
            </a:custGeom>
            <a:ln w="18837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90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9324044" y="12701844"/>
              <a:ext cx="4654726" cy="337371"/>
            </a:xfrm>
            <a:prstGeom prst="rect">
              <a:avLst/>
            </a:prstGeom>
          </p:spPr>
          <p:txBody>
            <a:bodyPr wrap="square" lIns="182807" tIns="91404" rIns="182807" bIns="91404" anchor="ctr">
              <a:spAutoFit/>
            </a:bodyPr>
            <a:lstStyle/>
            <a:p>
              <a:pPr algn="l"/>
              <a:r>
                <a:rPr lang="en-US" sz="3600" spc="-75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Gotham Book" panose="02000604040000020004" pitchFamily="50" charset="0"/>
                  <a:cs typeface="Lato Light"/>
                </a:rPr>
                <a:t>Technology and Innovation</a:t>
              </a:r>
              <a:endParaRPr lang="id-ID" sz="3600" spc="-75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Gotham Book" panose="02000604040000020004" pitchFamily="50" charset="0"/>
                <a:cs typeface="Lato Light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345" y="6390953"/>
            <a:ext cx="21757547" cy="1058854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109912" y="2552158"/>
            <a:ext cx="210038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5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Open Sans Extrabold" pitchFamily="34" charset="0"/>
                <a:cs typeface="Open Sans Extrabold" pitchFamily="34" charset="0"/>
              </a:rPr>
              <a:t>How could we use the smart </a:t>
            </a:r>
            <a:r>
              <a:rPr lang="en-US" sz="5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Open Sans Extrabold" pitchFamily="34" charset="0"/>
                <a:cs typeface="Open Sans Extrabold" pitchFamily="34" charset="0"/>
              </a:rPr>
              <a:t>technologies </a:t>
            </a:r>
            <a:r>
              <a:rPr lang="en-US" sz="5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Open Sans Extrabold" pitchFamily="34" charset="0"/>
                <a:cs typeface="Open Sans Extrabold" pitchFamily="34" charset="0"/>
              </a:rPr>
              <a:t>as </a:t>
            </a:r>
            <a:r>
              <a:rPr lang="en-US" sz="5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Open Sans Extrabold" pitchFamily="34" charset="0"/>
                <a:cs typeface="Open Sans Extrabold" pitchFamily="34" charset="0"/>
              </a:rPr>
              <a:t>a corner stone for </a:t>
            </a:r>
            <a:r>
              <a:rPr lang="en-US" sz="5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Open Sans Extrabold" pitchFamily="34" charset="0"/>
                <a:cs typeface="Open Sans Extrabold" pitchFamily="34" charset="0"/>
              </a:rPr>
              <a:t>something greater?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434207" y="3035220"/>
            <a:ext cx="120713" cy="7882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1"/>
          </a:p>
        </p:txBody>
      </p:sp>
      <p:sp>
        <p:nvSpPr>
          <p:cNvPr id="24" name="Rectangle 23"/>
          <p:cNvSpPr/>
          <p:nvPr/>
        </p:nvSpPr>
        <p:spPr>
          <a:xfrm>
            <a:off x="2109912" y="5338667"/>
            <a:ext cx="210038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5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Open Sans Extrabold" pitchFamily="34" charset="0"/>
                <a:cs typeface="Open Sans Extrabold" pitchFamily="34" charset="0"/>
              </a:rPr>
              <a:t>A</a:t>
            </a:r>
            <a:r>
              <a:rPr lang="en-US" sz="5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Open Sans Extrabold" pitchFamily="34" charset="0"/>
                <a:cs typeface="Open Sans Extrabold" pitchFamily="34" charset="0"/>
              </a:rPr>
              <a:t> </a:t>
            </a:r>
            <a:r>
              <a:rPr lang="en-US" sz="5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Open Sans Extrabold" pitchFamily="34" charset="0"/>
                <a:cs typeface="Open Sans Extrabold" pitchFamily="34" charset="0"/>
              </a:rPr>
              <a:t>SMART CITY in Jamaica </a:t>
            </a:r>
            <a:r>
              <a:rPr lang="en-US" sz="5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Open Sans Extrabold" pitchFamily="34" charset="0"/>
                <a:cs typeface="Open Sans Extrabold" pitchFamily="34" charset="0"/>
              </a:rPr>
              <a:t>concept was born</a:t>
            </a:r>
            <a:endParaRPr lang="en-US" sz="5400" b="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34207" y="5473794"/>
            <a:ext cx="120713" cy="7882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1"/>
          </a:p>
        </p:txBody>
      </p:sp>
      <p:sp>
        <p:nvSpPr>
          <p:cNvPr id="6" name="Rectangle 5"/>
          <p:cNvSpPr/>
          <p:nvPr/>
        </p:nvSpPr>
        <p:spPr>
          <a:xfrm>
            <a:off x="1434207" y="17241631"/>
            <a:ext cx="15875000" cy="10593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Open Sans Extrabold" pitchFamily="34" charset="0"/>
                <a:cs typeface="Open Sans Extrabold" pitchFamily="34" charset="0"/>
              </a:rPr>
              <a:t>The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Open Sans Extrabold" pitchFamily="34" charset="0"/>
                <a:cs typeface="Open Sans Extrabold" pitchFamily="34" charset="0"/>
              </a:rPr>
              <a:t>BEST PRACTICE </a:t>
            </a:r>
            <a:r>
              <a:rPr lang="en-US" sz="4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Open Sans Extrabold" pitchFamily="34" charset="0"/>
                <a:cs typeface="Open Sans Extrabold" pitchFamily="34" charset="0"/>
              </a:rPr>
              <a:t>for countries is the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Open Sans Extrabold" pitchFamily="34" charset="0"/>
                <a:cs typeface="Open Sans Extrabold" pitchFamily="34" charset="0"/>
              </a:rPr>
              <a:t>SMART CITY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9167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9775" y="262244"/>
            <a:ext cx="158731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JM" sz="8000" dirty="0">
                <a:solidFill>
                  <a:schemeClr val="tx2"/>
                </a:solidFill>
                <a:latin typeface="Century Gothic" panose="020B0502020202020204" pitchFamily="34" charset="0"/>
              </a:rPr>
              <a:t>What Is A Smart </a:t>
            </a:r>
            <a:r>
              <a:rPr lang="en-JM" sz="80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City?</a:t>
            </a:r>
            <a:endParaRPr lang="en-JM" sz="80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073858" y="17753772"/>
            <a:ext cx="9233691" cy="810142"/>
            <a:chOff x="18159062" y="12701844"/>
            <a:chExt cx="5819708" cy="370054"/>
          </a:xfrm>
        </p:grpSpPr>
        <p:sp>
          <p:nvSpPr>
            <p:cNvPr id="5" name="object 18"/>
            <p:cNvSpPr/>
            <p:nvPr userDrawn="1"/>
          </p:nvSpPr>
          <p:spPr>
            <a:xfrm>
              <a:off x="18159062" y="12709863"/>
              <a:ext cx="1049403" cy="321331"/>
            </a:xfrm>
            <a:custGeom>
              <a:avLst/>
              <a:gdLst/>
              <a:ahLst/>
              <a:cxnLst/>
              <a:rect l="l" t="t" r="r" b="b"/>
              <a:pathLst>
                <a:path w="1115694" h="341629">
                  <a:moveTo>
                    <a:pt x="15580" y="254411"/>
                  </a:moveTo>
                  <a:lnTo>
                    <a:pt x="0" y="333717"/>
                  </a:lnTo>
                  <a:lnTo>
                    <a:pt x="51874" y="339754"/>
                  </a:lnTo>
                  <a:lnTo>
                    <a:pt x="105075" y="341455"/>
                  </a:lnTo>
                  <a:lnTo>
                    <a:pt x="139791" y="340094"/>
                  </a:lnTo>
                  <a:lnTo>
                    <a:pt x="205667" y="324320"/>
                  </a:lnTo>
                  <a:lnTo>
                    <a:pt x="254048" y="284356"/>
                  </a:lnTo>
                  <a:lnTo>
                    <a:pt x="265935" y="260683"/>
                  </a:lnTo>
                  <a:lnTo>
                    <a:pt x="83254" y="260683"/>
                  </a:lnTo>
                  <a:lnTo>
                    <a:pt x="67261" y="260246"/>
                  </a:lnTo>
                  <a:lnTo>
                    <a:pt x="48616" y="258996"/>
                  </a:lnTo>
                  <a:lnTo>
                    <a:pt x="30371" y="257021"/>
                  </a:lnTo>
                  <a:lnTo>
                    <a:pt x="15580" y="254411"/>
                  </a:lnTo>
                  <a:close/>
                </a:path>
                <a:path w="1115694" h="341629">
                  <a:moveTo>
                    <a:pt x="823262" y="218998"/>
                  </a:moveTo>
                  <a:lnTo>
                    <a:pt x="693497" y="218998"/>
                  </a:lnTo>
                  <a:lnTo>
                    <a:pt x="690244" y="226758"/>
                  </a:lnTo>
                  <a:lnTo>
                    <a:pt x="689387" y="232820"/>
                  </a:lnTo>
                  <a:lnTo>
                    <a:pt x="691129" y="240311"/>
                  </a:lnTo>
                  <a:lnTo>
                    <a:pt x="695675" y="252358"/>
                  </a:lnTo>
                  <a:lnTo>
                    <a:pt x="729701" y="303589"/>
                  </a:lnTo>
                  <a:lnTo>
                    <a:pt x="792409" y="332418"/>
                  </a:lnTo>
                  <a:lnTo>
                    <a:pt x="831533" y="339250"/>
                  </a:lnTo>
                  <a:lnTo>
                    <a:pt x="874245" y="341455"/>
                  </a:lnTo>
                  <a:lnTo>
                    <a:pt x="914698" y="339454"/>
                  </a:lnTo>
                  <a:lnTo>
                    <a:pt x="955615" y="333266"/>
                  </a:lnTo>
                  <a:lnTo>
                    <a:pt x="994934" y="322611"/>
                  </a:lnTo>
                  <a:lnTo>
                    <a:pt x="1030596" y="307208"/>
                  </a:lnTo>
                  <a:lnTo>
                    <a:pt x="1080518" y="263583"/>
                  </a:lnTo>
                  <a:lnTo>
                    <a:pt x="896632" y="263583"/>
                  </a:lnTo>
                  <a:lnTo>
                    <a:pt x="872700" y="262007"/>
                  </a:lnTo>
                  <a:lnTo>
                    <a:pt x="852708" y="256950"/>
                  </a:lnTo>
                  <a:lnTo>
                    <a:pt x="837249" y="247919"/>
                  </a:lnTo>
                  <a:lnTo>
                    <a:pt x="826917" y="234422"/>
                  </a:lnTo>
                  <a:lnTo>
                    <a:pt x="823262" y="218998"/>
                  </a:lnTo>
                  <a:close/>
                </a:path>
                <a:path w="1115694" h="341629">
                  <a:moveTo>
                    <a:pt x="480268" y="106352"/>
                  </a:moveTo>
                  <a:lnTo>
                    <a:pt x="342785" y="106352"/>
                  </a:lnTo>
                  <a:lnTo>
                    <a:pt x="340356" y="118729"/>
                  </a:lnTo>
                  <a:lnTo>
                    <a:pt x="335214" y="145095"/>
                  </a:lnTo>
                  <a:lnTo>
                    <a:pt x="297634" y="336597"/>
                  </a:lnTo>
                  <a:lnTo>
                    <a:pt x="436122" y="336597"/>
                  </a:lnTo>
                  <a:lnTo>
                    <a:pt x="459745" y="216213"/>
                  </a:lnTo>
                  <a:lnTo>
                    <a:pt x="529240" y="216213"/>
                  </a:lnTo>
                  <a:lnTo>
                    <a:pt x="594154" y="211182"/>
                  </a:lnTo>
                  <a:lnTo>
                    <a:pt x="655802" y="190538"/>
                  </a:lnTo>
                  <a:lnTo>
                    <a:pt x="699353" y="155148"/>
                  </a:lnTo>
                  <a:lnTo>
                    <a:pt x="706343" y="144131"/>
                  </a:lnTo>
                  <a:lnTo>
                    <a:pt x="472571" y="144131"/>
                  </a:lnTo>
                  <a:lnTo>
                    <a:pt x="480268" y="106352"/>
                  </a:lnTo>
                  <a:close/>
                </a:path>
                <a:path w="1115694" h="341629">
                  <a:moveTo>
                    <a:pt x="948285" y="0"/>
                  </a:moveTo>
                  <a:lnTo>
                    <a:pt x="880284" y="5505"/>
                  </a:lnTo>
                  <a:lnTo>
                    <a:pt x="815346" y="25161"/>
                  </a:lnTo>
                  <a:lnTo>
                    <a:pt x="766864" y="60960"/>
                  </a:lnTo>
                  <a:lnTo>
                    <a:pt x="742270" y="106708"/>
                  </a:lnTo>
                  <a:lnTo>
                    <a:pt x="741422" y="111253"/>
                  </a:lnTo>
                  <a:lnTo>
                    <a:pt x="743552" y="144687"/>
                  </a:lnTo>
                  <a:lnTo>
                    <a:pt x="787872" y="187858"/>
                  </a:lnTo>
                  <a:lnTo>
                    <a:pt x="863162" y="209584"/>
                  </a:lnTo>
                  <a:lnTo>
                    <a:pt x="920503" y="218802"/>
                  </a:lnTo>
                  <a:lnTo>
                    <a:pt x="937464" y="223213"/>
                  </a:lnTo>
                  <a:lnTo>
                    <a:pt x="950022" y="230890"/>
                  </a:lnTo>
                  <a:lnTo>
                    <a:pt x="953311" y="243280"/>
                  </a:lnTo>
                  <a:lnTo>
                    <a:pt x="945396" y="254214"/>
                  </a:lnTo>
                  <a:lnTo>
                    <a:pt x="930198" y="260331"/>
                  </a:lnTo>
                  <a:lnTo>
                    <a:pt x="912386" y="262998"/>
                  </a:lnTo>
                  <a:lnTo>
                    <a:pt x="896632" y="263583"/>
                  </a:lnTo>
                  <a:lnTo>
                    <a:pt x="1080518" y="263583"/>
                  </a:lnTo>
                  <a:lnTo>
                    <a:pt x="1082706" y="261042"/>
                  </a:lnTo>
                  <a:lnTo>
                    <a:pt x="1095034" y="229720"/>
                  </a:lnTo>
                  <a:lnTo>
                    <a:pt x="1095883" y="203650"/>
                  </a:lnTo>
                  <a:lnTo>
                    <a:pt x="1087854" y="180343"/>
                  </a:lnTo>
                  <a:lnTo>
                    <a:pt x="1045318" y="145095"/>
                  </a:lnTo>
                  <a:lnTo>
                    <a:pt x="986721" y="128540"/>
                  </a:lnTo>
                  <a:lnTo>
                    <a:pt x="924401" y="118488"/>
                  </a:lnTo>
                  <a:lnTo>
                    <a:pt x="910058" y="116017"/>
                  </a:lnTo>
                  <a:lnTo>
                    <a:pt x="894661" y="112093"/>
                  </a:lnTo>
                  <a:lnTo>
                    <a:pt x="882951" y="105448"/>
                  </a:lnTo>
                  <a:lnTo>
                    <a:pt x="879669" y="94813"/>
                  </a:lnTo>
                  <a:lnTo>
                    <a:pt x="886120" y="84128"/>
                  </a:lnTo>
                  <a:lnTo>
                    <a:pt x="898319" y="77628"/>
                  </a:lnTo>
                  <a:lnTo>
                    <a:pt x="913284" y="74399"/>
                  </a:lnTo>
                  <a:lnTo>
                    <a:pt x="928034" y="73526"/>
                  </a:lnTo>
                  <a:lnTo>
                    <a:pt x="1109128" y="73526"/>
                  </a:lnTo>
                  <a:lnTo>
                    <a:pt x="1091699" y="45903"/>
                  </a:lnTo>
                  <a:lnTo>
                    <a:pt x="1065028" y="25197"/>
                  </a:lnTo>
                  <a:lnTo>
                    <a:pt x="1030950" y="10922"/>
                  </a:lnTo>
                  <a:lnTo>
                    <a:pt x="991393" y="2661"/>
                  </a:lnTo>
                  <a:lnTo>
                    <a:pt x="948285" y="0"/>
                  </a:lnTo>
                  <a:close/>
                </a:path>
                <a:path w="1115694" h="341629">
                  <a:moveTo>
                    <a:pt x="319236" y="4837"/>
                  </a:moveTo>
                  <a:lnTo>
                    <a:pt x="187952" y="4837"/>
                  </a:lnTo>
                  <a:lnTo>
                    <a:pt x="148173" y="207962"/>
                  </a:lnTo>
                  <a:lnTo>
                    <a:pt x="145955" y="218323"/>
                  </a:lnTo>
                  <a:lnTo>
                    <a:pt x="119191" y="254388"/>
                  </a:lnTo>
                  <a:lnTo>
                    <a:pt x="83254" y="260683"/>
                  </a:lnTo>
                  <a:lnTo>
                    <a:pt x="265935" y="260683"/>
                  </a:lnTo>
                  <a:lnTo>
                    <a:pt x="266629" y="259301"/>
                  </a:lnTo>
                  <a:lnTo>
                    <a:pt x="274284" y="233247"/>
                  </a:lnTo>
                  <a:lnTo>
                    <a:pt x="279467" y="207962"/>
                  </a:lnTo>
                  <a:lnTo>
                    <a:pt x="319236" y="4837"/>
                  </a:lnTo>
                  <a:close/>
                </a:path>
                <a:path w="1115694" h="341629">
                  <a:moveTo>
                    <a:pt x="544684" y="4837"/>
                  </a:moveTo>
                  <a:lnTo>
                    <a:pt x="362711" y="4837"/>
                  </a:lnTo>
                  <a:lnTo>
                    <a:pt x="347947" y="80081"/>
                  </a:lnTo>
                  <a:lnTo>
                    <a:pt x="510780" y="80081"/>
                  </a:lnTo>
                  <a:lnTo>
                    <a:pt x="537069" y="80585"/>
                  </a:lnTo>
                  <a:lnTo>
                    <a:pt x="561225" y="84111"/>
                  </a:lnTo>
                  <a:lnTo>
                    <a:pt x="578904" y="93682"/>
                  </a:lnTo>
                  <a:lnTo>
                    <a:pt x="585762" y="112321"/>
                  </a:lnTo>
                  <a:lnTo>
                    <a:pt x="581257" y="130411"/>
                  </a:lnTo>
                  <a:lnTo>
                    <a:pt x="568394" y="139888"/>
                  </a:lnTo>
                  <a:lnTo>
                    <a:pt x="549585" y="143534"/>
                  </a:lnTo>
                  <a:lnTo>
                    <a:pt x="527240" y="144131"/>
                  </a:lnTo>
                  <a:lnTo>
                    <a:pt x="706343" y="144131"/>
                  </a:lnTo>
                  <a:lnTo>
                    <a:pt x="712848" y="133879"/>
                  </a:lnTo>
                  <a:lnTo>
                    <a:pt x="720711" y="111253"/>
                  </a:lnTo>
                  <a:lnTo>
                    <a:pt x="721213" y="109106"/>
                  </a:lnTo>
                  <a:lnTo>
                    <a:pt x="721532" y="106897"/>
                  </a:lnTo>
                  <a:lnTo>
                    <a:pt x="721449" y="91275"/>
                  </a:lnTo>
                  <a:lnTo>
                    <a:pt x="696079" y="38118"/>
                  </a:lnTo>
                  <a:lnTo>
                    <a:pt x="643330" y="12594"/>
                  </a:lnTo>
                  <a:lnTo>
                    <a:pt x="577976" y="5245"/>
                  </a:lnTo>
                  <a:lnTo>
                    <a:pt x="544684" y="4837"/>
                  </a:lnTo>
                  <a:close/>
                </a:path>
                <a:path w="1115694" h="341629">
                  <a:moveTo>
                    <a:pt x="1109128" y="73526"/>
                  </a:moveTo>
                  <a:lnTo>
                    <a:pt x="928034" y="73526"/>
                  </a:lnTo>
                  <a:lnTo>
                    <a:pt x="951679" y="75271"/>
                  </a:lnTo>
                  <a:lnTo>
                    <a:pt x="970702" y="80960"/>
                  </a:lnTo>
                  <a:lnTo>
                    <a:pt x="984790" y="91275"/>
                  </a:lnTo>
                  <a:lnTo>
                    <a:pt x="993634" y="106897"/>
                  </a:lnTo>
                  <a:lnTo>
                    <a:pt x="994409" y="109556"/>
                  </a:lnTo>
                  <a:lnTo>
                    <a:pt x="995079" y="113158"/>
                  </a:lnTo>
                  <a:lnTo>
                    <a:pt x="995079" y="117839"/>
                  </a:lnTo>
                  <a:lnTo>
                    <a:pt x="1115191" y="117839"/>
                  </a:lnTo>
                  <a:lnTo>
                    <a:pt x="1115262" y="102387"/>
                  </a:lnTo>
                  <a:lnTo>
                    <a:pt x="1114781" y="93016"/>
                  </a:lnTo>
                  <a:lnTo>
                    <a:pt x="1113293" y="85929"/>
                  </a:lnTo>
                  <a:lnTo>
                    <a:pt x="1110343" y="77327"/>
                  </a:lnTo>
                  <a:lnTo>
                    <a:pt x="1110102" y="76447"/>
                  </a:lnTo>
                  <a:lnTo>
                    <a:pt x="1109840" y="75631"/>
                  </a:lnTo>
                  <a:lnTo>
                    <a:pt x="1109515" y="74982"/>
                  </a:lnTo>
                  <a:lnTo>
                    <a:pt x="1109275" y="73851"/>
                  </a:lnTo>
                  <a:lnTo>
                    <a:pt x="1109128" y="73526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 anchor="ctr"/>
            <a:lstStyle/>
            <a:p>
              <a:endParaRPr sz="900"/>
            </a:p>
          </p:txBody>
        </p:sp>
        <p:sp>
          <p:nvSpPr>
            <p:cNvPr id="6" name="object 28"/>
            <p:cNvSpPr/>
            <p:nvPr userDrawn="1"/>
          </p:nvSpPr>
          <p:spPr>
            <a:xfrm>
              <a:off x="19376188" y="12760748"/>
              <a:ext cx="0" cy="311150"/>
            </a:xfrm>
            <a:custGeom>
              <a:avLst/>
              <a:gdLst/>
              <a:ahLst/>
              <a:cxnLst/>
              <a:rect l="l" t="t" r="r" b="b"/>
              <a:pathLst>
                <a:path h="311150">
                  <a:moveTo>
                    <a:pt x="0" y="0"/>
                  </a:moveTo>
                  <a:lnTo>
                    <a:pt x="0" y="310723"/>
                  </a:lnTo>
                </a:path>
              </a:pathLst>
            </a:custGeom>
            <a:ln w="18837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900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19324044" y="12701844"/>
              <a:ext cx="4654726" cy="337371"/>
            </a:xfrm>
            <a:prstGeom prst="rect">
              <a:avLst/>
            </a:prstGeom>
          </p:spPr>
          <p:txBody>
            <a:bodyPr wrap="square" lIns="182807" tIns="91404" rIns="182807" bIns="91404" anchor="ctr">
              <a:spAutoFit/>
            </a:bodyPr>
            <a:lstStyle/>
            <a:p>
              <a:pPr algn="l"/>
              <a:r>
                <a:rPr lang="en-US" sz="3600" spc="-75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Gotham Book" panose="02000604040000020004" pitchFamily="50" charset="0"/>
                  <a:cs typeface="Lato Light"/>
                </a:rPr>
                <a:t>Technology and Innovation</a:t>
              </a:r>
              <a:endParaRPr lang="id-ID" sz="3600" spc="-75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Gotham Book" panose="02000604040000020004" pitchFamily="50" charset="0"/>
                <a:cs typeface="La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46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6"/>
          <p:cNvSpPr txBox="1"/>
          <p:nvPr/>
        </p:nvSpPr>
        <p:spPr>
          <a:xfrm>
            <a:off x="669389" y="2137091"/>
            <a:ext cx="10355190" cy="1421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JM" sz="5400" b="0" dirty="0">
                <a:solidFill>
                  <a:schemeClr val="tx2"/>
                </a:solidFill>
                <a:latin typeface="Century Gothic" panose="020B0502020202020204" pitchFamily="34" charset="0"/>
              </a:rPr>
              <a:t>Government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JM" sz="5400" b="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JM" sz="5400" b="0" dirty="0">
                <a:solidFill>
                  <a:schemeClr val="tx2"/>
                </a:solidFill>
                <a:latin typeface="Century Gothic" panose="020B0502020202020204" pitchFamily="34" charset="0"/>
              </a:rPr>
              <a:t>NWA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JM" sz="5400" b="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JM" sz="5400" b="0" dirty="0">
                <a:solidFill>
                  <a:schemeClr val="tx2"/>
                </a:solidFill>
                <a:latin typeface="Century Gothic" panose="020B0502020202020204" pitchFamily="34" charset="0"/>
              </a:rPr>
              <a:t>NWC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JM" sz="5400" b="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JM" sz="5400" b="0" dirty="0">
                <a:solidFill>
                  <a:schemeClr val="tx2"/>
                </a:solidFill>
                <a:latin typeface="Century Gothic" panose="020B0502020202020204" pitchFamily="34" charset="0"/>
              </a:rPr>
              <a:t>JPS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JM" sz="5400" b="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JM" sz="5400" b="0" dirty="0">
                <a:solidFill>
                  <a:schemeClr val="tx2"/>
                </a:solidFill>
                <a:latin typeface="Century Gothic" panose="020B0502020202020204" pitchFamily="34" charset="0"/>
              </a:rPr>
              <a:t>Financial Institutions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JM" sz="5400" b="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JM" sz="5400" b="0" dirty="0">
                <a:solidFill>
                  <a:schemeClr val="tx2"/>
                </a:solidFill>
                <a:latin typeface="Century Gothic" panose="020B0502020202020204" pitchFamily="34" charset="0"/>
              </a:rPr>
              <a:t>Telecoms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JM" sz="5400" b="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JM" sz="5400" b="0" dirty="0">
                <a:solidFill>
                  <a:schemeClr val="tx2"/>
                </a:solidFill>
                <a:latin typeface="Century Gothic" panose="020B0502020202020204" pitchFamily="34" charset="0"/>
              </a:rPr>
              <a:t>Businesses in New Kingston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JM" sz="5400" b="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JM" sz="5400" b="0" dirty="0">
                <a:solidFill>
                  <a:schemeClr val="tx2"/>
                </a:solidFill>
                <a:latin typeface="Century Gothic" panose="020B0502020202020204" pitchFamily="34" charset="0"/>
              </a:rPr>
              <a:t>Residents of New Kingston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JM" sz="5400" b="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JM" sz="5400" b="0" dirty="0">
                <a:solidFill>
                  <a:schemeClr val="tx2"/>
                </a:solidFill>
                <a:latin typeface="Century Gothic" panose="020B0502020202020204" pitchFamily="34" charset="0"/>
              </a:rPr>
              <a:t>Employees of New Kingston</a:t>
            </a:r>
          </a:p>
        </p:txBody>
      </p:sp>
      <p:cxnSp>
        <p:nvCxnSpPr>
          <p:cNvPr id="202" name="Straight Connector 201"/>
          <p:cNvCxnSpPr/>
          <p:nvPr/>
        </p:nvCxnSpPr>
        <p:spPr>
          <a:xfrm>
            <a:off x="11024579" y="1983693"/>
            <a:ext cx="0" cy="14526074"/>
          </a:xfrm>
          <a:prstGeom prst="line">
            <a:avLst/>
          </a:prstGeom>
          <a:ln w="41275">
            <a:solidFill>
              <a:srgbClr val="00B0F0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>
            <a:off x="20487915" y="2991824"/>
            <a:ext cx="0" cy="11522248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5" name="TextBox 204"/>
          <p:cNvSpPr txBox="1"/>
          <p:nvPr/>
        </p:nvSpPr>
        <p:spPr>
          <a:xfrm>
            <a:off x="489774" y="262244"/>
            <a:ext cx="102004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JM" sz="8000" dirty="0">
                <a:solidFill>
                  <a:schemeClr val="tx2"/>
                </a:solidFill>
                <a:latin typeface="Century Gothic" panose="020B0502020202020204" pitchFamily="34" charset="0"/>
              </a:rPr>
              <a:t>Stakeholders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961340" y="2663309"/>
            <a:ext cx="87051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JM" sz="8000" b="0" u="sng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Reactions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335208" y="2663310"/>
            <a:ext cx="93550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JM" sz="8000" b="0" u="sng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Areas of Concern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961754" y="4952260"/>
            <a:ext cx="7957339" cy="923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JM" sz="5400" dirty="0">
                <a:solidFill>
                  <a:schemeClr val="tx2"/>
                </a:solidFill>
                <a:latin typeface="Century Gothic" panose="020B0502020202020204" pitchFamily="34" charset="0"/>
              </a:rPr>
              <a:t>Business Influencers</a:t>
            </a:r>
          </a:p>
          <a:p>
            <a:pPr marL="685800" lvl="5" indent="-685800" algn="l">
              <a:buFont typeface="Arial" panose="020B0604020202020204" pitchFamily="34" charset="0"/>
              <a:buChar char="•"/>
            </a:pPr>
            <a:r>
              <a:rPr lang="en-JM" sz="5400" b="0" dirty="0">
                <a:solidFill>
                  <a:schemeClr val="tx2"/>
                </a:solidFill>
                <a:latin typeface="Century Gothic" panose="020B0502020202020204" pitchFamily="34" charset="0"/>
              </a:rPr>
              <a:t>Excited</a:t>
            </a:r>
          </a:p>
          <a:p>
            <a:pPr marL="685800" lvl="5" indent="-685800" algn="l">
              <a:buFont typeface="Arial" panose="020B0604020202020204" pitchFamily="34" charset="0"/>
              <a:buChar char="•"/>
            </a:pPr>
            <a:r>
              <a:rPr lang="en-JM" sz="5400" b="0" dirty="0">
                <a:solidFill>
                  <a:schemeClr val="tx2"/>
                </a:solidFill>
                <a:latin typeface="Century Gothic" panose="020B0502020202020204" pitchFamily="34" charset="0"/>
              </a:rPr>
              <a:t>Concerned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JM" sz="5400" b="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JM" sz="5400" dirty="0">
                <a:solidFill>
                  <a:schemeClr val="tx2"/>
                </a:solidFill>
                <a:latin typeface="Century Gothic" panose="020B0502020202020204" pitchFamily="34" charset="0"/>
              </a:rPr>
              <a:t>Residents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JM" sz="5400" b="0" dirty="0">
                <a:solidFill>
                  <a:schemeClr val="tx2"/>
                </a:solidFill>
                <a:latin typeface="Century Gothic" panose="020B0502020202020204" pitchFamily="34" charset="0"/>
              </a:rPr>
              <a:t>Curious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JM" sz="5400" b="0" dirty="0">
                <a:solidFill>
                  <a:schemeClr val="tx2"/>
                </a:solidFill>
                <a:latin typeface="Century Gothic" panose="020B0502020202020204" pitchFamily="34" charset="0"/>
              </a:rPr>
              <a:t>Excited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JM" sz="5400" b="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JM" sz="5400" dirty="0">
                <a:solidFill>
                  <a:schemeClr val="tx2"/>
                </a:solidFill>
                <a:latin typeface="Century Gothic" panose="020B0502020202020204" pitchFamily="34" charset="0"/>
              </a:rPr>
              <a:t>Employees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JM" sz="5400" b="0" dirty="0">
                <a:solidFill>
                  <a:schemeClr val="tx2"/>
                </a:solidFill>
                <a:latin typeface="Century Gothic" panose="020B0502020202020204" pitchFamily="34" charset="0"/>
              </a:rPr>
              <a:t>Happy/Excited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JM" sz="5400" b="0" dirty="0">
                <a:solidFill>
                  <a:schemeClr val="tx2"/>
                </a:solidFill>
                <a:latin typeface="Century Gothic" panose="020B0502020202020204" pitchFamily="34" charset="0"/>
              </a:rPr>
              <a:t>Sceptical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335207" y="4952261"/>
            <a:ext cx="9641948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JM" sz="8000" dirty="0">
                <a:solidFill>
                  <a:srgbClr val="FF0000"/>
                </a:solidFill>
                <a:latin typeface="Century Gothic" panose="020B0502020202020204" pitchFamily="34" charset="0"/>
              </a:rPr>
              <a:t>Security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JM" sz="5400" b="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JM" sz="5400" b="0" dirty="0">
                <a:solidFill>
                  <a:schemeClr val="tx2"/>
                </a:solidFill>
                <a:latin typeface="Century Gothic" panose="020B0502020202020204" pitchFamily="34" charset="0"/>
              </a:rPr>
              <a:t>Parking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JM" sz="5400" b="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JM" sz="5400" b="0" dirty="0">
                <a:solidFill>
                  <a:schemeClr val="tx2"/>
                </a:solidFill>
                <a:latin typeface="Century Gothic" panose="020B0502020202020204" pitchFamily="34" charset="0"/>
              </a:rPr>
              <a:t>Waste Management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JM" sz="5400" b="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JM" sz="5400" b="0" dirty="0">
                <a:solidFill>
                  <a:schemeClr val="tx2"/>
                </a:solidFill>
                <a:latin typeface="Century Gothic" panose="020B0502020202020204" pitchFamily="34" charset="0"/>
              </a:rPr>
              <a:t>Traffic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2073858" y="17753772"/>
            <a:ext cx="9233691" cy="810142"/>
            <a:chOff x="18159062" y="12701844"/>
            <a:chExt cx="5819708" cy="370054"/>
          </a:xfrm>
        </p:grpSpPr>
        <p:sp>
          <p:nvSpPr>
            <p:cNvPr id="11" name="object 18"/>
            <p:cNvSpPr/>
            <p:nvPr userDrawn="1"/>
          </p:nvSpPr>
          <p:spPr>
            <a:xfrm>
              <a:off x="18159062" y="12709863"/>
              <a:ext cx="1049403" cy="321331"/>
            </a:xfrm>
            <a:custGeom>
              <a:avLst/>
              <a:gdLst/>
              <a:ahLst/>
              <a:cxnLst/>
              <a:rect l="l" t="t" r="r" b="b"/>
              <a:pathLst>
                <a:path w="1115694" h="341629">
                  <a:moveTo>
                    <a:pt x="15580" y="254411"/>
                  </a:moveTo>
                  <a:lnTo>
                    <a:pt x="0" y="333717"/>
                  </a:lnTo>
                  <a:lnTo>
                    <a:pt x="51874" y="339754"/>
                  </a:lnTo>
                  <a:lnTo>
                    <a:pt x="105075" y="341455"/>
                  </a:lnTo>
                  <a:lnTo>
                    <a:pt x="139791" y="340094"/>
                  </a:lnTo>
                  <a:lnTo>
                    <a:pt x="205667" y="324320"/>
                  </a:lnTo>
                  <a:lnTo>
                    <a:pt x="254048" y="284356"/>
                  </a:lnTo>
                  <a:lnTo>
                    <a:pt x="265935" y="260683"/>
                  </a:lnTo>
                  <a:lnTo>
                    <a:pt x="83254" y="260683"/>
                  </a:lnTo>
                  <a:lnTo>
                    <a:pt x="67261" y="260246"/>
                  </a:lnTo>
                  <a:lnTo>
                    <a:pt x="48616" y="258996"/>
                  </a:lnTo>
                  <a:lnTo>
                    <a:pt x="30371" y="257021"/>
                  </a:lnTo>
                  <a:lnTo>
                    <a:pt x="15580" y="254411"/>
                  </a:lnTo>
                  <a:close/>
                </a:path>
                <a:path w="1115694" h="341629">
                  <a:moveTo>
                    <a:pt x="823262" y="218998"/>
                  </a:moveTo>
                  <a:lnTo>
                    <a:pt x="693497" y="218998"/>
                  </a:lnTo>
                  <a:lnTo>
                    <a:pt x="690244" y="226758"/>
                  </a:lnTo>
                  <a:lnTo>
                    <a:pt x="689387" y="232820"/>
                  </a:lnTo>
                  <a:lnTo>
                    <a:pt x="691129" y="240311"/>
                  </a:lnTo>
                  <a:lnTo>
                    <a:pt x="695675" y="252358"/>
                  </a:lnTo>
                  <a:lnTo>
                    <a:pt x="729701" y="303589"/>
                  </a:lnTo>
                  <a:lnTo>
                    <a:pt x="792409" y="332418"/>
                  </a:lnTo>
                  <a:lnTo>
                    <a:pt x="831533" y="339250"/>
                  </a:lnTo>
                  <a:lnTo>
                    <a:pt x="874245" y="341455"/>
                  </a:lnTo>
                  <a:lnTo>
                    <a:pt x="914698" y="339454"/>
                  </a:lnTo>
                  <a:lnTo>
                    <a:pt x="955615" y="333266"/>
                  </a:lnTo>
                  <a:lnTo>
                    <a:pt x="994934" y="322611"/>
                  </a:lnTo>
                  <a:lnTo>
                    <a:pt x="1030596" y="307208"/>
                  </a:lnTo>
                  <a:lnTo>
                    <a:pt x="1080518" y="263583"/>
                  </a:lnTo>
                  <a:lnTo>
                    <a:pt x="896632" y="263583"/>
                  </a:lnTo>
                  <a:lnTo>
                    <a:pt x="872700" y="262007"/>
                  </a:lnTo>
                  <a:lnTo>
                    <a:pt x="852708" y="256950"/>
                  </a:lnTo>
                  <a:lnTo>
                    <a:pt x="837249" y="247919"/>
                  </a:lnTo>
                  <a:lnTo>
                    <a:pt x="826917" y="234422"/>
                  </a:lnTo>
                  <a:lnTo>
                    <a:pt x="823262" y="218998"/>
                  </a:lnTo>
                  <a:close/>
                </a:path>
                <a:path w="1115694" h="341629">
                  <a:moveTo>
                    <a:pt x="480268" y="106352"/>
                  </a:moveTo>
                  <a:lnTo>
                    <a:pt x="342785" y="106352"/>
                  </a:lnTo>
                  <a:lnTo>
                    <a:pt x="340356" y="118729"/>
                  </a:lnTo>
                  <a:lnTo>
                    <a:pt x="335214" y="145095"/>
                  </a:lnTo>
                  <a:lnTo>
                    <a:pt x="297634" y="336597"/>
                  </a:lnTo>
                  <a:lnTo>
                    <a:pt x="436122" y="336597"/>
                  </a:lnTo>
                  <a:lnTo>
                    <a:pt x="459745" y="216213"/>
                  </a:lnTo>
                  <a:lnTo>
                    <a:pt x="529240" y="216213"/>
                  </a:lnTo>
                  <a:lnTo>
                    <a:pt x="594154" y="211182"/>
                  </a:lnTo>
                  <a:lnTo>
                    <a:pt x="655802" y="190538"/>
                  </a:lnTo>
                  <a:lnTo>
                    <a:pt x="699353" y="155148"/>
                  </a:lnTo>
                  <a:lnTo>
                    <a:pt x="706343" y="144131"/>
                  </a:lnTo>
                  <a:lnTo>
                    <a:pt x="472571" y="144131"/>
                  </a:lnTo>
                  <a:lnTo>
                    <a:pt x="480268" y="106352"/>
                  </a:lnTo>
                  <a:close/>
                </a:path>
                <a:path w="1115694" h="341629">
                  <a:moveTo>
                    <a:pt x="948285" y="0"/>
                  </a:moveTo>
                  <a:lnTo>
                    <a:pt x="880284" y="5505"/>
                  </a:lnTo>
                  <a:lnTo>
                    <a:pt x="815346" y="25161"/>
                  </a:lnTo>
                  <a:lnTo>
                    <a:pt x="766864" y="60960"/>
                  </a:lnTo>
                  <a:lnTo>
                    <a:pt x="742270" y="106708"/>
                  </a:lnTo>
                  <a:lnTo>
                    <a:pt x="741422" y="111253"/>
                  </a:lnTo>
                  <a:lnTo>
                    <a:pt x="743552" y="144687"/>
                  </a:lnTo>
                  <a:lnTo>
                    <a:pt x="787872" y="187858"/>
                  </a:lnTo>
                  <a:lnTo>
                    <a:pt x="863162" y="209584"/>
                  </a:lnTo>
                  <a:lnTo>
                    <a:pt x="920503" y="218802"/>
                  </a:lnTo>
                  <a:lnTo>
                    <a:pt x="937464" y="223213"/>
                  </a:lnTo>
                  <a:lnTo>
                    <a:pt x="950022" y="230890"/>
                  </a:lnTo>
                  <a:lnTo>
                    <a:pt x="953311" y="243280"/>
                  </a:lnTo>
                  <a:lnTo>
                    <a:pt x="945396" y="254214"/>
                  </a:lnTo>
                  <a:lnTo>
                    <a:pt x="930198" y="260331"/>
                  </a:lnTo>
                  <a:lnTo>
                    <a:pt x="912386" y="262998"/>
                  </a:lnTo>
                  <a:lnTo>
                    <a:pt x="896632" y="263583"/>
                  </a:lnTo>
                  <a:lnTo>
                    <a:pt x="1080518" y="263583"/>
                  </a:lnTo>
                  <a:lnTo>
                    <a:pt x="1082706" y="261042"/>
                  </a:lnTo>
                  <a:lnTo>
                    <a:pt x="1095034" y="229720"/>
                  </a:lnTo>
                  <a:lnTo>
                    <a:pt x="1095883" y="203650"/>
                  </a:lnTo>
                  <a:lnTo>
                    <a:pt x="1087854" y="180343"/>
                  </a:lnTo>
                  <a:lnTo>
                    <a:pt x="1045318" y="145095"/>
                  </a:lnTo>
                  <a:lnTo>
                    <a:pt x="986721" y="128540"/>
                  </a:lnTo>
                  <a:lnTo>
                    <a:pt x="924401" y="118488"/>
                  </a:lnTo>
                  <a:lnTo>
                    <a:pt x="910058" y="116017"/>
                  </a:lnTo>
                  <a:lnTo>
                    <a:pt x="894661" y="112093"/>
                  </a:lnTo>
                  <a:lnTo>
                    <a:pt x="882951" y="105448"/>
                  </a:lnTo>
                  <a:lnTo>
                    <a:pt x="879669" y="94813"/>
                  </a:lnTo>
                  <a:lnTo>
                    <a:pt x="886120" y="84128"/>
                  </a:lnTo>
                  <a:lnTo>
                    <a:pt x="898319" y="77628"/>
                  </a:lnTo>
                  <a:lnTo>
                    <a:pt x="913284" y="74399"/>
                  </a:lnTo>
                  <a:lnTo>
                    <a:pt x="928034" y="73526"/>
                  </a:lnTo>
                  <a:lnTo>
                    <a:pt x="1109128" y="73526"/>
                  </a:lnTo>
                  <a:lnTo>
                    <a:pt x="1091699" y="45903"/>
                  </a:lnTo>
                  <a:lnTo>
                    <a:pt x="1065028" y="25197"/>
                  </a:lnTo>
                  <a:lnTo>
                    <a:pt x="1030950" y="10922"/>
                  </a:lnTo>
                  <a:lnTo>
                    <a:pt x="991393" y="2661"/>
                  </a:lnTo>
                  <a:lnTo>
                    <a:pt x="948285" y="0"/>
                  </a:lnTo>
                  <a:close/>
                </a:path>
                <a:path w="1115694" h="341629">
                  <a:moveTo>
                    <a:pt x="319236" y="4837"/>
                  </a:moveTo>
                  <a:lnTo>
                    <a:pt x="187952" y="4837"/>
                  </a:lnTo>
                  <a:lnTo>
                    <a:pt x="148173" y="207962"/>
                  </a:lnTo>
                  <a:lnTo>
                    <a:pt x="145955" y="218323"/>
                  </a:lnTo>
                  <a:lnTo>
                    <a:pt x="119191" y="254388"/>
                  </a:lnTo>
                  <a:lnTo>
                    <a:pt x="83254" y="260683"/>
                  </a:lnTo>
                  <a:lnTo>
                    <a:pt x="265935" y="260683"/>
                  </a:lnTo>
                  <a:lnTo>
                    <a:pt x="266629" y="259301"/>
                  </a:lnTo>
                  <a:lnTo>
                    <a:pt x="274284" y="233247"/>
                  </a:lnTo>
                  <a:lnTo>
                    <a:pt x="279467" y="207962"/>
                  </a:lnTo>
                  <a:lnTo>
                    <a:pt x="319236" y="4837"/>
                  </a:lnTo>
                  <a:close/>
                </a:path>
                <a:path w="1115694" h="341629">
                  <a:moveTo>
                    <a:pt x="544684" y="4837"/>
                  </a:moveTo>
                  <a:lnTo>
                    <a:pt x="362711" y="4837"/>
                  </a:lnTo>
                  <a:lnTo>
                    <a:pt x="347947" y="80081"/>
                  </a:lnTo>
                  <a:lnTo>
                    <a:pt x="510780" y="80081"/>
                  </a:lnTo>
                  <a:lnTo>
                    <a:pt x="537069" y="80585"/>
                  </a:lnTo>
                  <a:lnTo>
                    <a:pt x="561225" y="84111"/>
                  </a:lnTo>
                  <a:lnTo>
                    <a:pt x="578904" y="93682"/>
                  </a:lnTo>
                  <a:lnTo>
                    <a:pt x="585762" y="112321"/>
                  </a:lnTo>
                  <a:lnTo>
                    <a:pt x="581257" y="130411"/>
                  </a:lnTo>
                  <a:lnTo>
                    <a:pt x="568394" y="139888"/>
                  </a:lnTo>
                  <a:lnTo>
                    <a:pt x="549585" y="143534"/>
                  </a:lnTo>
                  <a:lnTo>
                    <a:pt x="527240" y="144131"/>
                  </a:lnTo>
                  <a:lnTo>
                    <a:pt x="706343" y="144131"/>
                  </a:lnTo>
                  <a:lnTo>
                    <a:pt x="712848" y="133879"/>
                  </a:lnTo>
                  <a:lnTo>
                    <a:pt x="720711" y="111253"/>
                  </a:lnTo>
                  <a:lnTo>
                    <a:pt x="721213" y="109106"/>
                  </a:lnTo>
                  <a:lnTo>
                    <a:pt x="721532" y="106897"/>
                  </a:lnTo>
                  <a:lnTo>
                    <a:pt x="721449" y="91275"/>
                  </a:lnTo>
                  <a:lnTo>
                    <a:pt x="696079" y="38118"/>
                  </a:lnTo>
                  <a:lnTo>
                    <a:pt x="643330" y="12594"/>
                  </a:lnTo>
                  <a:lnTo>
                    <a:pt x="577976" y="5245"/>
                  </a:lnTo>
                  <a:lnTo>
                    <a:pt x="544684" y="4837"/>
                  </a:lnTo>
                  <a:close/>
                </a:path>
                <a:path w="1115694" h="341629">
                  <a:moveTo>
                    <a:pt x="1109128" y="73526"/>
                  </a:moveTo>
                  <a:lnTo>
                    <a:pt x="928034" y="73526"/>
                  </a:lnTo>
                  <a:lnTo>
                    <a:pt x="951679" y="75271"/>
                  </a:lnTo>
                  <a:lnTo>
                    <a:pt x="970702" y="80960"/>
                  </a:lnTo>
                  <a:lnTo>
                    <a:pt x="984790" y="91275"/>
                  </a:lnTo>
                  <a:lnTo>
                    <a:pt x="993634" y="106897"/>
                  </a:lnTo>
                  <a:lnTo>
                    <a:pt x="994409" y="109556"/>
                  </a:lnTo>
                  <a:lnTo>
                    <a:pt x="995079" y="113158"/>
                  </a:lnTo>
                  <a:lnTo>
                    <a:pt x="995079" y="117839"/>
                  </a:lnTo>
                  <a:lnTo>
                    <a:pt x="1115191" y="117839"/>
                  </a:lnTo>
                  <a:lnTo>
                    <a:pt x="1115262" y="102387"/>
                  </a:lnTo>
                  <a:lnTo>
                    <a:pt x="1114781" y="93016"/>
                  </a:lnTo>
                  <a:lnTo>
                    <a:pt x="1113293" y="85929"/>
                  </a:lnTo>
                  <a:lnTo>
                    <a:pt x="1110343" y="77327"/>
                  </a:lnTo>
                  <a:lnTo>
                    <a:pt x="1110102" y="76447"/>
                  </a:lnTo>
                  <a:lnTo>
                    <a:pt x="1109840" y="75631"/>
                  </a:lnTo>
                  <a:lnTo>
                    <a:pt x="1109515" y="74982"/>
                  </a:lnTo>
                  <a:lnTo>
                    <a:pt x="1109275" y="73851"/>
                  </a:lnTo>
                  <a:lnTo>
                    <a:pt x="1109128" y="73526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 anchor="ctr"/>
            <a:lstStyle/>
            <a:p>
              <a:endParaRPr sz="900"/>
            </a:p>
          </p:txBody>
        </p:sp>
        <p:sp>
          <p:nvSpPr>
            <p:cNvPr id="12" name="object 28"/>
            <p:cNvSpPr/>
            <p:nvPr userDrawn="1"/>
          </p:nvSpPr>
          <p:spPr>
            <a:xfrm>
              <a:off x="19376188" y="12760748"/>
              <a:ext cx="0" cy="311150"/>
            </a:xfrm>
            <a:custGeom>
              <a:avLst/>
              <a:gdLst/>
              <a:ahLst/>
              <a:cxnLst/>
              <a:rect l="l" t="t" r="r" b="b"/>
              <a:pathLst>
                <a:path h="311150">
                  <a:moveTo>
                    <a:pt x="0" y="0"/>
                  </a:moveTo>
                  <a:lnTo>
                    <a:pt x="0" y="310723"/>
                  </a:lnTo>
                </a:path>
              </a:pathLst>
            </a:custGeom>
            <a:ln w="18837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90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19324044" y="12701844"/>
              <a:ext cx="4654726" cy="337371"/>
            </a:xfrm>
            <a:prstGeom prst="rect">
              <a:avLst/>
            </a:prstGeom>
          </p:spPr>
          <p:txBody>
            <a:bodyPr wrap="square" lIns="182807" tIns="91404" rIns="182807" bIns="91404" anchor="ctr">
              <a:spAutoFit/>
            </a:bodyPr>
            <a:lstStyle/>
            <a:p>
              <a:pPr algn="l"/>
              <a:r>
                <a:rPr lang="en-US" sz="3600" spc="-75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Gotham Book" panose="02000604040000020004" pitchFamily="50" charset="0"/>
                  <a:cs typeface="Lato Light"/>
                </a:rPr>
                <a:t>Technology and Innovation</a:t>
              </a:r>
              <a:endParaRPr lang="id-ID" sz="3600" spc="-75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Gotham Book" panose="02000604040000020004" pitchFamily="50" charset="0"/>
                <a:cs typeface="La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59889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/>
          <p:cNvSpPr txBox="1"/>
          <p:nvPr/>
        </p:nvSpPr>
        <p:spPr>
          <a:xfrm>
            <a:off x="489775" y="262244"/>
            <a:ext cx="300314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JM" sz="8000" dirty="0">
                <a:solidFill>
                  <a:schemeClr val="tx2"/>
                </a:solidFill>
                <a:latin typeface="Century Gothic" panose="020B0502020202020204" pitchFamily="34" charset="0"/>
              </a:rPr>
              <a:t>Where Are We?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76" y="1878229"/>
            <a:ext cx="30846961" cy="1465977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681579" y="4448594"/>
            <a:ext cx="4569705" cy="3631598"/>
            <a:chOff x="3064477" y="3904735"/>
            <a:chExt cx="4819134" cy="4028303"/>
          </a:xfrm>
        </p:grpSpPr>
        <p:sp>
          <p:nvSpPr>
            <p:cNvPr id="7" name="Flowchart: Connector 6"/>
            <p:cNvSpPr/>
            <p:nvPr/>
          </p:nvSpPr>
          <p:spPr>
            <a:xfrm>
              <a:off x="3931772" y="4616072"/>
              <a:ext cx="3086865" cy="2501419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1093"/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3487163" y="4250723"/>
              <a:ext cx="3976081" cy="3336325"/>
            </a:xfrm>
            <a:prstGeom prst="flowChartConnector">
              <a:avLst/>
            </a:prstGeom>
            <a:noFill/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1093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3064477" y="3904735"/>
              <a:ext cx="4819134" cy="4028303"/>
            </a:xfrm>
            <a:prstGeom prst="flowChartConnector">
              <a:avLst/>
            </a:prstGeom>
            <a:noFill/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1093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665349" y="11129318"/>
            <a:ext cx="4625683" cy="3687996"/>
            <a:chOff x="3064477" y="3904735"/>
            <a:chExt cx="4819134" cy="4028303"/>
          </a:xfrm>
        </p:grpSpPr>
        <p:sp>
          <p:nvSpPr>
            <p:cNvPr id="13" name="Flowchart: Connector 12"/>
            <p:cNvSpPr/>
            <p:nvPr/>
          </p:nvSpPr>
          <p:spPr>
            <a:xfrm>
              <a:off x="3931772" y="4616072"/>
              <a:ext cx="3086865" cy="2501419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1093"/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3487163" y="4250723"/>
              <a:ext cx="3976081" cy="3336325"/>
            </a:xfrm>
            <a:prstGeom prst="flowChartConnector">
              <a:avLst/>
            </a:prstGeom>
            <a:noFill/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1093"/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3064477" y="3904735"/>
              <a:ext cx="4819134" cy="4028303"/>
            </a:xfrm>
            <a:prstGeom prst="flowChartConnector">
              <a:avLst/>
            </a:prstGeom>
            <a:noFill/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1093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747" y="5543233"/>
            <a:ext cx="1500853" cy="13471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815546" y="2566814"/>
            <a:ext cx="4820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M" sz="3600" dirty="0">
                <a:solidFill>
                  <a:srgbClr val="FFFF00"/>
                </a:solidFill>
              </a:rPr>
              <a:t>SMART PARKING</a:t>
            </a:r>
          </a:p>
          <a:p>
            <a:pPr marL="207935" indent="-207935">
              <a:buFont typeface="Arial" panose="020B0604020202020204" pitchFamily="34" charset="0"/>
              <a:buChar char="•"/>
            </a:pPr>
            <a:r>
              <a:rPr lang="en-JM" sz="3600" dirty="0">
                <a:solidFill>
                  <a:srgbClr val="FFFF00"/>
                </a:solidFill>
              </a:rPr>
              <a:t>126 parking bays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681933" y="2729822"/>
            <a:ext cx="6433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M" sz="3600" dirty="0">
                <a:solidFill>
                  <a:srgbClr val="FFFF00"/>
                </a:solidFill>
              </a:rPr>
              <a:t>DIST. AUTOMATION</a:t>
            </a:r>
          </a:p>
          <a:p>
            <a:pPr marL="207935" indent="-207935">
              <a:buFont typeface="Arial" panose="020B0604020202020204" pitchFamily="34" charset="0"/>
              <a:buChar char="•"/>
            </a:pPr>
            <a:r>
              <a:rPr lang="en-JM" sz="3600" dirty="0">
                <a:solidFill>
                  <a:srgbClr val="FFFF00"/>
                </a:solidFill>
              </a:rPr>
              <a:t> Electricity Supply Stability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643322" y="7665510"/>
            <a:ext cx="6358684" cy="846705"/>
          </a:xfrm>
          <a:prstGeom prst="rect">
            <a:avLst/>
          </a:prstGeom>
          <a:solidFill>
            <a:schemeClr val="tx2">
              <a:alpha val="61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9218" tIns="99218" rIns="99218" bIns="99218" numCol="1" spcCol="38100" rtlCol="0" anchor="ctr">
            <a:spAutoFit/>
          </a:bodyPr>
          <a:lstStyle/>
          <a:p>
            <a:endParaRPr lang="en-JM" sz="4200" b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102258" y="13507630"/>
            <a:ext cx="727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JM" sz="3600" dirty="0">
                <a:solidFill>
                  <a:srgbClr val="FFFF00"/>
                </a:solidFill>
              </a:rPr>
              <a:t>SMART TRAFFIC CONTROL</a:t>
            </a:r>
          </a:p>
          <a:p>
            <a:pPr marL="207935" indent="-207935">
              <a:buFont typeface="Arial" panose="020B0604020202020204" pitchFamily="34" charset="0"/>
              <a:buChar char="•"/>
            </a:pPr>
            <a:r>
              <a:rPr lang="en-JM" sz="3600" dirty="0">
                <a:solidFill>
                  <a:srgbClr val="FFFF00"/>
                </a:solidFill>
              </a:rPr>
              <a:t>Trafalgar Rd &amp; Knutsford Blvd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7698959" y="7390894"/>
            <a:ext cx="62751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JM" sz="3600" dirty="0">
                <a:solidFill>
                  <a:srgbClr val="FFFF00"/>
                </a:solidFill>
              </a:rPr>
              <a:t>ENERGY WEB PORTAL</a:t>
            </a:r>
          </a:p>
          <a:p>
            <a:pPr marL="207935" indent="-207935">
              <a:buFont typeface="Arial" panose="020B0604020202020204" pitchFamily="34" charset="0"/>
              <a:buChar char="•"/>
            </a:pPr>
            <a:r>
              <a:rPr lang="en-JM" sz="3600" dirty="0">
                <a:solidFill>
                  <a:srgbClr val="FFFF00"/>
                </a:solidFill>
              </a:rPr>
              <a:t>Energy Usage Information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03222" y="14980128"/>
            <a:ext cx="7700979" cy="846705"/>
          </a:xfrm>
          <a:prstGeom prst="rect">
            <a:avLst/>
          </a:prstGeom>
          <a:solidFill>
            <a:schemeClr val="tx2">
              <a:alpha val="61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9218" tIns="99218" rIns="99218" bIns="99218" numCol="1" spcCol="38100" rtlCol="0" anchor="ctr">
            <a:spAutoFit/>
          </a:bodyPr>
          <a:lstStyle/>
          <a:p>
            <a:endParaRPr lang="en-JM" sz="4200" b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450615" y="2219402"/>
            <a:ext cx="76578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M" sz="3600" dirty="0">
                <a:solidFill>
                  <a:srgbClr val="FFFF00"/>
                </a:solidFill>
              </a:rPr>
              <a:t>SMART METERS C&amp;I - 339</a:t>
            </a:r>
          </a:p>
          <a:p>
            <a:pPr marL="207935" indent="-207935">
              <a:buFont typeface="Arial" panose="020B0604020202020204" pitchFamily="34" charset="0"/>
              <a:buChar char="•"/>
            </a:pPr>
            <a:r>
              <a:rPr lang="en-JM" sz="3600" dirty="0">
                <a:solidFill>
                  <a:srgbClr val="FFFF00"/>
                </a:solidFill>
              </a:rPr>
              <a:t> Commercial Customers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605519" y="8080191"/>
            <a:ext cx="750918" cy="34278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6283253" y="4760510"/>
            <a:ext cx="5457254" cy="119480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16366190" y="4798098"/>
            <a:ext cx="2371416" cy="4040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6993260" y="11315991"/>
            <a:ext cx="2717835" cy="106190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7077399" y="13884823"/>
            <a:ext cx="10135458" cy="125593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13710182" y="11508082"/>
            <a:ext cx="3578876" cy="218328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12146226" y="7136725"/>
            <a:ext cx="1513881" cy="152251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28828384" y="7763429"/>
            <a:ext cx="279113" cy="22944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8724" y="12041974"/>
            <a:ext cx="1751598" cy="1767278"/>
          </a:xfrm>
          <a:prstGeom prst="rect">
            <a:avLst/>
          </a:prstGeom>
        </p:spPr>
      </p:pic>
      <p:grpSp>
        <p:nvGrpSpPr>
          <p:cNvPr id="83" name="Group 82"/>
          <p:cNvGrpSpPr/>
          <p:nvPr/>
        </p:nvGrpSpPr>
        <p:grpSpPr>
          <a:xfrm>
            <a:off x="11740506" y="3433663"/>
            <a:ext cx="4625683" cy="3687996"/>
            <a:chOff x="3064477" y="3904735"/>
            <a:chExt cx="4819134" cy="4028303"/>
          </a:xfrm>
        </p:grpSpPr>
        <p:sp>
          <p:nvSpPr>
            <p:cNvPr id="84" name="Flowchart: Connector 83"/>
            <p:cNvSpPr/>
            <p:nvPr/>
          </p:nvSpPr>
          <p:spPr>
            <a:xfrm>
              <a:off x="3931772" y="4616072"/>
              <a:ext cx="3086865" cy="2501419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1093"/>
            </a:p>
          </p:txBody>
        </p:sp>
        <p:sp>
          <p:nvSpPr>
            <p:cNvPr id="85" name="Flowchart: Connector 84"/>
            <p:cNvSpPr/>
            <p:nvPr/>
          </p:nvSpPr>
          <p:spPr>
            <a:xfrm>
              <a:off x="3487163" y="4250723"/>
              <a:ext cx="3976081" cy="3336325"/>
            </a:xfrm>
            <a:prstGeom prst="flowChartConnector">
              <a:avLst/>
            </a:prstGeom>
            <a:noFill/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1093"/>
            </a:p>
          </p:txBody>
        </p:sp>
        <p:sp>
          <p:nvSpPr>
            <p:cNvPr id="86" name="Flowchart: Connector 85"/>
            <p:cNvSpPr/>
            <p:nvPr/>
          </p:nvSpPr>
          <p:spPr>
            <a:xfrm>
              <a:off x="3064477" y="3904735"/>
              <a:ext cx="4819134" cy="4028303"/>
            </a:xfrm>
            <a:prstGeom prst="flowChartConnector">
              <a:avLst/>
            </a:prstGeom>
            <a:noFill/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1093"/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8229" y="4343404"/>
            <a:ext cx="1807909" cy="1786700"/>
          </a:xfrm>
          <a:prstGeom prst="rect">
            <a:avLst/>
          </a:prstGeom>
        </p:spPr>
      </p:pic>
      <p:grpSp>
        <p:nvGrpSpPr>
          <p:cNvPr id="87" name="Group 86"/>
          <p:cNvGrpSpPr/>
          <p:nvPr/>
        </p:nvGrpSpPr>
        <p:grpSpPr>
          <a:xfrm>
            <a:off x="25489629" y="9838822"/>
            <a:ext cx="4625683" cy="3687996"/>
            <a:chOff x="3064477" y="3904735"/>
            <a:chExt cx="4819134" cy="4028303"/>
          </a:xfrm>
        </p:grpSpPr>
        <p:sp>
          <p:nvSpPr>
            <p:cNvPr id="88" name="Flowchart: Connector 87"/>
            <p:cNvSpPr/>
            <p:nvPr/>
          </p:nvSpPr>
          <p:spPr>
            <a:xfrm>
              <a:off x="3931772" y="4616072"/>
              <a:ext cx="3086865" cy="2501419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1093"/>
            </a:p>
          </p:txBody>
        </p:sp>
        <p:sp>
          <p:nvSpPr>
            <p:cNvPr id="89" name="Flowchart: Connector 88"/>
            <p:cNvSpPr/>
            <p:nvPr/>
          </p:nvSpPr>
          <p:spPr>
            <a:xfrm>
              <a:off x="3487163" y="4250723"/>
              <a:ext cx="3976081" cy="3336325"/>
            </a:xfrm>
            <a:prstGeom prst="flowChartConnector">
              <a:avLst/>
            </a:prstGeom>
            <a:noFill/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1093"/>
            </a:p>
          </p:txBody>
        </p:sp>
        <p:sp>
          <p:nvSpPr>
            <p:cNvPr id="90" name="Flowchart: Connector 89"/>
            <p:cNvSpPr/>
            <p:nvPr/>
          </p:nvSpPr>
          <p:spPr>
            <a:xfrm>
              <a:off x="3064477" y="3904735"/>
              <a:ext cx="4819134" cy="4028303"/>
            </a:xfrm>
            <a:prstGeom prst="flowChartConnector">
              <a:avLst/>
            </a:prstGeom>
            <a:noFill/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1093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25825526" y="4195380"/>
            <a:ext cx="4625683" cy="3687996"/>
            <a:chOff x="3064477" y="3904735"/>
            <a:chExt cx="4819134" cy="4028303"/>
          </a:xfrm>
        </p:grpSpPr>
        <p:sp>
          <p:nvSpPr>
            <p:cNvPr id="92" name="Flowchart: Connector 91"/>
            <p:cNvSpPr/>
            <p:nvPr/>
          </p:nvSpPr>
          <p:spPr>
            <a:xfrm>
              <a:off x="3931772" y="4616072"/>
              <a:ext cx="3086865" cy="2501419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1093"/>
            </a:p>
          </p:txBody>
        </p:sp>
        <p:sp>
          <p:nvSpPr>
            <p:cNvPr id="93" name="Flowchart: Connector 92"/>
            <p:cNvSpPr/>
            <p:nvPr/>
          </p:nvSpPr>
          <p:spPr>
            <a:xfrm>
              <a:off x="3487163" y="4250723"/>
              <a:ext cx="3976081" cy="3336325"/>
            </a:xfrm>
            <a:prstGeom prst="flowChartConnector">
              <a:avLst/>
            </a:prstGeom>
            <a:noFill/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1093"/>
            </a:p>
          </p:txBody>
        </p:sp>
        <p:sp>
          <p:nvSpPr>
            <p:cNvPr id="94" name="Flowchart: Connector 93"/>
            <p:cNvSpPr/>
            <p:nvPr/>
          </p:nvSpPr>
          <p:spPr>
            <a:xfrm>
              <a:off x="3064477" y="3904735"/>
              <a:ext cx="4819134" cy="4028303"/>
            </a:xfrm>
            <a:prstGeom prst="flowChartConnector">
              <a:avLst/>
            </a:prstGeom>
            <a:noFill/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1093"/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49828" y="5377657"/>
            <a:ext cx="1957669" cy="1228033"/>
          </a:xfrm>
          <a:prstGeom prst="rect">
            <a:avLst/>
          </a:prstGeom>
        </p:spPr>
      </p:pic>
      <p:grpSp>
        <p:nvGrpSpPr>
          <p:cNvPr id="107" name="Group 106"/>
          <p:cNvGrpSpPr/>
          <p:nvPr/>
        </p:nvGrpSpPr>
        <p:grpSpPr>
          <a:xfrm>
            <a:off x="17210189" y="12656556"/>
            <a:ext cx="4625683" cy="3687996"/>
            <a:chOff x="3064477" y="3904735"/>
            <a:chExt cx="4819134" cy="4028303"/>
          </a:xfrm>
        </p:grpSpPr>
        <p:sp>
          <p:nvSpPr>
            <p:cNvPr id="108" name="Flowchart: Connector 107"/>
            <p:cNvSpPr/>
            <p:nvPr/>
          </p:nvSpPr>
          <p:spPr>
            <a:xfrm>
              <a:off x="3931772" y="4616072"/>
              <a:ext cx="3086865" cy="2501419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1093"/>
            </a:p>
          </p:txBody>
        </p:sp>
        <p:sp>
          <p:nvSpPr>
            <p:cNvPr id="109" name="Flowchart: Connector 108"/>
            <p:cNvSpPr/>
            <p:nvPr/>
          </p:nvSpPr>
          <p:spPr>
            <a:xfrm>
              <a:off x="3487163" y="4250723"/>
              <a:ext cx="3976081" cy="3336325"/>
            </a:xfrm>
            <a:prstGeom prst="flowChartConnector">
              <a:avLst/>
            </a:prstGeom>
            <a:noFill/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1093"/>
            </a:p>
          </p:txBody>
        </p:sp>
        <p:sp>
          <p:nvSpPr>
            <p:cNvPr id="110" name="Flowchart: Connector 109"/>
            <p:cNvSpPr/>
            <p:nvPr/>
          </p:nvSpPr>
          <p:spPr>
            <a:xfrm>
              <a:off x="3064477" y="3904735"/>
              <a:ext cx="4819134" cy="4028303"/>
            </a:xfrm>
            <a:prstGeom prst="flowChartConnector">
              <a:avLst/>
            </a:prstGeom>
            <a:noFill/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1093"/>
            </a:p>
          </p:txBody>
        </p:sp>
      </p:grpSp>
      <p:sp>
        <p:nvSpPr>
          <p:cNvPr id="112" name="Rectangle 111"/>
          <p:cNvSpPr/>
          <p:nvPr/>
        </p:nvSpPr>
        <p:spPr>
          <a:xfrm>
            <a:off x="797820" y="14756831"/>
            <a:ext cx="72031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JM" sz="3600" dirty="0">
                <a:solidFill>
                  <a:srgbClr val="FFFF00"/>
                </a:solidFill>
              </a:rPr>
              <a:t>SMART SURVEILLANCE</a:t>
            </a:r>
          </a:p>
          <a:p>
            <a:pPr marL="207935" indent="-207935">
              <a:buFont typeface="Arial" panose="020B0604020202020204" pitchFamily="34" charset="0"/>
              <a:buChar char="•"/>
            </a:pPr>
            <a:r>
              <a:rPr lang="en-JM" sz="3600" dirty="0">
                <a:solidFill>
                  <a:srgbClr val="FFFF00"/>
                </a:solidFill>
              </a:rPr>
              <a:t> Trafalgar Rd &amp; Knutsford Blvd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16260257" y="11733561"/>
            <a:ext cx="5575616" cy="846705"/>
          </a:xfrm>
          <a:prstGeom prst="rect">
            <a:avLst/>
          </a:prstGeom>
          <a:solidFill>
            <a:schemeClr val="tx2">
              <a:alpha val="61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9218" tIns="99218" rIns="99218" bIns="99218" numCol="1" spcCol="38100" rtlCol="0" anchor="ctr">
            <a:spAutoFit/>
          </a:bodyPr>
          <a:lstStyle/>
          <a:p>
            <a:endParaRPr lang="en-JM" sz="4200" b="0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16816126" y="11807857"/>
            <a:ext cx="72031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JM" sz="3600" dirty="0">
                <a:solidFill>
                  <a:srgbClr val="FFFF00"/>
                </a:solidFill>
              </a:rPr>
              <a:t>FREE PUBLIC WIFI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7235" y="13691368"/>
            <a:ext cx="1495610" cy="1495610"/>
          </a:xfrm>
          <a:prstGeom prst="rect">
            <a:avLst/>
          </a:prstGeom>
        </p:spPr>
      </p:pic>
      <p:cxnSp>
        <p:nvCxnSpPr>
          <p:cNvPr id="121" name="Straight Connector 120"/>
          <p:cNvCxnSpPr/>
          <p:nvPr/>
        </p:nvCxnSpPr>
        <p:spPr>
          <a:xfrm flipV="1">
            <a:off x="21952316" y="12599725"/>
            <a:ext cx="3717885" cy="165177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V="1">
            <a:off x="20789066" y="6911528"/>
            <a:ext cx="5148444" cy="59663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0" name="Oval 10239"/>
          <p:cNvSpPr/>
          <p:nvPr/>
        </p:nvSpPr>
        <p:spPr>
          <a:xfrm>
            <a:off x="3575220" y="12346965"/>
            <a:ext cx="2804016" cy="1190627"/>
          </a:xfrm>
          <a:prstGeom prst="ellipse">
            <a:avLst/>
          </a:prstGeom>
          <a:solidFill>
            <a:srgbClr val="FFC000">
              <a:alpha val="47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9218" tIns="99218" rIns="99218" bIns="99218" numCol="1" spcCol="38100" rtlCol="0" anchor="ctr">
            <a:spAutoFit/>
          </a:bodyPr>
          <a:lstStyle/>
          <a:p>
            <a:endParaRPr lang="en-JM" sz="4200" b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18109605" y="13897678"/>
            <a:ext cx="2804016" cy="1190627"/>
          </a:xfrm>
          <a:prstGeom prst="ellipse">
            <a:avLst/>
          </a:prstGeom>
          <a:solidFill>
            <a:srgbClr val="FFC000">
              <a:alpha val="47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9218" tIns="99218" rIns="99218" bIns="99218" numCol="1" spcCol="38100" rtlCol="0" anchor="ctr">
            <a:spAutoFit/>
          </a:bodyPr>
          <a:lstStyle/>
          <a:p>
            <a:endParaRPr lang="en-JM" sz="4200" b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4744123" y="8533446"/>
            <a:ext cx="5708940" cy="846705"/>
          </a:xfrm>
          <a:prstGeom prst="rect">
            <a:avLst/>
          </a:prstGeom>
          <a:solidFill>
            <a:schemeClr val="tx2">
              <a:alpha val="61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9218" tIns="99218" rIns="99218" bIns="99218" numCol="1" spcCol="38100" rtlCol="0" anchor="ctr">
            <a:spAutoFit/>
          </a:bodyPr>
          <a:lstStyle/>
          <a:p>
            <a:endParaRPr lang="en-JM" sz="4200" b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3795725" y="8356636"/>
            <a:ext cx="7255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M" sz="3600" dirty="0">
                <a:solidFill>
                  <a:srgbClr val="FFFF00"/>
                </a:solidFill>
              </a:rPr>
              <a:t>SMART STREET LIGHTS</a:t>
            </a:r>
          </a:p>
          <a:p>
            <a:pPr marL="207935" indent="-207935">
              <a:buFont typeface="Arial" panose="020B0604020202020204" pitchFamily="34" charset="0"/>
              <a:buChar char="•"/>
            </a:pPr>
            <a:r>
              <a:rPr lang="en-JM" sz="3600" dirty="0">
                <a:solidFill>
                  <a:srgbClr val="FFFF00"/>
                </a:solidFill>
              </a:rPr>
              <a:t>334 Smart LED Lights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9549899" y="8659243"/>
            <a:ext cx="4625683" cy="3687996"/>
            <a:chOff x="3064477" y="3904735"/>
            <a:chExt cx="4819134" cy="4028303"/>
          </a:xfrm>
        </p:grpSpPr>
        <p:sp>
          <p:nvSpPr>
            <p:cNvPr id="80" name="Flowchart: Connector 79"/>
            <p:cNvSpPr/>
            <p:nvPr/>
          </p:nvSpPr>
          <p:spPr>
            <a:xfrm>
              <a:off x="3931772" y="4616072"/>
              <a:ext cx="3086865" cy="2501419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1093"/>
            </a:p>
          </p:txBody>
        </p:sp>
        <p:sp>
          <p:nvSpPr>
            <p:cNvPr id="81" name="Flowchart: Connector 80"/>
            <p:cNvSpPr/>
            <p:nvPr/>
          </p:nvSpPr>
          <p:spPr>
            <a:xfrm>
              <a:off x="3487163" y="4250723"/>
              <a:ext cx="3976081" cy="3336325"/>
            </a:xfrm>
            <a:prstGeom prst="flowChartConnector">
              <a:avLst/>
            </a:prstGeom>
            <a:noFill/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1093"/>
            </a:p>
          </p:txBody>
        </p:sp>
        <p:sp>
          <p:nvSpPr>
            <p:cNvPr id="82" name="Flowchart: Connector 81"/>
            <p:cNvSpPr/>
            <p:nvPr/>
          </p:nvSpPr>
          <p:spPr>
            <a:xfrm>
              <a:off x="3064477" y="3904735"/>
              <a:ext cx="4819134" cy="4028303"/>
            </a:xfrm>
            <a:prstGeom prst="flowChartConnector">
              <a:avLst/>
            </a:prstGeom>
            <a:noFill/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1093"/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30802" y="9489031"/>
            <a:ext cx="1477503" cy="1933013"/>
          </a:xfrm>
          <a:prstGeom prst="rect">
            <a:avLst/>
          </a:prstGeom>
        </p:spPr>
      </p:pic>
      <p:grpSp>
        <p:nvGrpSpPr>
          <p:cNvPr id="131" name="Group 130"/>
          <p:cNvGrpSpPr/>
          <p:nvPr/>
        </p:nvGrpSpPr>
        <p:grpSpPr>
          <a:xfrm>
            <a:off x="18737605" y="3820828"/>
            <a:ext cx="4625683" cy="3687996"/>
            <a:chOff x="3064477" y="3904735"/>
            <a:chExt cx="4819134" cy="4028303"/>
          </a:xfrm>
        </p:grpSpPr>
        <p:sp>
          <p:nvSpPr>
            <p:cNvPr id="132" name="Flowchart: Connector 131"/>
            <p:cNvSpPr/>
            <p:nvPr/>
          </p:nvSpPr>
          <p:spPr>
            <a:xfrm>
              <a:off x="3931772" y="4616072"/>
              <a:ext cx="3086865" cy="2501419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1093"/>
            </a:p>
          </p:txBody>
        </p:sp>
        <p:sp>
          <p:nvSpPr>
            <p:cNvPr id="133" name="Flowchart: Connector 132"/>
            <p:cNvSpPr/>
            <p:nvPr/>
          </p:nvSpPr>
          <p:spPr>
            <a:xfrm>
              <a:off x="3487163" y="4250723"/>
              <a:ext cx="3976081" cy="3336325"/>
            </a:xfrm>
            <a:prstGeom prst="flowChartConnector">
              <a:avLst/>
            </a:prstGeom>
            <a:noFill/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1093"/>
            </a:p>
          </p:txBody>
        </p:sp>
        <p:sp>
          <p:nvSpPr>
            <p:cNvPr id="134" name="Flowchart: Connector 133"/>
            <p:cNvSpPr/>
            <p:nvPr/>
          </p:nvSpPr>
          <p:spPr>
            <a:xfrm>
              <a:off x="3064477" y="3904735"/>
              <a:ext cx="4819134" cy="4028303"/>
            </a:xfrm>
            <a:prstGeom prst="flowChartConnector">
              <a:avLst/>
            </a:prstGeom>
            <a:noFill/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1093"/>
            </a:p>
          </p:txBody>
        </p:sp>
      </p:grpSp>
      <p:cxnSp>
        <p:nvCxnSpPr>
          <p:cNvPr id="138" name="Straight Connector 137"/>
          <p:cNvCxnSpPr/>
          <p:nvPr/>
        </p:nvCxnSpPr>
        <p:spPr>
          <a:xfrm flipH="1">
            <a:off x="23334675" y="5245835"/>
            <a:ext cx="2602835" cy="77097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Image result for MOBILE APP ic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1469" y="4850426"/>
            <a:ext cx="1574403" cy="157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traffic light ic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1501" y="11001384"/>
            <a:ext cx="1217856" cy="134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Oval 140"/>
          <p:cNvSpPr/>
          <p:nvPr/>
        </p:nvSpPr>
        <p:spPr>
          <a:xfrm>
            <a:off x="26400463" y="11027555"/>
            <a:ext cx="2804016" cy="1190627"/>
          </a:xfrm>
          <a:prstGeom prst="ellipse">
            <a:avLst/>
          </a:prstGeom>
          <a:solidFill>
            <a:srgbClr val="FFC000">
              <a:alpha val="47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9218" tIns="99218" rIns="99218" bIns="99218" numCol="1" spcCol="38100" rtlCol="0" anchor="ctr">
            <a:spAutoFit/>
          </a:bodyPr>
          <a:lstStyle/>
          <a:p>
            <a:endParaRPr lang="en-JM" sz="4200" b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22073858" y="17753772"/>
            <a:ext cx="9233691" cy="810142"/>
            <a:chOff x="18159062" y="12701844"/>
            <a:chExt cx="5819708" cy="370054"/>
          </a:xfrm>
        </p:grpSpPr>
        <p:sp>
          <p:nvSpPr>
            <p:cNvPr id="71" name="object 18"/>
            <p:cNvSpPr/>
            <p:nvPr userDrawn="1"/>
          </p:nvSpPr>
          <p:spPr>
            <a:xfrm>
              <a:off x="18159062" y="12709863"/>
              <a:ext cx="1049403" cy="321331"/>
            </a:xfrm>
            <a:custGeom>
              <a:avLst/>
              <a:gdLst/>
              <a:ahLst/>
              <a:cxnLst/>
              <a:rect l="l" t="t" r="r" b="b"/>
              <a:pathLst>
                <a:path w="1115694" h="341629">
                  <a:moveTo>
                    <a:pt x="15580" y="254411"/>
                  </a:moveTo>
                  <a:lnTo>
                    <a:pt x="0" y="333717"/>
                  </a:lnTo>
                  <a:lnTo>
                    <a:pt x="51874" y="339754"/>
                  </a:lnTo>
                  <a:lnTo>
                    <a:pt x="105075" y="341455"/>
                  </a:lnTo>
                  <a:lnTo>
                    <a:pt x="139791" y="340094"/>
                  </a:lnTo>
                  <a:lnTo>
                    <a:pt x="205667" y="324320"/>
                  </a:lnTo>
                  <a:lnTo>
                    <a:pt x="254048" y="284356"/>
                  </a:lnTo>
                  <a:lnTo>
                    <a:pt x="265935" y="260683"/>
                  </a:lnTo>
                  <a:lnTo>
                    <a:pt x="83254" y="260683"/>
                  </a:lnTo>
                  <a:lnTo>
                    <a:pt x="67261" y="260246"/>
                  </a:lnTo>
                  <a:lnTo>
                    <a:pt x="48616" y="258996"/>
                  </a:lnTo>
                  <a:lnTo>
                    <a:pt x="30371" y="257021"/>
                  </a:lnTo>
                  <a:lnTo>
                    <a:pt x="15580" y="254411"/>
                  </a:lnTo>
                  <a:close/>
                </a:path>
                <a:path w="1115694" h="341629">
                  <a:moveTo>
                    <a:pt x="823262" y="218998"/>
                  </a:moveTo>
                  <a:lnTo>
                    <a:pt x="693497" y="218998"/>
                  </a:lnTo>
                  <a:lnTo>
                    <a:pt x="690244" y="226758"/>
                  </a:lnTo>
                  <a:lnTo>
                    <a:pt x="689387" y="232820"/>
                  </a:lnTo>
                  <a:lnTo>
                    <a:pt x="691129" y="240311"/>
                  </a:lnTo>
                  <a:lnTo>
                    <a:pt x="695675" y="252358"/>
                  </a:lnTo>
                  <a:lnTo>
                    <a:pt x="729701" y="303589"/>
                  </a:lnTo>
                  <a:lnTo>
                    <a:pt x="792409" y="332418"/>
                  </a:lnTo>
                  <a:lnTo>
                    <a:pt x="831533" y="339250"/>
                  </a:lnTo>
                  <a:lnTo>
                    <a:pt x="874245" y="341455"/>
                  </a:lnTo>
                  <a:lnTo>
                    <a:pt x="914698" y="339454"/>
                  </a:lnTo>
                  <a:lnTo>
                    <a:pt x="955615" y="333266"/>
                  </a:lnTo>
                  <a:lnTo>
                    <a:pt x="994934" y="322611"/>
                  </a:lnTo>
                  <a:lnTo>
                    <a:pt x="1030596" y="307208"/>
                  </a:lnTo>
                  <a:lnTo>
                    <a:pt x="1080518" y="263583"/>
                  </a:lnTo>
                  <a:lnTo>
                    <a:pt x="896632" y="263583"/>
                  </a:lnTo>
                  <a:lnTo>
                    <a:pt x="872700" y="262007"/>
                  </a:lnTo>
                  <a:lnTo>
                    <a:pt x="852708" y="256950"/>
                  </a:lnTo>
                  <a:lnTo>
                    <a:pt x="837249" y="247919"/>
                  </a:lnTo>
                  <a:lnTo>
                    <a:pt x="826917" y="234422"/>
                  </a:lnTo>
                  <a:lnTo>
                    <a:pt x="823262" y="218998"/>
                  </a:lnTo>
                  <a:close/>
                </a:path>
                <a:path w="1115694" h="341629">
                  <a:moveTo>
                    <a:pt x="480268" y="106352"/>
                  </a:moveTo>
                  <a:lnTo>
                    <a:pt x="342785" y="106352"/>
                  </a:lnTo>
                  <a:lnTo>
                    <a:pt x="340356" y="118729"/>
                  </a:lnTo>
                  <a:lnTo>
                    <a:pt x="335214" y="145095"/>
                  </a:lnTo>
                  <a:lnTo>
                    <a:pt x="297634" y="336597"/>
                  </a:lnTo>
                  <a:lnTo>
                    <a:pt x="436122" y="336597"/>
                  </a:lnTo>
                  <a:lnTo>
                    <a:pt x="459745" y="216213"/>
                  </a:lnTo>
                  <a:lnTo>
                    <a:pt x="529240" y="216213"/>
                  </a:lnTo>
                  <a:lnTo>
                    <a:pt x="594154" y="211182"/>
                  </a:lnTo>
                  <a:lnTo>
                    <a:pt x="655802" y="190538"/>
                  </a:lnTo>
                  <a:lnTo>
                    <a:pt x="699353" y="155148"/>
                  </a:lnTo>
                  <a:lnTo>
                    <a:pt x="706343" y="144131"/>
                  </a:lnTo>
                  <a:lnTo>
                    <a:pt x="472571" y="144131"/>
                  </a:lnTo>
                  <a:lnTo>
                    <a:pt x="480268" y="106352"/>
                  </a:lnTo>
                  <a:close/>
                </a:path>
                <a:path w="1115694" h="341629">
                  <a:moveTo>
                    <a:pt x="948285" y="0"/>
                  </a:moveTo>
                  <a:lnTo>
                    <a:pt x="880284" y="5505"/>
                  </a:lnTo>
                  <a:lnTo>
                    <a:pt x="815346" y="25161"/>
                  </a:lnTo>
                  <a:lnTo>
                    <a:pt x="766864" y="60960"/>
                  </a:lnTo>
                  <a:lnTo>
                    <a:pt x="742270" y="106708"/>
                  </a:lnTo>
                  <a:lnTo>
                    <a:pt x="741422" y="111253"/>
                  </a:lnTo>
                  <a:lnTo>
                    <a:pt x="743552" y="144687"/>
                  </a:lnTo>
                  <a:lnTo>
                    <a:pt x="787872" y="187858"/>
                  </a:lnTo>
                  <a:lnTo>
                    <a:pt x="863162" y="209584"/>
                  </a:lnTo>
                  <a:lnTo>
                    <a:pt x="920503" y="218802"/>
                  </a:lnTo>
                  <a:lnTo>
                    <a:pt x="937464" y="223213"/>
                  </a:lnTo>
                  <a:lnTo>
                    <a:pt x="950022" y="230890"/>
                  </a:lnTo>
                  <a:lnTo>
                    <a:pt x="953311" y="243280"/>
                  </a:lnTo>
                  <a:lnTo>
                    <a:pt x="945396" y="254214"/>
                  </a:lnTo>
                  <a:lnTo>
                    <a:pt x="930198" y="260331"/>
                  </a:lnTo>
                  <a:lnTo>
                    <a:pt x="912386" y="262998"/>
                  </a:lnTo>
                  <a:lnTo>
                    <a:pt x="896632" y="263583"/>
                  </a:lnTo>
                  <a:lnTo>
                    <a:pt x="1080518" y="263583"/>
                  </a:lnTo>
                  <a:lnTo>
                    <a:pt x="1082706" y="261042"/>
                  </a:lnTo>
                  <a:lnTo>
                    <a:pt x="1095034" y="229720"/>
                  </a:lnTo>
                  <a:lnTo>
                    <a:pt x="1095883" y="203650"/>
                  </a:lnTo>
                  <a:lnTo>
                    <a:pt x="1087854" y="180343"/>
                  </a:lnTo>
                  <a:lnTo>
                    <a:pt x="1045318" y="145095"/>
                  </a:lnTo>
                  <a:lnTo>
                    <a:pt x="986721" y="128540"/>
                  </a:lnTo>
                  <a:lnTo>
                    <a:pt x="924401" y="118488"/>
                  </a:lnTo>
                  <a:lnTo>
                    <a:pt x="910058" y="116017"/>
                  </a:lnTo>
                  <a:lnTo>
                    <a:pt x="894661" y="112093"/>
                  </a:lnTo>
                  <a:lnTo>
                    <a:pt x="882951" y="105448"/>
                  </a:lnTo>
                  <a:lnTo>
                    <a:pt x="879669" y="94813"/>
                  </a:lnTo>
                  <a:lnTo>
                    <a:pt x="886120" y="84128"/>
                  </a:lnTo>
                  <a:lnTo>
                    <a:pt x="898319" y="77628"/>
                  </a:lnTo>
                  <a:lnTo>
                    <a:pt x="913284" y="74399"/>
                  </a:lnTo>
                  <a:lnTo>
                    <a:pt x="928034" y="73526"/>
                  </a:lnTo>
                  <a:lnTo>
                    <a:pt x="1109128" y="73526"/>
                  </a:lnTo>
                  <a:lnTo>
                    <a:pt x="1091699" y="45903"/>
                  </a:lnTo>
                  <a:lnTo>
                    <a:pt x="1065028" y="25197"/>
                  </a:lnTo>
                  <a:lnTo>
                    <a:pt x="1030950" y="10922"/>
                  </a:lnTo>
                  <a:lnTo>
                    <a:pt x="991393" y="2661"/>
                  </a:lnTo>
                  <a:lnTo>
                    <a:pt x="948285" y="0"/>
                  </a:lnTo>
                  <a:close/>
                </a:path>
                <a:path w="1115694" h="341629">
                  <a:moveTo>
                    <a:pt x="319236" y="4837"/>
                  </a:moveTo>
                  <a:lnTo>
                    <a:pt x="187952" y="4837"/>
                  </a:lnTo>
                  <a:lnTo>
                    <a:pt x="148173" y="207962"/>
                  </a:lnTo>
                  <a:lnTo>
                    <a:pt x="145955" y="218323"/>
                  </a:lnTo>
                  <a:lnTo>
                    <a:pt x="119191" y="254388"/>
                  </a:lnTo>
                  <a:lnTo>
                    <a:pt x="83254" y="260683"/>
                  </a:lnTo>
                  <a:lnTo>
                    <a:pt x="265935" y="260683"/>
                  </a:lnTo>
                  <a:lnTo>
                    <a:pt x="266629" y="259301"/>
                  </a:lnTo>
                  <a:lnTo>
                    <a:pt x="274284" y="233247"/>
                  </a:lnTo>
                  <a:lnTo>
                    <a:pt x="279467" y="207962"/>
                  </a:lnTo>
                  <a:lnTo>
                    <a:pt x="319236" y="4837"/>
                  </a:lnTo>
                  <a:close/>
                </a:path>
                <a:path w="1115694" h="341629">
                  <a:moveTo>
                    <a:pt x="544684" y="4837"/>
                  </a:moveTo>
                  <a:lnTo>
                    <a:pt x="362711" y="4837"/>
                  </a:lnTo>
                  <a:lnTo>
                    <a:pt x="347947" y="80081"/>
                  </a:lnTo>
                  <a:lnTo>
                    <a:pt x="510780" y="80081"/>
                  </a:lnTo>
                  <a:lnTo>
                    <a:pt x="537069" y="80585"/>
                  </a:lnTo>
                  <a:lnTo>
                    <a:pt x="561225" y="84111"/>
                  </a:lnTo>
                  <a:lnTo>
                    <a:pt x="578904" y="93682"/>
                  </a:lnTo>
                  <a:lnTo>
                    <a:pt x="585762" y="112321"/>
                  </a:lnTo>
                  <a:lnTo>
                    <a:pt x="581257" y="130411"/>
                  </a:lnTo>
                  <a:lnTo>
                    <a:pt x="568394" y="139888"/>
                  </a:lnTo>
                  <a:lnTo>
                    <a:pt x="549585" y="143534"/>
                  </a:lnTo>
                  <a:lnTo>
                    <a:pt x="527240" y="144131"/>
                  </a:lnTo>
                  <a:lnTo>
                    <a:pt x="706343" y="144131"/>
                  </a:lnTo>
                  <a:lnTo>
                    <a:pt x="712848" y="133879"/>
                  </a:lnTo>
                  <a:lnTo>
                    <a:pt x="720711" y="111253"/>
                  </a:lnTo>
                  <a:lnTo>
                    <a:pt x="721213" y="109106"/>
                  </a:lnTo>
                  <a:lnTo>
                    <a:pt x="721532" y="106897"/>
                  </a:lnTo>
                  <a:lnTo>
                    <a:pt x="721449" y="91275"/>
                  </a:lnTo>
                  <a:lnTo>
                    <a:pt x="696079" y="38118"/>
                  </a:lnTo>
                  <a:lnTo>
                    <a:pt x="643330" y="12594"/>
                  </a:lnTo>
                  <a:lnTo>
                    <a:pt x="577976" y="5245"/>
                  </a:lnTo>
                  <a:lnTo>
                    <a:pt x="544684" y="4837"/>
                  </a:lnTo>
                  <a:close/>
                </a:path>
                <a:path w="1115694" h="341629">
                  <a:moveTo>
                    <a:pt x="1109128" y="73526"/>
                  </a:moveTo>
                  <a:lnTo>
                    <a:pt x="928034" y="73526"/>
                  </a:lnTo>
                  <a:lnTo>
                    <a:pt x="951679" y="75271"/>
                  </a:lnTo>
                  <a:lnTo>
                    <a:pt x="970702" y="80960"/>
                  </a:lnTo>
                  <a:lnTo>
                    <a:pt x="984790" y="91275"/>
                  </a:lnTo>
                  <a:lnTo>
                    <a:pt x="993634" y="106897"/>
                  </a:lnTo>
                  <a:lnTo>
                    <a:pt x="994409" y="109556"/>
                  </a:lnTo>
                  <a:lnTo>
                    <a:pt x="995079" y="113158"/>
                  </a:lnTo>
                  <a:lnTo>
                    <a:pt x="995079" y="117839"/>
                  </a:lnTo>
                  <a:lnTo>
                    <a:pt x="1115191" y="117839"/>
                  </a:lnTo>
                  <a:lnTo>
                    <a:pt x="1115262" y="102387"/>
                  </a:lnTo>
                  <a:lnTo>
                    <a:pt x="1114781" y="93016"/>
                  </a:lnTo>
                  <a:lnTo>
                    <a:pt x="1113293" y="85929"/>
                  </a:lnTo>
                  <a:lnTo>
                    <a:pt x="1110343" y="77327"/>
                  </a:lnTo>
                  <a:lnTo>
                    <a:pt x="1110102" y="76447"/>
                  </a:lnTo>
                  <a:lnTo>
                    <a:pt x="1109840" y="75631"/>
                  </a:lnTo>
                  <a:lnTo>
                    <a:pt x="1109515" y="74982"/>
                  </a:lnTo>
                  <a:lnTo>
                    <a:pt x="1109275" y="73851"/>
                  </a:lnTo>
                  <a:lnTo>
                    <a:pt x="1109128" y="73526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 anchor="ctr"/>
            <a:lstStyle/>
            <a:p>
              <a:endParaRPr sz="900"/>
            </a:p>
          </p:txBody>
        </p:sp>
        <p:sp>
          <p:nvSpPr>
            <p:cNvPr id="72" name="object 28"/>
            <p:cNvSpPr/>
            <p:nvPr userDrawn="1"/>
          </p:nvSpPr>
          <p:spPr>
            <a:xfrm>
              <a:off x="19376188" y="12760748"/>
              <a:ext cx="0" cy="311150"/>
            </a:xfrm>
            <a:custGeom>
              <a:avLst/>
              <a:gdLst/>
              <a:ahLst/>
              <a:cxnLst/>
              <a:rect l="l" t="t" r="r" b="b"/>
              <a:pathLst>
                <a:path h="311150">
                  <a:moveTo>
                    <a:pt x="0" y="0"/>
                  </a:moveTo>
                  <a:lnTo>
                    <a:pt x="0" y="310723"/>
                  </a:lnTo>
                </a:path>
              </a:pathLst>
            </a:custGeom>
            <a:ln w="18837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900"/>
            </a:p>
          </p:txBody>
        </p:sp>
        <p:sp>
          <p:nvSpPr>
            <p:cNvPr id="73" name="Rectangle 72"/>
            <p:cNvSpPr/>
            <p:nvPr userDrawn="1"/>
          </p:nvSpPr>
          <p:spPr>
            <a:xfrm>
              <a:off x="19324044" y="12701844"/>
              <a:ext cx="4654726" cy="337371"/>
            </a:xfrm>
            <a:prstGeom prst="rect">
              <a:avLst/>
            </a:prstGeom>
          </p:spPr>
          <p:txBody>
            <a:bodyPr wrap="square" lIns="182807" tIns="91404" rIns="182807" bIns="91404" anchor="ctr">
              <a:spAutoFit/>
            </a:bodyPr>
            <a:lstStyle/>
            <a:p>
              <a:pPr algn="l"/>
              <a:r>
                <a:rPr lang="en-US" sz="3600" spc="-75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Gotham Book" panose="02000604040000020004" pitchFamily="50" charset="0"/>
                  <a:cs typeface="Lato Light"/>
                </a:rPr>
                <a:t>Technology and Innovation</a:t>
              </a:r>
              <a:endParaRPr lang="id-ID" sz="3600" spc="-75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Gotham Book" panose="02000604040000020004" pitchFamily="50" charset="0"/>
                <a:cs typeface="La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60188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/>
          <p:cNvSpPr txBox="1"/>
          <p:nvPr/>
        </p:nvSpPr>
        <p:spPr>
          <a:xfrm>
            <a:off x="489775" y="262245"/>
            <a:ext cx="169752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JM" sz="8000" dirty="0">
                <a:solidFill>
                  <a:schemeClr val="tx2"/>
                </a:solidFill>
                <a:latin typeface="Century Gothic" panose="020B0502020202020204" pitchFamily="34" charset="0"/>
              </a:rPr>
              <a:t>Jamaica’s Smart City Possibilities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867241" y="1852388"/>
            <a:ext cx="29624836" cy="14094863"/>
            <a:chOff x="1867240" y="1852387"/>
            <a:chExt cx="29624836" cy="14094863"/>
          </a:xfrm>
        </p:grpSpPr>
        <p:grpSp>
          <p:nvGrpSpPr>
            <p:cNvPr id="4" name="Group 3"/>
            <p:cNvGrpSpPr/>
            <p:nvPr/>
          </p:nvGrpSpPr>
          <p:grpSpPr>
            <a:xfrm>
              <a:off x="1867240" y="1852387"/>
              <a:ext cx="29624836" cy="14094863"/>
              <a:chOff x="1684219" y="1559779"/>
              <a:chExt cx="29624836" cy="14094863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7212638" y="7391031"/>
                <a:ext cx="3406866" cy="3336033"/>
                <a:chOff x="14007307" y="1218148"/>
                <a:chExt cx="1485521" cy="1707496"/>
              </a:xfr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</p:grpSpPr>
            <p:sp>
              <p:nvSpPr>
                <p:cNvPr id="80" name="Hexagon 79"/>
                <p:cNvSpPr/>
                <p:nvPr/>
              </p:nvSpPr>
              <p:spPr>
                <a:xfrm rot="5400000">
                  <a:off x="13896320" y="1329135"/>
                  <a:ext cx="1707496" cy="1485521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5B9BD5">
                    <a:hueOff val="0"/>
                    <a:satOff val="0"/>
                    <a:lumOff val="0"/>
                    <a:alphaOff val="0"/>
                  </a:srgbClr>
                </a:solidFill>
                <a:ln>
                  <a:noFill/>
                </a:ln>
                <a:effectLst/>
                <a:sp3d contourW="19050" prstMaterial="metal">
                  <a:bevelT w="88900" h="203200"/>
                  <a:bevelB w="165100" h="254000"/>
                </a:sp3d>
              </p:spPr>
            </p:sp>
            <p:sp>
              <p:nvSpPr>
                <p:cNvPr id="81" name="Hexagon 4"/>
                <p:cNvSpPr txBox="1"/>
                <p:nvPr/>
              </p:nvSpPr>
              <p:spPr>
                <a:xfrm>
                  <a:off x="14238801" y="1484233"/>
                  <a:ext cx="1022533" cy="11753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sp3d/>
              </p:spPr>
              <p:txBody>
                <a:bodyPr spcFirstLastPara="0" vert="horz" wrap="square" lIns="64691" tIns="64691" rIns="64691" bIns="64691" numCol="1" spcCol="1270" anchor="ctr" anchorCtr="0">
                  <a:noAutofit/>
                </a:bodyPr>
                <a:lstStyle/>
                <a:p>
                  <a:pPr defTabSz="754725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endParaRPr lang="en-US" sz="1698" b="0" kern="1200">
                    <a:solidFill>
                      <a:prstClr val="white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2" name="Hexagon 91"/>
              <p:cNvSpPr/>
              <p:nvPr/>
            </p:nvSpPr>
            <p:spPr>
              <a:xfrm rot="5400000">
                <a:off x="5440205" y="4552855"/>
                <a:ext cx="3283081" cy="340092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ysClr val="window" lastClr="FFFFFF"/>
              </a:solidFill>
              <a:ln w="1270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</p:sp>
          <p:sp>
            <p:nvSpPr>
              <p:cNvPr id="103" name="TextBox 102"/>
              <p:cNvSpPr txBox="1"/>
              <p:nvPr/>
            </p:nvSpPr>
            <p:spPr>
              <a:xfrm>
                <a:off x="26618763" y="2344230"/>
                <a:ext cx="311976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defTabSz="914400" hangingPunct="1"/>
                <a:r>
                  <a:rPr lang="en-JM" sz="4000" kern="1200" dirty="0">
                    <a:solidFill>
                      <a:prstClr val="black"/>
                    </a:solidFill>
                    <a:latin typeface="Open Sans" panose="020B0606030504020204"/>
                    <a:ea typeface="+mn-ea"/>
                    <a:cs typeface="+mn-cs"/>
                  </a:rPr>
                  <a:t>Connectivity</a:t>
                </a:r>
              </a:p>
            </p:txBody>
          </p:sp>
          <p:grpSp>
            <p:nvGrpSpPr>
              <p:cNvPr id="58" name="Group 57"/>
              <p:cNvGrpSpPr/>
              <p:nvPr/>
            </p:nvGrpSpPr>
            <p:grpSpPr>
              <a:xfrm>
                <a:off x="1686414" y="4450651"/>
                <a:ext cx="3406866" cy="3336033"/>
                <a:chOff x="14007307" y="1218148"/>
                <a:chExt cx="1485521" cy="1707496"/>
              </a:xfr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</p:grpSpPr>
            <p:sp>
              <p:nvSpPr>
                <p:cNvPr id="59" name="Hexagon 58"/>
                <p:cNvSpPr/>
                <p:nvPr/>
              </p:nvSpPr>
              <p:spPr>
                <a:xfrm rot="5400000">
                  <a:off x="13896320" y="1329135"/>
                  <a:ext cx="1707496" cy="1485521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5B9BD5">
                    <a:hueOff val="0"/>
                    <a:satOff val="0"/>
                    <a:lumOff val="0"/>
                    <a:alphaOff val="0"/>
                  </a:srgbClr>
                </a:solidFill>
                <a:ln>
                  <a:noFill/>
                </a:ln>
                <a:effectLst/>
                <a:sp3d contourW="19050" prstMaterial="metal">
                  <a:bevelT w="88900" h="203200"/>
                  <a:bevelB w="165100" h="254000"/>
                </a:sp3d>
              </p:spPr>
            </p:sp>
            <p:sp>
              <p:nvSpPr>
                <p:cNvPr id="60" name="Hexagon 4"/>
                <p:cNvSpPr txBox="1"/>
                <p:nvPr/>
              </p:nvSpPr>
              <p:spPr>
                <a:xfrm>
                  <a:off x="14238801" y="1484233"/>
                  <a:ext cx="1022533" cy="11753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sp3d/>
              </p:spPr>
              <p:txBody>
                <a:bodyPr spcFirstLastPara="0" vert="horz" wrap="square" lIns="64691" tIns="64691" rIns="64691" bIns="64691" numCol="1" spcCol="1270" anchor="ctr" anchorCtr="0">
                  <a:noAutofit/>
                </a:bodyPr>
                <a:lstStyle/>
                <a:p>
                  <a:pPr defTabSz="754725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endParaRPr lang="en-US" sz="1698" b="0" kern="1200">
                    <a:solidFill>
                      <a:prstClr val="white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6" name="Group 115"/>
              <p:cNvGrpSpPr/>
              <p:nvPr/>
            </p:nvGrpSpPr>
            <p:grpSpPr>
              <a:xfrm>
                <a:off x="11375565" y="7186101"/>
                <a:ext cx="3406866" cy="3336033"/>
                <a:chOff x="14007307" y="1218148"/>
                <a:chExt cx="1485521" cy="1707496"/>
              </a:xfr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</p:grpSpPr>
            <p:sp>
              <p:nvSpPr>
                <p:cNvPr id="117" name="Hexagon 116"/>
                <p:cNvSpPr/>
                <p:nvPr/>
              </p:nvSpPr>
              <p:spPr>
                <a:xfrm rot="5400000">
                  <a:off x="13896320" y="1329135"/>
                  <a:ext cx="1707496" cy="1485521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5B9BD5">
                    <a:hueOff val="0"/>
                    <a:satOff val="0"/>
                    <a:lumOff val="0"/>
                    <a:alphaOff val="0"/>
                  </a:srgbClr>
                </a:solidFill>
                <a:ln>
                  <a:noFill/>
                </a:ln>
                <a:effectLst/>
                <a:sp3d contourW="19050" prstMaterial="metal">
                  <a:bevelT w="88900" h="203200"/>
                  <a:bevelB w="165100" h="254000"/>
                </a:sp3d>
              </p:spPr>
            </p:sp>
            <p:sp>
              <p:nvSpPr>
                <p:cNvPr id="118" name="Hexagon 4"/>
                <p:cNvSpPr txBox="1"/>
                <p:nvPr/>
              </p:nvSpPr>
              <p:spPr>
                <a:xfrm>
                  <a:off x="14238801" y="1484233"/>
                  <a:ext cx="1022533" cy="11753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sp3d/>
              </p:spPr>
              <p:txBody>
                <a:bodyPr spcFirstLastPara="0" vert="horz" wrap="square" lIns="64691" tIns="64691" rIns="64691" bIns="64691" numCol="1" spcCol="1270" anchor="ctr" anchorCtr="0">
                  <a:noAutofit/>
                </a:bodyPr>
                <a:lstStyle/>
                <a:p>
                  <a:pPr defTabSz="754725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endParaRPr lang="en-US" sz="1698" b="0" kern="1200">
                    <a:solidFill>
                      <a:prstClr val="white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9" name="Group 118"/>
              <p:cNvGrpSpPr/>
              <p:nvPr/>
            </p:nvGrpSpPr>
            <p:grpSpPr>
              <a:xfrm>
                <a:off x="15761347" y="7341385"/>
                <a:ext cx="6761042" cy="3336033"/>
                <a:chOff x="14238801" y="1231681"/>
                <a:chExt cx="2948067" cy="1707496"/>
              </a:xfr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</p:grpSpPr>
            <p:sp>
              <p:nvSpPr>
                <p:cNvPr id="120" name="Hexagon 119"/>
                <p:cNvSpPr/>
                <p:nvPr/>
              </p:nvSpPr>
              <p:spPr>
                <a:xfrm rot="5400000">
                  <a:off x="15590360" y="1342668"/>
                  <a:ext cx="1707496" cy="1485521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5B9BD5">
                    <a:hueOff val="0"/>
                    <a:satOff val="0"/>
                    <a:lumOff val="0"/>
                    <a:alphaOff val="0"/>
                  </a:srgbClr>
                </a:solidFill>
                <a:ln>
                  <a:noFill/>
                </a:ln>
                <a:effectLst/>
                <a:sp3d contourW="19050" prstMaterial="metal">
                  <a:bevelT w="88900" h="203200"/>
                  <a:bevelB w="165100" h="254000"/>
                </a:sp3d>
              </p:spPr>
            </p:sp>
            <p:sp>
              <p:nvSpPr>
                <p:cNvPr id="121" name="Hexagon 4"/>
                <p:cNvSpPr txBox="1"/>
                <p:nvPr/>
              </p:nvSpPr>
              <p:spPr>
                <a:xfrm>
                  <a:off x="14238801" y="1484233"/>
                  <a:ext cx="1022533" cy="11753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sp3d/>
              </p:spPr>
              <p:txBody>
                <a:bodyPr spcFirstLastPara="0" vert="horz" wrap="square" lIns="64691" tIns="64691" rIns="64691" bIns="64691" numCol="1" spcCol="1270" anchor="ctr" anchorCtr="0">
                  <a:noAutofit/>
                </a:bodyPr>
                <a:lstStyle/>
                <a:p>
                  <a:pPr defTabSz="754725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endParaRPr lang="en-US" sz="1698" b="0" kern="1200">
                    <a:solidFill>
                      <a:prstClr val="white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2" name="Group 121"/>
              <p:cNvGrpSpPr/>
              <p:nvPr/>
            </p:nvGrpSpPr>
            <p:grpSpPr>
              <a:xfrm>
                <a:off x="21193053" y="4499286"/>
                <a:ext cx="3406866" cy="3336033"/>
                <a:chOff x="14007307" y="1218148"/>
                <a:chExt cx="1485521" cy="1707496"/>
              </a:xfr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</p:grpSpPr>
            <p:sp>
              <p:nvSpPr>
                <p:cNvPr id="123" name="Hexagon 122"/>
                <p:cNvSpPr/>
                <p:nvPr/>
              </p:nvSpPr>
              <p:spPr>
                <a:xfrm rot="5400000">
                  <a:off x="13896320" y="1329135"/>
                  <a:ext cx="1707496" cy="1485521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5B9BD5">
                    <a:hueOff val="0"/>
                    <a:satOff val="0"/>
                    <a:lumOff val="0"/>
                    <a:alphaOff val="0"/>
                  </a:srgbClr>
                </a:solidFill>
                <a:ln>
                  <a:noFill/>
                </a:ln>
                <a:effectLst/>
                <a:sp3d contourW="19050" prstMaterial="metal">
                  <a:bevelT w="88900" h="203200"/>
                  <a:bevelB w="165100" h="254000"/>
                </a:sp3d>
              </p:spPr>
            </p:sp>
            <p:sp>
              <p:nvSpPr>
                <p:cNvPr id="124" name="Hexagon 4"/>
                <p:cNvSpPr txBox="1"/>
                <p:nvPr/>
              </p:nvSpPr>
              <p:spPr>
                <a:xfrm>
                  <a:off x="14238801" y="1484233"/>
                  <a:ext cx="1022533" cy="11753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sp3d/>
              </p:spPr>
              <p:txBody>
                <a:bodyPr spcFirstLastPara="0" vert="horz" wrap="square" lIns="64691" tIns="64691" rIns="64691" bIns="64691" numCol="1" spcCol="1270" anchor="ctr" anchorCtr="0">
                  <a:noAutofit/>
                </a:bodyPr>
                <a:lstStyle/>
                <a:p>
                  <a:pPr defTabSz="754725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endParaRPr lang="en-US" sz="1698" b="0" kern="1200">
                    <a:solidFill>
                      <a:prstClr val="white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7" name="Hexagon 4"/>
              <p:cNvSpPr txBox="1"/>
              <p:nvPr/>
            </p:nvSpPr>
            <p:spPr>
              <a:xfrm>
                <a:off x="25482581" y="4971025"/>
                <a:ext cx="2345058" cy="2296302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/>
            </p:spPr>
            <p:txBody>
              <a:bodyPr spcFirstLastPara="0" vert="horz" wrap="square" lIns="64691" tIns="64691" rIns="64691" bIns="64691" numCol="1" spcCol="1270" anchor="ctr" anchorCtr="0">
                <a:noAutofit/>
              </a:bodyPr>
              <a:lstStyle/>
              <a:p>
                <a:pPr defTabSz="754725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endParaRPr lang="en-US" sz="1698" b="0" kern="120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28" name="Group 127"/>
              <p:cNvGrpSpPr/>
              <p:nvPr/>
            </p:nvGrpSpPr>
            <p:grpSpPr>
              <a:xfrm>
                <a:off x="23056325" y="7266818"/>
                <a:ext cx="3406866" cy="3336033"/>
                <a:chOff x="14007307" y="1218148"/>
                <a:chExt cx="1485521" cy="1707496"/>
              </a:xfr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</p:grpSpPr>
            <p:sp>
              <p:nvSpPr>
                <p:cNvPr id="129" name="Hexagon 128"/>
                <p:cNvSpPr/>
                <p:nvPr/>
              </p:nvSpPr>
              <p:spPr>
                <a:xfrm rot="5400000">
                  <a:off x="13896320" y="1329135"/>
                  <a:ext cx="1707496" cy="1485521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5B9BD5">
                    <a:hueOff val="0"/>
                    <a:satOff val="0"/>
                    <a:lumOff val="0"/>
                    <a:alphaOff val="0"/>
                  </a:srgbClr>
                </a:solidFill>
                <a:ln>
                  <a:noFill/>
                </a:ln>
                <a:effectLst/>
                <a:sp3d contourW="19050" prstMaterial="metal">
                  <a:bevelT w="88900" h="203200"/>
                  <a:bevelB w="165100" h="254000"/>
                </a:sp3d>
              </p:spPr>
            </p:sp>
            <p:sp>
              <p:nvSpPr>
                <p:cNvPr id="130" name="Hexagon 4"/>
                <p:cNvSpPr txBox="1"/>
                <p:nvPr/>
              </p:nvSpPr>
              <p:spPr>
                <a:xfrm>
                  <a:off x="14238801" y="1484233"/>
                  <a:ext cx="1022533" cy="11753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sp3d/>
              </p:spPr>
              <p:txBody>
                <a:bodyPr spcFirstLastPara="0" vert="horz" wrap="square" lIns="64691" tIns="64691" rIns="64691" bIns="64691" numCol="1" spcCol="1270" anchor="ctr" anchorCtr="0">
                  <a:noAutofit/>
                </a:bodyPr>
                <a:lstStyle/>
                <a:p>
                  <a:pPr defTabSz="754725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endParaRPr lang="en-US" sz="1698" b="0" kern="1200">
                    <a:solidFill>
                      <a:prstClr val="white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1" name="Group 130"/>
              <p:cNvGrpSpPr/>
              <p:nvPr/>
            </p:nvGrpSpPr>
            <p:grpSpPr>
              <a:xfrm>
                <a:off x="20920342" y="10249373"/>
                <a:ext cx="3406866" cy="3336033"/>
                <a:chOff x="14007307" y="1218148"/>
                <a:chExt cx="1485521" cy="1707496"/>
              </a:xfr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</p:grpSpPr>
            <p:sp>
              <p:nvSpPr>
                <p:cNvPr id="132" name="Hexagon 131"/>
                <p:cNvSpPr/>
                <p:nvPr/>
              </p:nvSpPr>
              <p:spPr>
                <a:xfrm rot="5400000">
                  <a:off x="13896320" y="1329135"/>
                  <a:ext cx="1707496" cy="1485521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5B9BD5">
                    <a:hueOff val="0"/>
                    <a:satOff val="0"/>
                    <a:lumOff val="0"/>
                    <a:alphaOff val="0"/>
                  </a:srgbClr>
                </a:solidFill>
                <a:ln>
                  <a:noFill/>
                </a:ln>
                <a:effectLst/>
                <a:sp3d contourW="19050" prstMaterial="metal">
                  <a:bevelT w="88900" h="203200"/>
                  <a:bevelB w="165100" h="254000"/>
                </a:sp3d>
              </p:spPr>
            </p:sp>
            <p:sp>
              <p:nvSpPr>
                <p:cNvPr id="133" name="Hexagon 4"/>
                <p:cNvSpPr txBox="1"/>
                <p:nvPr/>
              </p:nvSpPr>
              <p:spPr>
                <a:xfrm>
                  <a:off x="14238801" y="1484233"/>
                  <a:ext cx="1022533" cy="11753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sp3d/>
              </p:spPr>
              <p:txBody>
                <a:bodyPr spcFirstLastPara="0" vert="horz" wrap="square" lIns="64691" tIns="64691" rIns="64691" bIns="64691" numCol="1" spcCol="1270" anchor="ctr" anchorCtr="0">
                  <a:noAutofit/>
                </a:bodyPr>
                <a:lstStyle/>
                <a:p>
                  <a:pPr defTabSz="754725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endParaRPr lang="en-US" sz="1698" b="0" kern="1200">
                    <a:solidFill>
                      <a:prstClr val="white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4" name="Group 133"/>
              <p:cNvGrpSpPr/>
              <p:nvPr/>
            </p:nvGrpSpPr>
            <p:grpSpPr>
              <a:xfrm>
                <a:off x="13272790" y="10136572"/>
                <a:ext cx="3406866" cy="3336033"/>
                <a:chOff x="14007307" y="1218148"/>
                <a:chExt cx="1485521" cy="1707496"/>
              </a:xfr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</p:grpSpPr>
            <p:sp>
              <p:nvSpPr>
                <p:cNvPr id="135" name="Hexagon 134"/>
                <p:cNvSpPr/>
                <p:nvPr/>
              </p:nvSpPr>
              <p:spPr>
                <a:xfrm rot="5400000">
                  <a:off x="13896320" y="1329135"/>
                  <a:ext cx="1707496" cy="1485521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5B9BD5">
                    <a:hueOff val="0"/>
                    <a:satOff val="0"/>
                    <a:lumOff val="0"/>
                    <a:alphaOff val="0"/>
                  </a:srgbClr>
                </a:solidFill>
                <a:ln>
                  <a:noFill/>
                </a:ln>
                <a:effectLst/>
                <a:sp3d contourW="19050" prstMaterial="metal">
                  <a:bevelT w="88900" h="203200"/>
                  <a:bevelB w="165100" h="254000"/>
                </a:sp3d>
              </p:spPr>
            </p:sp>
            <p:sp>
              <p:nvSpPr>
                <p:cNvPr id="136" name="Hexagon 4"/>
                <p:cNvSpPr txBox="1"/>
                <p:nvPr/>
              </p:nvSpPr>
              <p:spPr>
                <a:xfrm>
                  <a:off x="14238801" y="1484233"/>
                  <a:ext cx="1022533" cy="11753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sp3d/>
              </p:spPr>
              <p:txBody>
                <a:bodyPr spcFirstLastPara="0" vert="horz" wrap="square" lIns="64691" tIns="64691" rIns="64691" bIns="64691" numCol="1" spcCol="1270" anchor="ctr" anchorCtr="0">
                  <a:noAutofit/>
                </a:bodyPr>
                <a:lstStyle/>
                <a:p>
                  <a:pPr defTabSz="754725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endParaRPr lang="en-US" sz="1698" b="0" kern="1200">
                    <a:solidFill>
                      <a:prstClr val="white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7" name="Hexagon 136"/>
              <p:cNvSpPr/>
              <p:nvPr/>
            </p:nvSpPr>
            <p:spPr>
              <a:xfrm rot="5400000">
                <a:off x="13551290" y="4363964"/>
                <a:ext cx="3283081" cy="340092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ysClr val="window" lastClr="FFFFFF"/>
              </a:solidFill>
              <a:ln w="1270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</p:sp>
          <p:sp>
            <p:nvSpPr>
              <p:cNvPr id="138" name="Hexagon 137"/>
              <p:cNvSpPr/>
              <p:nvPr/>
            </p:nvSpPr>
            <p:spPr>
              <a:xfrm rot="5400000">
                <a:off x="23115248" y="1500857"/>
                <a:ext cx="3283081" cy="340092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ysClr val="window" lastClr="FFFFFF"/>
              </a:solidFill>
              <a:ln w="1270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</p:sp>
          <p:sp>
            <p:nvSpPr>
              <p:cNvPr id="139" name="Hexagon 138"/>
              <p:cNvSpPr/>
              <p:nvPr/>
            </p:nvSpPr>
            <p:spPr>
              <a:xfrm rot="5400000">
                <a:off x="24658843" y="10216926"/>
                <a:ext cx="3283081" cy="340092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ysClr val="window" lastClr="FFFFFF"/>
              </a:solidFill>
              <a:ln w="1270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</p:sp>
          <p:sp>
            <p:nvSpPr>
              <p:cNvPr id="140" name="Hexagon 139"/>
              <p:cNvSpPr/>
              <p:nvPr/>
            </p:nvSpPr>
            <p:spPr>
              <a:xfrm rot="5400000">
                <a:off x="15174472" y="7161974"/>
                <a:ext cx="3283081" cy="340092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ysClr val="window" lastClr="FFFFFF"/>
              </a:solidFill>
              <a:ln w="1270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</p:sp>
          <p:sp>
            <p:nvSpPr>
              <p:cNvPr id="141" name="Hexagon 140"/>
              <p:cNvSpPr/>
              <p:nvPr/>
            </p:nvSpPr>
            <p:spPr>
              <a:xfrm rot="5400000">
                <a:off x="3646631" y="7282499"/>
                <a:ext cx="3283081" cy="340092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ysClr val="window" lastClr="FFFFFF"/>
              </a:solidFill>
              <a:ln w="1270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</p:sp>
          <p:sp>
            <p:nvSpPr>
              <p:cNvPr id="142" name="Hexagon 141"/>
              <p:cNvSpPr/>
              <p:nvPr/>
            </p:nvSpPr>
            <p:spPr>
              <a:xfrm rot="5400000">
                <a:off x="9440473" y="10012143"/>
                <a:ext cx="3283081" cy="340092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ysClr val="window" lastClr="FFFFFF"/>
              </a:solidFill>
              <a:ln w="1270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</p:sp>
          <p:pic>
            <p:nvPicPr>
              <p:cNvPr id="144" name="Picture 14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78186" y="8278950"/>
                <a:ext cx="1507284" cy="1507284"/>
              </a:xfrm>
              <a:prstGeom prst="rect">
                <a:avLst/>
              </a:prstGeom>
            </p:spPr>
          </p:pic>
          <p:pic>
            <p:nvPicPr>
              <p:cNvPr id="145" name="Picture 14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937162" y="5094781"/>
                <a:ext cx="2465806" cy="1742502"/>
              </a:xfrm>
              <a:prstGeom prst="rect">
                <a:avLst/>
              </a:prstGeom>
            </p:spPr>
          </p:pic>
          <p:pic>
            <p:nvPicPr>
              <p:cNvPr id="146" name="Picture 14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59637" y="10727064"/>
                <a:ext cx="1865692" cy="1776465"/>
              </a:xfrm>
              <a:prstGeom prst="rect">
                <a:avLst/>
              </a:prstGeom>
            </p:spPr>
          </p:pic>
          <p:pic>
            <p:nvPicPr>
              <p:cNvPr id="148" name="Picture 147"/>
              <p:cNvPicPr>
                <a:picLocks noChangeAspect="1"/>
              </p:cNvPicPr>
              <p:nvPr/>
            </p:nvPicPr>
            <p:blipFill>
              <a:blip r:embed="rId5">
                <a:duotone>
                  <a:srgbClr val="70AD47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88621" y="10752214"/>
                <a:ext cx="2274593" cy="2274593"/>
              </a:xfrm>
              <a:prstGeom prst="rect">
                <a:avLst/>
              </a:prstGeom>
            </p:spPr>
          </p:pic>
          <p:sp>
            <p:nvSpPr>
              <p:cNvPr id="151" name="TextBox 150"/>
              <p:cNvSpPr txBox="1"/>
              <p:nvPr/>
            </p:nvSpPr>
            <p:spPr>
              <a:xfrm>
                <a:off x="1883313" y="10461804"/>
                <a:ext cx="425865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defTabSz="914400" hangingPunct="1"/>
                <a:r>
                  <a:rPr lang="en-JM" sz="4000" kern="1200" dirty="0">
                    <a:solidFill>
                      <a:prstClr val="black"/>
                    </a:solidFill>
                    <a:latin typeface="Open Sans" panose="020B0606030504020204"/>
                    <a:ea typeface="+mn-ea"/>
                    <a:cs typeface="+mn-cs"/>
                  </a:rPr>
                  <a:t>Health Care</a:t>
                </a:r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5381283" y="11792007"/>
                <a:ext cx="3727557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defTabSz="914400" hangingPunct="1"/>
                <a:r>
                  <a:rPr lang="en-JM" sz="4000" kern="1200" dirty="0">
                    <a:solidFill>
                      <a:prstClr val="black"/>
                    </a:solidFill>
                    <a:latin typeface="Open Sans" panose="020B0606030504020204"/>
                    <a:ea typeface="+mn-ea"/>
                    <a:cs typeface="+mn-cs"/>
                  </a:rPr>
                  <a:t>Governance &amp; Citizen Services</a:t>
                </a: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16831063" y="3227168"/>
                <a:ext cx="450575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defTabSz="914400" hangingPunct="1"/>
                <a:r>
                  <a:rPr lang="en-JM" sz="4000" kern="1200" dirty="0">
                    <a:solidFill>
                      <a:prstClr val="black"/>
                    </a:solidFill>
                    <a:latin typeface="Open Sans" panose="020B0606030504020204"/>
                    <a:ea typeface="+mn-ea"/>
                    <a:cs typeface="+mn-cs"/>
                  </a:rPr>
                  <a:t>Energy Management</a:t>
                </a:r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8776838" y="3619167"/>
                <a:ext cx="386072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defTabSz="914400" hangingPunct="1"/>
                <a:r>
                  <a:rPr lang="en-JM" sz="4000" kern="1200" dirty="0">
                    <a:solidFill>
                      <a:prstClr val="black"/>
                    </a:solidFill>
                    <a:latin typeface="Open Sans" panose="020B0606030504020204"/>
                    <a:ea typeface="+mn-ea"/>
                    <a:cs typeface="+mn-cs"/>
                  </a:rPr>
                  <a:t>Water Management</a:t>
                </a:r>
                <a:endParaRPr lang="en-JM" sz="4000" kern="1200" dirty="0">
                  <a:solidFill>
                    <a:prstClr val="black"/>
                  </a:solidFill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6" name="TextBox 155"/>
              <p:cNvSpPr txBox="1"/>
              <p:nvPr/>
            </p:nvSpPr>
            <p:spPr>
              <a:xfrm>
                <a:off x="26300383" y="13585406"/>
                <a:ext cx="373211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defTabSz="914400" hangingPunct="1"/>
                <a:r>
                  <a:rPr lang="en-JM" sz="4000" kern="1200" dirty="0">
                    <a:solidFill>
                      <a:prstClr val="black"/>
                    </a:solidFill>
                    <a:latin typeface="Open Sans" panose="020B0606030504020204"/>
                    <a:ea typeface="+mn-ea"/>
                    <a:cs typeface="+mn-cs"/>
                  </a:rPr>
                  <a:t>Urban Mobility</a:t>
                </a:r>
              </a:p>
            </p:txBody>
          </p:sp>
          <p:sp>
            <p:nvSpPr>
              <p:cNvPr id="157" name="TextBox 156"/>
              <p:cNvSpPr txBox="1"/>
              <p:nvPr/>
            </p:nvSpPr>
            <p:spPr>
              <a:xfrm>
                <a:off x="26788994" y="7690850"/>
                <a:ext cx="25667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defTabSz="914400" hangingPunct="1"/>
                <a:r>
                  <a:rPr lang="en-JM" sz="4000" kern="1200" dirty="0">
                    <a:solidFill>
                      <a:prstClr val="black"/>
                    </a:solidFill>
                    <a:latin typeface="Open Sans" panose="020B0606030504020204"/>
                    <a:ea typeface="+mn-ea"/>
                    <a:cs typeface="+mn-cs"/>
                  </a:rPr>
                  <a:t>Education</a:t>
                </a: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6920345" y="4635261"/>
                <a:ext cx="4547510" cy="247792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9218" tIns="99218" rIns="99218" bIns="99218" numCol="1" spcCol="38100" rtlCol="0" anchor="ctr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JM" sz="2400" b="0" dirty="0"/>
                  <a:t>Smart Energy Management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JM" sz="2800" dirty="0">
                    <a:solidFill>
                      <a:srgbClr val="00B050"/>
                    </a:solidFill>
                  </a:rPr>
                  <a:t>Renewable Integration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JM" sz="2400" b="0" dirty="0"/>
                  <a:t>Energy Efficient &amp; Green Buildings and Homes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JM" sz="2400" dirty="0">
                    <a:solidFill>
                      <a:srgbClr val="FF0000"/>
                    </a:solidFill>
                  </a:rPr>
                  <a:t>Smart Lights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JM" sz="2400" dirty="0">
                    <a:solidFill>
                      <a:srgbClr val="FF0000"/>
                    </a:solidFill>
                  </a:rPr>
                  <a:t>Distribution Automation</a:t>
                </a:r>
              </a:p>
            </p:txBody>
          </p:sp>
          <p:pic>
            <p:nvPicPr>
              <p:cNvPr id="1026" name="Picture 2" descr="Related image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66771" y="5450046"/>
                <a:ext cx="2478541" cy="19036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8" name="TextBox 157"/>
              <p:cNvSpPr txBox="1"/>
              <p:nvPr/>
            </p:nvSpPr>
            <p:spPr>
              <a:xfrm>
                <a:off x="8760791" y="4840081"/>
                <a:ext cx="4547510" cy="1677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9218" tIns="99218" rIns="99218" bIns="99218" numCol="1" spcCol="38100" rtlCol="0" anchor="ctr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JM" sz="2400" b="0" dirty="0"/>
                  <a:t>Smart Water Management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JM" sz="2400" b="0" dirty="0"/>
                  <a:t>Leakage Identification &amp; Prev. Maintenance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JM" sz="2400" b="0" dirty="0"/>
                  <a:t>Water Quality Management</a:t>
                </a:r>
              </a:p>
            </p:txBody>
          </p:sp>
          <p:sp>
            <p:nvSpPr>
              <p:cNvPr id="159" name="TextBox 158"/>
              <p:cNvSpPr txBox="1"/>
              <p:nvPr/>
            </p:nvSpPr>
            <p:spPr>
              <a:xfrm>
                <a:off x="1684219" y="11169690"/>
                <a:ext cx="4547510" cy="93903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9218" tIns="99218" rIns="99218" bIns="99218" numCol="1" spcCol="38100" rtlCol="0" anchor="ctr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JM" sz="2400" b="0" dirty="0"/>
                  <a:t>Digital Records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JM" sz="2400" b="0" dirty="0"/>
                  <a:t>Tele-Medicine</a:t>
                </a: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5381281" y="13607609"/>
                <a:ext cx="5431202" cy="20470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9218" tIns="99218" rIns="99218" bIns="99218" numCol="1" spcCol="38100" rtlCol="0" anchor="ctr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JM" sz="2400" b="0" dirty="0"/>
                  <a:t>Public Information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JM" sz="2400" b="0" dirty="0"/>
                  <a:t>Electronic Service Delivery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JM" sz="2400" b="0" dirty="0"/>
                  <a:t>Citizen Engagement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JM" sz="2400" b="0" dirty="0"/>
                  <a:t>Citizen’s – City’s Eyes &amp; ears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JM" sz="2400" b="0" dirty="0"/>
                  <a:t>CCTV Video Crime Monitoring</a:t>
                </a:r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26300383" y="14281259"/>
                <a:ext cx="5008672" cy="1308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9218" tIns="99218" rIns="99218" bIns="99218" numCol="1" spcCol="38100" rtlCol="0" anchor="ctr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JM" sz="2400" dirty="0">
                    <a:solidFill>
                      <a:srgbClr val="FF0000"/>
                    </a:solidFill>
                  </a:rPr>
                  <a:t>Electric Vehicle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JM" sz="2400" dirty="0">
                    <a:solidFill>
                      <a:srgbClr val="FF0000"/>
                    </a:solidFill>
                  </a:rPr>
                  <a:t>Smart Parking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JM" sz="2400" b="0" dirty="0"/>
                  <a:t>Intelligent Traffic Management</a:t>
                </a:r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26846166" y="8458159"/>
                <a:ext cx="2781352" cy="93903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9218" tIns="99218" rIns="99218" bIns="99218" numCol="1" spcCol="38100" rtlCol="0" anchor="ctr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JM" sz="2400" b="0" dirty="0"/>
                  <a:t>Digital Records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JM" sz="2400" b="0" dirty="0"/>
                  <a:t>Tele-Education</a:t>
                </a:r>
              </a:p>
            </p:txBody>
          </p:sp>
          <p:pic>
            <p:nvPicPr>
              <p:cNvPr id="1030" name="Picture 6" descr="Image result for wifi icon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512"/>
              <a:stretch/>
            </p:blipFill>
            <p:spPr bwMode="auto">
              <a:xfrm>
                <a:off x="23883050" y="2344230"/>
                <a:ext cx="1882922" cy="18807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3" name="TextBox 162"/>
              <p:cNvSpPr txBox="1"/>
              <p:nvPr/>
            </p:nvSpPr>
            <p:spPr>
              <a:xfrm>
                <a:off x="26649748" y="3070656"/>
                <a:ext cx="2781352" cy="56970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9218" tIns="99218" rIns="99218" bIns="99218" numCol="1" spcCol="38100" rtlCol="0" anchor="ctr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JM" sz="2400" dirty="0">
                    <a:solidFill>
                      <a:srgbClr val="FF0000"/>
                    </a:solidFill>
                  </a:rPr>
                  <a:t>Public Wi-Fi</a:t>
                </a:r>
              </a:p>
            </p:txBody>
          </p:sp>
          <p:sp>
            <p:nvSpPr>
              <p:cNvPr id="166" name="Hexagon 165"/>
              <p:cNvSpPr/>
              <p:nvPr/>
            </p:nvSpPr>
            <p:spPr>
              <a:xfrm rot="5400000">
                <a:off x="24953805" y="4442918"/>
                <a:ext cx="3283081" cy="340092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ysClr val="window" lastClr="FFFFFF"/>
              </a:solidFill>
              <a:ln w="1270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</p:sp>
          <p:sp>
            <p:nvSpPr>
              <p:cNvPr id="167" name="TextBox 166"/>
              <p:cNvSpPr txBox="1"/>
              <p:nvPr/>
            </p:nvSpPr>
            <p:spPr>
              <a:xfrm>
                <a:off x="16682659" y="10621312"/>
                <a:ext cx="3366627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defTabSz="914400" hangingPunct="1"/>
                <a:r>
                  <a:rPr lang="en-JM" sz="4000" kern="1200" dirty="0">
                    <a:solidFill>
                      <a:prstClr val="black"/>
                    </a:solidFill>
                    <a:latin typeface="Open Sans" panose="020B0606030504020204"/>
                    <a:ea typeface="+mn-ea"/>
                    <a:cs typeface="+mn-cs"/>
                  </a:rPr>
                  <a:t>Waste </a:t>
                </a:r>
              </a:p>
              <a:p>
                <a:pPr algn="l" defTabSz="914400" hangingPunct="1"/>
                <a:r>
                  <a:rPr lang="en-JM" sz="4000" kern="1200" dirty="0">
                    <a:solidFill>
                      <a:prstClr val="black"/>
                    </a:solidFill>
                    <a:latin typeface="Open Sans" panose="020B0606030504020204"/>
                    <a:ea typeface="+mn-ea"/>
                    <a:cs typeface="+mn-cs"/>
                  </a:rPr>
                  <a:t>Management</a:t>
                </a:r>
              </a:p>
            </p:txBody>
          </p:sp>
          <p:sp>
            <p:nvSpPr>
              <p:cNvPr id="168" name="TextBox 167"/>
              <p:cNvSpPr txBox="1"/>
              <p:nvPr/>
            </p:nvSpPr>
            <p:spPr>
              <a:xfrm>
                <a:off x="16689763" y="11907706"/>
                <a:ext cx="5008672" cy="1677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9218" tIns="99218" rIns="99218" bIns="99218" numCol="1" spcCol="38100" rtlCol="0" anchor="ctr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JM" sz="2400" b="0" dirty="0"/>
                  <a:t>Smart Waste Management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JM" sz="2400" b="0" dirty="0"/>
                  <a:t>Recycle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JM" sz="2400" b="0" dirty="0"/>
                  <a:t>Intelligent Disposal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JM" sz="2400" b="0" dirty="0"/>
                  <a:t>Waste Reduction</a:t>
                </a:r>
              </a:p>
            </p:txBody>
          </p:sp>
          <p:pic>
            <p:nvPicPr>
              <p:cNvPr id="1028" name="Picture 4" descr="Image result for education icon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33649" y="5165876"/>
                <a:ext cx="2169100" cy="20696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32" name="Picture 8" descr="Related image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77305" y="8284747"/>
              <a:ext cx="3086100" cy="1952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2" name="Group 61"/>
          <p:cNvGrpSpPr/>
          <p:nvPr/>
        </p:nvGrpSpPr>
        <p:grpSpPr>
          <a:xfrm>
            <a:off x="22073858" y="17753772"/>
            <a:ext cx="9233691" cy="810142"/>
            <a:chOff x="18159062" y="12701844"/>
            <a:chExt cx="5819708" cy="370054"/>
          </a:xfrm>
        </p:grpSpPr>
        <p:sp>
          <p:nvSpPr>
            <p:cNvPr id="63" name="object 18"/>
            <p:cNvSpPr/>
            <p:nvPr userDrawn="1"/>
          </p:nvSpPr>
          <p:spPr>
            <a:xfrm>
              <a:off x="18159062" y="12709863"/>
              <a:ext cx="1049403" cy="321331"/>
            </a:xfrm>
            <a:custGeom>
              <a:avLst/>
              <a:gdLst/>
              <a:ahLst/>
              <a:cxnLst/>
              <a:rect l="l" t="t" r="r" b="b"/>
              <a:pathLst>
                <a:path w="1115694" h="341629">
                  <a:moveTo>
                    <a:pt x="15580" y="254411"/>
                  </a:moveTo>
                  <a:lnTo>
                    <a:pt x="0" y="333717"/>
                  </a:lnTo>
                  <a:lnTo>
                    <a:pt x="51874" y="339754"/>
                  </a:lnTo>
                  <a:lnTo>
                    <a:pt x="105075" y="341455"/>
                  </a:lnTo>
                  <a:lnTo>
                    <a:pt x="139791" y="340094"/>
                  </a:lnTo>
                  <a:lnTo>
                    <a:pt x="205667" y="324320"/>
                  </a:lnTo>
                  <a:lnTo>
                    <a:pt x="254048" y="284356"/>
                  </a:lnTo>
                  <a:lnTo>
                    <a:pt x="265935" y="260683"/>
                  </a:lnTo>
                  <a:lnTo>
                    <a:pt x="83254" y="260683"/>
                  </a:lnTo>
                  <a:lnTo>
                    <a:pt x="67261" y="260246"/>
                  </a:lnTo>
                  <a:lnTo>
                    <a:pt x="48616" y="258996"/>
                  </a:lnTo>
                  <a:lnTo>
                    <a:pt x="30371" y="257021"/>
                  </a:lnTo>
                  <a:lnTo>
                    <a:pt x="15580" y="254411"/>
                  </a:lnTo>
                  <a:close/>
                </a:path>
                <a:path w="1115694" h="341629">
                  <a:moveTo>
                    <a:pt x="823262" y="218998"/>
                  </a:moveTo>
                  <a:lnTo>
                    <a:pt x="693497" y="218998"/>
                  </a:lnTo>
                  <a:lnTo>
                    <a:pt x="690244" y="226758"/>
                  </a:lnTo>
                  <a:lnTo>
                    <a:pt x="689387" y="232820"/>
                  </a:lnTo>
                  <a:lnTo>
                    <a:pt x="691129" y="240311"/>
                  </a:lnTo>
                  <a:lnTo>
                    <a:pt x="695675" y="252358"/>
                  </a:lnTo>
                  <a:lnTo>
                    <a:pt x="729701" y="303589"/>
                  </a:lnTo>
                  <a:lnTo>
                    <a:pt x="792409" y="332418"/>
                  </a:lnTo>
                  <a:lnTo>
                    <a:pt x="831533" y="339250"/>
                  </a:lnTo>
                  <a:lnTo>
                    <a:pt x="874245" y="341455"/>
                  </a:lnTo>
                  <a:lnTo>
                    <a:pt x="914698" y="339454"/>
                  </a:lnTo>
                  <a:lnTo>
                    <a:pt x="955615" y="333266"/>
                  </a:lnTo>
                  <a:lnTo>
                    <a:pt x="994934" y="322611"/>
                  </a:lnTo>
                  <a:lnTo>
                    <a:pt x="1030596" y="307208"/>
                  </a:lnTo>
                  <a:lnTo>
                    <a:pt x="1080518" y="263583"/>
                  </a:lnTo>
                  <a:lnTo>
                    <a:pt x="896632" y="263583"/>
                  </a:lnTo>
                  <a:lnTo>
                    <a:pt x="872700" y="262007"/>
                  </a:lnTo>
                  <a:lnTo>
                    <a:pt x="852708" y="256950"/>
                  </a:lnTo>
                  <a:lnTo>
                    <a:pt x="837249" y="247919"/>
                  </a:lnTo>
                  <a:lnTo>
                    <a:pt x="826917" y="234422"/>
                  </a:lnTo>
                  <a:lnTo>
                    <a:pt x="823262" y="218998"/>
                  </a:lnTo>
                  <a:close/>
                </a:path>
                <a:path w="1115694" h="341629">
                  <a:moveTo>
                    <a:pt x="480268" y="106352"/>
                  </a:moveTo>
                  <a:lnTo>
                    <a:pt x="342785" y="106352"/>
                  </a:lnTo>
                  <a:lnTo>
                    <a:pt x="340356" y="118729"/>
                  </a:lnTo>
                  <a:lnTo>
                    <a:pt x="335214" y="145095"/>
                  </a:lnTo>
                  <a:lnTo>
                    <a:pt x="297634" y="336597"/>
                  </a:lnTo>
                  <a:lnTo>
                    <a:pt x="436122" y="336597"/>
                  </a:lnTo>
                  <a:lnTo>
                    <a:pt x="459745" y="216213"/>
                  </a:lnTo>
                  <a:lnTo>
                    <a:pt x="529240" y="216213"/>
                  </a:lnTo>
                  <a:lnTo>
                    <a:pt x="594154" y="211182"/>
                  </a:lnTo>
                  <a:lnTo>
                    <a:pt x="655802" y="190538"/>
                  </a:lnTo>
                  <a:lnTo>
                    <a:pt x="699353" y="155148"/>
                  </a:lnTo>
                  <a:lnTo>
                    <a:pt x="706343" y="144131"/>
                  </a:lnTo>
                  <a:lnTo>
                    <a:pt x="472571" y="144131"/>
                  </a:lnTo>
                  <a:lnTo>
                    <a:pt x="480268" y="106352"/>
                  </a:lnTo>
                  <a:close/>
                </a:path>
                <a:path w="1115694" h="341629">
                  <a:moveTo>
                    <a:pt x="948285" y="0"/>
                  </a:moveTo>
                  <a:lnTo>
                    <a:pt x="880284" y="5505"/>
                  </a:lnTo>
                  <a:lnTo>
                    <a:pt x="815346" y="25161"/>
                  </a:lnTo>
                  <a:lnTo>
                    <a:pt x="766864" y="60960"/>
                  </a:lnTo>
                  <a:lnTo>
                    <a:pt x="742270" y="106708"/>
                  </a:lnTo>
                  <a:lnTo>
                    <a:pt x="741422" y="111253"/>
                  </a:lnTo>
                  <a:lnTo>
                    <a:pt x="743552" y="144687"/>
                  </a:lnTo>
                  <a:lnTo>
                    <a:pt x="787872" y="187858"/>
                  </a:lnTo>
                  <a:lnTo>
                    <a:pt x="863162" y="209584"/>
                  </a:lnTo>
                  <a:lnTo>
                    <a:pt x="920503" y="218802"/>
                  </a:lnTo>
                  <a:lnTo>
                    <a:pt x="937464" y="223213"/>
                  </a:lnTo>
                  <a:lnTo>
                    <a:pt x="950022" y="230890"/>
                  </a:lnTo>
                  <a:lnTo>
                    <a:pt x="953311" y="243280"/>
                  </a:lnTo>
                  <a:lnTo>
                    <a:pt x="945396" y="254214"/>
                  </a:lnTo>
                  <a:lnTo>
                    <a:pt x="930198" y="260331"/>
                  </a:lnTo>
                  <a:lnTo>
                    <a:pt x="912386" y="262998"/>
                  </a:lnTo>
                  <a:lnTo>
                    <a:pt x="896632" y="263583"/>
                  </a:lnTo>
                  <a:lnTo>
                    <a:pt x="1080518" y="263583"/>
                  </a:lnTo>
                  <a:lnTo>
                    <a:pt x="1082706" y="261042"/>
                  </a:lnTo>
                  <a:lnTo>
                    <a:pt x="1095034" y="229720"/>
                  </a:lnTo>
                  <a:lnTo>
                    <a:pt x="1095883" y="203650"/>
                  </a:lnTo>
                  <a:lnTo>
                    <a:pt x="1087854" y="180343"/>
                  </a:lnTo>
                  <a:lnTo>
                    <a:pt x="1045318" y="145095"/>
                  </a:lnTo>
                  <a:lnTo>
                    <a:pt x="986721" y="128540"/>
                  </a:lnTo>
                  <a:lnTo>
                    <a:pt x="924401" y="118488"/>
                  </a:lnTo>
                  <a:lnTo>
                    <a:pt x="910058" y="116017"/>
                  </a:lnTo>
                  <a:lnTo>
                    <a:pt x="894661" y="112093"/>
                  </a:lnTo>
                  <a:lnTo>
                    <a:pt x="882951" y="105448"/>
                  </a:lnTo>
                  <a:lnTo>
                    <a:pt x="879669" y="94813"/>
                  </a:lnTo>
                  <a:lnTo>
                    <a:pt x="886120" y="84128"/>
                  </a:lnTo>
                  <a:lnTo>
                    <a:pt x="898319" y="77628"/>
                  </a:lnTo>
                  <a:lnTo>
                    <a:pt x="913284" y="74399"/>
                  </a:lnTo>
                  <a:lnTo>
                    <a:pt x="928034" y="73526"/>
                  </a:lnTo>
                  <a:lnTo>
                    <a:pt x="1109128" y="73526"/>
                  </a:lnTo>
                  <a:lnTo>
                    <a:pt x="1091699" y="45903"/>
                  </a:lnTo>
                  <a:lnTo>
                    <a:pt x="1065028" y="25197"/>
                  </a:lnTo>
                  <a:lnTo>
                    <a:pt x="1030950" y="10922"/>
                  </a:lnTo>
                  <a:lnTo>
                    <a:pt x="991393" y="2661"/>
                  </a:lnTo>
                  <a:lnTo>
                    <a:pt x="948285" y="0"/>
                  </a:lnTo>
                  <a:close/>
                </a:path>
                <a:path w="1115694" h="341629">
                  <a:moveTo>
                    <a:pt x="319236" y="4837"/>
                  </a:moveTo>
                  <a:lnTo>
                    <a:pt x="187952" y="4837"/>
                  </a:lnTo>
                  <a:lnTo>
                    <a:pt x="148173" y="207962"/>
                  </a:lnTo>
                  <a:lnTo>
                    <a:pt x="145955" y="218323"/>
                  </a:lnTo>
                  <a:lnTo>
                    <a:pt x="119191" y="254388"/>
                  </a:lnTo>
                  <a:lnTo>
                    <a:pt x="83254" y="260683"/>
                  </a:lnTo>
                  <a:lnTo>
                    <a:pt x="265935" y="260683"/>
                  </a:lnTo>
                  <a:lnTo>
                    <a:pt x="266629" y="259301"/>
                  </a:lnTo>
                  <a:lnTo>
                    <a:pt x="274284" y="233247"/>
                  </a:lnTo>
                  <a:lnTo>
                    <a:pt x="279467" y="207962"/>
                  </a:lnTo>
                  <a:lnTo>
                    <a:pt x="319236" y="4837"/>
                  </a:lnTo>
                  <a:close/>
                </a:path>
                <a:path w="1115694" h="341629">
                  <a:moveTo>
                    <a:pt x="544684" y="4837"/>
                  </a:moveTo>
                  <a:lnTo>
                    <a:pt x="362711" y="4837"/>
                  </a:lnTo>
                  <a:lnTo>
                    <a:pt x="347947" y="80081"/>
                  </a:lnTo>
                  <a:lnTo>
                    <a:pt x="510780" y="80081"/>
                  </a:lnTo>
                  <a:lnTo>
                    <a:pt x="537069" y="80585"/>
                  </a:lnTo>
                  <a:lnTo>
                    <a:pt x="561225" y="84111"/>
                  </a:lnTo>
                  <a:lnTo>
                    <a:pt x="578904" y="93682"/>
                  </a:lnTo>
                  <a:lnTo>
                    <a:pt x="585762" y="112321"/>
                  </a:lnTo>
                  <a:lnTo>
                    <a:pt x="581257" y="130411"/>
                  </a:lnTo>
                  <a:lnTo>
                    <a:pt x="568394" y="139888"/>
                  </a:lnTo>
                  <a:lnTo>
                    <a:pt x="549585" y="143534"/>
                  </a:lnTo>
                  <a:lnTo>
                    <a:pt x="527240" y="144131"/>
                  </a:lnTo>
                  <a:lnTo>
                    <a:pt x="706343" y="144131"/>
                  </a:lnTo>
                  <a:lnTo>
                    <a:pt x="712848" y="133879"/>
                  </a:lnTo>
                  <a:lnTo>
                    <a:pt x="720711" y="111253"/>
                  </a:lnTo>
                  <a:lnTo>
                    <a:pt x="721213" y="109106"/>
                  </a:lnTo>
                  <a:lnTo>
                    <a:pt x="721532" y="106897"/>
                  </a:lnTo>
                  <a:lnTo>
                    <a:pt x="721449" y="91275"/>
                  </a:lnTo>
                  <a:lnTo>
                    <a:pt x="696079" y="38118"/>
                  </a:lnTo>
                  <a:lnTo>
                    <a:pt x="643330" y="12594"/>
                  </a:lnTo>
                  <a:lnTo>
                    <a:pt x="577976" y="5245"/>
                  </a:lnTo>
                  <a:lnTo>
                    <a:pt x="544684" y="4837"/>
                  </a:lnTo>
                  <a:close/>
                </a:path>
                <a:path w="1115694" h="341629">
                  <a:moveTo>
                    <a:pt x="1109128" y="73526"/>
                  </a:moveTo>
                  <a:lnTo>
                    <a:pt x="928034" y="73526"/>
                  </a:lnTo>
                  <a:lnTo>
                    <a:pt x="951679" y="75271"/>
                  </a:lnTo>
                  <a:lnTo>
                    <a:pt x="970702" y="80960"/>
                  </a:lnTo>
                  <a:lnTo>
                    <a:pt x="984790" y="91275"/>
                  </a:lnTo>
                  <a:lnTo>
                    <a:pt x="993634" y="106897"/>
                  </a:lnTo>
                  <a:lnTo>
                    <a:pt x="994409" y="109556"/>
                  </a:lnTo>
                  <a:lnTo>
                    <a:pt x="995079" y="113158"/>
                  </a:lnTo>
                  <a:lnTo>
                    <a:pt x="995079" y="117839"/>
                  </a:lnTo>
                  <a:lnTo>
                    <a:pt x="1115191" y="117839"/>
                  </a:lnTo>
                  <a:lnTo>
                    <a:pt x="1115262" y="102387"/>
                  </a:lnTo>
                  <a:lnTo>
                    <a:pt x="1114781" y="93016"/>
                  </a:lnTo>
                  <a:lnTo>
                    <a:pt x="1113293" y="85929"/>
                  </a:lnTo>
                  <a:lnTo>
                    <a:pt x="1110343" y="77327"/>
                  </a:lnTo>
                  <a:lnTo>
                    <a:pt x="1110102" y="76447"/>
                  </a:lnTo>
                  <a:lnTo>
                    <a:pt x="1109840" y="75631"/>
                  </a:lnTo>
                  <a:lnTo>
                    <a:pt x="1109515" y="74982"/>
                  </a:lnTo>
                  <a:lnTo>
                    <a:pt x="1109275" y="73851"/>
                  </a:lnTo>
                  <a:lnTo>
                    <a:pt x="1109128" y="73526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 anchor="ctr"/>
            <a:lstStyle/>
            <a:p>
              <a:endParaRPr sz="900"/>
            </a:p>
          </p:txBody>
        </p:sp>
        <p:sp>
          <p:nvSpPr>
            <p:cNvPr id="64" name="object 28"/>
            <p:cNvSpPr/>
            <p:nvPr userDrawn="1"/>
          </p:nvSpPr>
          <p:spPr>
            <a:xfrm>
              <a:off x="19376188" y="12760748"/>
              <a:ext cx="0" cy="311150"/>
            </a:xfrm>
            <a:custGeom>
              <a:avLst/>
              <a:gdLst/>
              <a:ahLst/>
              <a:cxnLst/>
              <a:rect l="l" t="t" r="r" b="b"/>
              <a:pathLst>
                <a:path h="311150">
                  <a:moveTo>
                    <a:pt x="0" y="0"/>
                  </a:moveTo>
                  <a:lnTo>
                    <a:pt x="0" y="310723"/>
                  </a:lnTo>
                </a:path>
              </a:pathLst>
            </a:custGeom>
            <a:ln w="18837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900"/>
            </a:p>
          </p:txBody>
        </p:sp>
        <p:sp>
          <p:nvSpPr>
            <p:cNvPr id="65" name="Rectangle 64"/>
            <p:cNvSpPr/>
            <p:nvPr userDrawn="1"/>
          </p:nvSpPr>
          <p:spPr>
            <a:xfrm>
              <a:off x="19324044" y="12701844"/>
              <a:ext cx="4654726" cy="337371"/>
            </a:xfrm>
            <a:prstGeom prst="rect">
              <a:avLst/>
            </a:prstGeom>
          </p:spPr>
          <p:txBody>
            <a:bodyPr wrap="square" lIns="182807" tIns="91404" rIns="182807" bIns="91404" anchor="ctr">
              <a:spAutoFit/>
            </a:bodyPr>
            <a:lstStyle/>
            <a:p>
              <a:pPr algn="l"/>
              <a:r>
                <a:rPr lang="en-US" sz="3600" spc="-75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Gotham Book" panose="02000604040000020004" pitchFamily="50" charset="0"/>
                  <a:cs typeface="Lato Light"/>
                </a:rPr>
                <a:t>Technology and Innovation</a:t>
              </a:r>
              <a:endParaRPr lang="id-ID" sz="3600" spc="-75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Gotham Book" panose="02000604040000020004" pitchFamily="50" charset="0"/>
                <a:cs typeface="La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00804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/>
          <p:cNvSpPr txBox="1"/>
          <p:nvPr/>
        </p:nvSpPr>
        <p:spPr>
          <a:xfrm>
            <a:off x="489775" y="262244"/>
            <a:ext cx="204434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JM" sz="8000" dirty="0">
                <a:solidFill>
                  <a:schemeClr val="tx2"/>
                </a:solidFill>
                <a:latin typeface="Century Gothic" panose="020B0502020202020204" pitchFamily="34" charset="0"/>
              </a:rPr>
              <a:t>Smart City Roadmap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100930" y="5380690"/>
            <a:ext cx="10446910" cy="12426483"/>
            <a:chOff x="3737474" y="2416176"/>
            <a:chExt cx="6248399" cy="4438649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3737474" y="2416176"/>
              <a:ext cx="6248399" cy="4438649"/>
            </a:xfrm>
            <a:custGeom>
              <a:avLst/>
              <a:gdLst>
                <a:gd name="T0" fmla="*/ 572 w 1778"/>
                <a:gd name="T1" fmla="*/ 607 h 1262"/>
                <a:gd name="T2" fmla="*/ 1208 w 1778"/>
                <a:gd name="T3" fmla="*/ 1262 h 1262"/>
                <a:gd name="T4" fmla="*/ 156 w 1778"/>
                <a:gd name="T5" fmla="*/ 1262 h 1262"/>
                <a:gd name="T6" fmla="*/ 31 w 1778"/>
                <a:gd name="T7" fmla="*/ 721 h 1262"/>
                <a:gd name="T8" fmla="*/ 72 w 1778"/>
                <a:gd name="T9" fmla="*/ 587 h 1262"/>
                <a:gd name="T10" fmla="*/ 288 w 1778"/>
                <a:gd name="T11" fmla="*/ 385 h 1262"/>
                <a:gd name="T12" fmla="*/ 500 w 1778"/>
                <a:gd name="T13" fmla="*/ 313 h 1262"/>
                <a:gd name="T14" fmla="*/ 793 w 1778"/>
                <a:gd name="T15" fmla="*/ 271 h 1262"/>
                <a:gd name="T16" fmla="*/ 1232 w 1778"/>
                <a:gd name="T17" fmla="*/ 253 h 1262"/>
                <a:gd name="T18" fmla="*/ 1464 w 1778"/>
                <a:gd name="T19" fmla="*/ 192 h 1262"/>
                <a:gd name="T20" fmla="*/ 1231 w 1778"/>
                <a:gd name="T21" fmla="*/ 81 h 1262"/>
                <a:gd name="T22" fmla="*/ 1322 w 1778"/>
                <a:gd name="T23" fmla="*/ 4 h 1262"/>
                <a:gd name="T24" fmla="*/ 1527 w 1778"/>
                <a:gd name="T25" fmla="*/ 5 h 1262"/>
                <a:gd name="T26" fmla="*/ 1777 w 1778"/>
                <a:gd name="T27" fmla="*/ 20 h 1262"/>
                <a:gd name="T28" fmla="*/ 1306 w 1778"/>
                <a:gd name="T29" fmla="*/ 51 h 1262"/>
                <a:gd name="T30" fmla="*/ 1736 w 1778"/>
                <a:gd name="T31" fmla="*/ 190 h 1262"/>
                <a:gd name="T32" fmla="*/ 1256 w 1778"/>
                <a:gd name="T33" fmla="*/ 350 h 1262"/>
                <a:gd name="T34" fmla="*/ 572 w 1778"/>
                <a:gd name="T35" fmla="*/ 607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78" h="1262">
                  <a:moveTo>
                    <a:pt x="572" y="607"/>
                  </a:moveTo>
                  <a:cubicBezTo>
                    <a:pt x="620" y="776"/>
                    <a:pt x="1022" y="1113"/>
                    <a:pt x="1208" y="1262"/>
                  </a:cubicBezTo>
                  <a:cubicBezTo>
                    <a:pt x="156" y="1262"/>
                    <a:pt x="156" y="1262"/>
                    <a:pt x="156" y="1262"/>
                  </a:cubicBezTo>
                  <a:cubicBezTo>
                    <a:pt x="82" y="1105"/>
                    <a:pt x="0" y="894"/>
                    <a:pt x="31" y="721"/>
                  </a:cubicBezTo>
                  <a:cubicBezTo>
                    <a:pt x="39" y="675"/>
                    <a:pt x="51" y="629"/>
                    <a:pt x="72" y="587"/>
                  </a:cubicBezTo>
                  <a:cubicBezTo>
                    <a:pt x="117" y="498"/>
                    <a:pt x="201" y="430"/>
                    <a:pt x="288" y="385"/>
                  </a:cubicBezTo>
                  <a:cubicBezTo>
                    <a:pt x="355" y="351"/>
                    <a:pt x="427" y="329"/>
                    <a:pt x="500" y="313"/>
                  </a:cubicBezTo>
                  <a:cubicBezTo>
                    <a:pt x="595" y="293"/>
                    <a:pt x="696" y="276"/>
                    <a:pt x="793" y="271"/>
                  </a:cubicBezTo>
                  <a:cubicBezTo>
                    <a:pt x="940" y="263"/>
                    <a:pt x="1086" y="253"/>
                    <a:pt x="1232" y="253"/>
                  </a:cubicBezTo>
                  <a:cubicBezTo>
                    <a:pt x="1277" y="253"/>
                    <a:pt x="1457" y="265"/>
                    <a:pt x="1464" y="192"/>
                  </a:cubicBezTo>
                  <a:cubicBezTo>
                    <a:pt x="1468" y="143"/>
                    <a:pt x="1281" y="109"/>
                    <a:pt x="1231" y="81"/>
                  </a:cubicBezTo>
                  <a:cubicBezTo>
                    <a:pt x="1191" y="58"/>
                    <a:pt x="1183" y="8"/>
                    <a:pt x="1322" y="4"/>
                  </a:cubicBezTo>
                  <a:cubicBezTo>
                    <a:pt x="1459" y="0"/>
                    <a:pt x="1492" y="4"/>
                    <a:pt x="1527" y="5"/>
                  </a:cubicBezTo>
                  <a:cubicBezTo>
                    <a:pt x="1717" y="15"/>
                    <a:pt x="1778" y="19"/>
                    <a:pt x="1777" y="20"/>
                  </a:cubicBezTo>
                  <a:cubicBezTo>
                    <a:pt x="1775" y="23"/>
                    <a:pt x="1293" y="12"/>
                    <a:pt x="1306" y="51"/>
                  </a:cubicBezTo>
                  <a:cubicBezTo>
                    <a:pt x="1318" y="90"/>
                    <a:pt x="1703" y="104"/>
                    <a:pt x="1736" y="190"/>
                  </a:cubicBezTo>
                  <a:cubicBezTo>
                    <a:pt x="1769" y="276"/>
                    <a:pt x="1653" y="345"/>
                    <a:pt x="1256" y="350"/>
                  </a:cubicBezTo>
                  <a:cubicBezTo>
                    <a:pt x="950" y="354"/>
                    <a:pt x="508" y="385"/>
                    <a:pt x="572" y="607"/>
                  </a:cubicBezTo>
                  <a:close/>
                </a:path>
              </a:pathLst>
            </a:custGeom>
            <a:solidFill>
              <a:srgbClr val="03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3850186" y="2760663"/>
              <a:ext cx="5964237" cy="4094162"/>
            </a:xfrm>
            <a:custGeom>
              <a:avLst/>
              <a:gdLst>
                <a:gd name="T0" fmla="*/ 830 w 1697"/>
                <a:gd name="T1" fmla="*/ 264 h 1164"/>
                <a:gd name="T2" fmla="*/ 544 w 1697"/>
                <a:gd name="T3" fmla="*/ 388 h 1164"/>
                <a:gd name="T4" fmla="*/ 524 w 1697"/>
                <a:gd name="T5" fmla="*/ 513 h 1164"/>
                <a:gd name="T6" fmla="*/ 862 w 1697"/>
                <a:gd name="T7" fmla="*/ 918 h 1164"/>
                <a:gd name="T8" fmla="*/ 1149 w 1697"/>
                <a:gd name="T9" fmla="*/ 1164 h 1164"/>
                <a:gd name="T10" fmla="*/ 142 w 1697"/>
                <a:gd name="T11" fmla="*/ 1164 h 1164"/>
                <a:gd name="T12" fmla="*/ 48 w 1697"/>
                <a:gd name="T13" fmla="*/ 930 h 1164"/>
                <a:gd name="T14" fmla="*/ 15 w 1697"/>
                <a:gd name="T15" fmla="*/ 626 h 1164"/>
                <a:gd name="T16" fmla="*/ 169 w 1697"/>
                <a:gd name="T17" fmla="*/ 362 h 1164"/>
                <a:gd name="T18" fmla="*/ 692 w 1697"/>
                <a:gd name="T19" fmla="*/ 191 h 1164"/>
                <a:gd name="T20" fmla="*/ 1260 w 1697"/>
                <a:gd name="T21" fmla="*/ 163 h 1164"/>
                <a:gd name="T22" fmla="*/ 1448 w 1697"/>
                <a:gd name="T23" fmla="*/ 96 h 1164"/>
                <a:gd name="T24" fmla="*/ 1363 w 1697"/>
                <a:gd name="T25" fmla="*/ 30 h 1164"/>
                <a:gd name="T26" fmla="*/ 1363 w 1697"/>
                <a:gd name="T27" fmla="*/ 0 h 1164"/>
                <a:gd name="T28" fmla="*/ 1420 w 1697"/>
                <a:gd name="T29" fmla="*/ 11 h 1164"/>
                <a:gd name="T30" fmla="*/ 1595 w 1697"/>
                <a:gd name="T31" fmla="*/ 48 h 1164"/>
                <a:gd name="T32" fmla="*/ 1639 w 1697"/>
                <a:gd name="T33" fmla="*/ 63 h 1164"/>
                <a:gd name="T34" fmla="*/ 1687 w 1697"/>
                <a:gd name="T35" fmla="*/ 94 h 1164"/>
                <a:gd name="T36" fmla="*/ 1685 w 1697"/>
                <a:gd name="T37" fmla="*/ 144 h 1164"/>
                <a:gd name="T38" fmla="*/ 1555 w 1697"/>
                <a:gd name="T39" fmla="*/ 206 h 1164"/>
                <a:gd name="T40" fmla="*/ 1224 w 1697"/>
                <a:gd name="T41" fmla="*/ 236 h 1164"/>
                <a:gd name="T42" fmla="*/ 830 w 1697"/>
                <a:gd name="T43" fmla="*/ 264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97" h="1164">
                  <a:moveTo>
                    <a:pt x="830" y="264"/>
                  </a:moveTo>
                  <a:cubicBezTo>
                    <a:pt x="681" y="289"/>
                    <a:pt x="587" y="329"/>
                    <a:pt x="544" y="388"/>
                  </a:cubicBezTo>
                  <a:cubicBezTo>
                    <a:pt x="517" y="424"/>
                    <a:pt x="510" y="466"/>
                    <a:pt x="524" y="513"/>
                  </a:cubicBezTo>
                  <a:cubicBezTo>
                    <a:pt x="549" y="600"/>
                    <a:pt x="662" y="736"/>
                    <a:pt x="862" y="918"/>
                  </a:cubicBezTo>
                  <a:cubicBezTo>
                    <a:pt x="965" y="1013"/>
                    <a:pt x="1072" y="1102"/>
                    <a:pt x="1149" y="1164"/>
                  </a:cubicBezTo>
                  <a:cubicBezTo>
                    <a:pt x="142" y="1164"/>
                    <a:pt x="142" y="1164"/>
                    <a:pt x="142" y="1164"/>
                  </a:cubicBezTo>
                  <a:cubicBezTo>
                    <a:pt x="109" y="1093"/>
                    <a:pt x="74" y="1013"/>
                    <a:pt x="48" y="930"/>
                  </a:cubicBezTo>
                  <a:cubicBezTo>
                    <a:pt x="11" y="811"/>
                    <a:pt x="0" y="709"/>
                    <a:pt x="15" y="626"/>
                  </a:cubicBezTo>
                  <a:cubicBezTo>
                    <a:pt x="36" y="509"/>
                    <a:pt x="83" y="427"/>
                    <a:pt x="169" y="362"/>
                  </a:cubicBezTo>
                  <a:cubicBezTo>
                    <a:pt x="277" y="279"/>
                    <a:pt x="447" y="212"/>
                    <a:pt x="692" y="191"/>
                  </a:cubicBezTo>
                  <a:cubicBezTo>
                    <a:pt x="979" y="165"/>
                    <a:pt x="1137" y="166"/>
                    <a:pt x="1260" y="163"/>
                  </a:cubicBezTo>
                  <a:cubicBezTo>
                    <a:pt x="1419" y="158"/>
                    <a:pt x="1445" y="135"/>
                    <a:pt x="1448" y="96"/>
                  </a:cubicBezTo>
                  <a:cubicBezTo>
                    <a:pt x="1450" y="68"/>
                    <a:pt x="1419" y="49"/>
                    <a:pt x="1363" y="30"/>
                  </a:cubicBezTo>
                  <a:cubicBezTo>
                    <a:pt x="1363" y="0"/>
                    <a:pt x="1363" y="0"/>
                    <a:pt x="1363" y="0"/>
                  </a:cubicBezTo>
                  <a:cubicBezTo>
                    <a:pt x="1380" y="3"/>
                    <a:pt x="1399" y="7"/>
                    <a:pt x="1420" y="11"/>
                  </a:cubicBezTo>
                  <a:cubicBezTo>
                    <a:pt x="1478" y="21"/>
                    <a:pt x="1543" y="32"/>
                    <a:pt x="1595" y="48"/>
                  </a:cubicBezTo>
                  <a:cubicBezTo>
                    <a:pt x="1610" y="52"/>
                    <a:pt x="1625" y="57"/>
                    <a:pt x="1639" y="63"/>
                  </a:cubicBezTo>
                  <a:cubicBezTo>
                    <a:pt x="1656" y="70"/>
                    <a:pt x="1677" y="79"/>
                    <a:pt x="1687" y="94"/>
                  </a:cubicBezTo>
                  <a:cubicBezTo>
                    <a:pt x="1697" y="110"/>
                    <a:pt x="1695" y="129"/>
                    <a:pt x="1685" y="144"/>
                  </a:cubicBezTo>
                  <a:cubicBezTo>
                    <a:pt x="1673" y="162"/>
                    <a:pt x="1641" y="187"/>
                    <a:pt x="1555" y="206"/>
                  </a:cubicBezTo>
                  <a:cubicBezTo>
                    <a:pt x="1476" y="224"/>
                    <a:pt x="1364" y="234"/>
                    <a:pt x="1224" y="236"/>
                  </a:cubicBezTo>
                  <a:cubicBezTo>
                    <a:pt x="1062" y="238"/>
                    <a:pt x="933" y="247"/>
                    <a:pt x="830" y="2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878761" y="2525713"/>
              <a:ext cx="5910262" cy="4329112"/>
            </a:xfrm>
            <a:custGeom>
              <a:avLst/>
              <a:gdLst>
                <a:gd name="T0" fmla="*/ 821 w 1682"/>
                <a:gd name="T1" fmla="*/ 323 h 1231"/>
                <a:gd name="T2" fmla="*/ 529 w 1682"/>
                <a:gd name="T3" fmla="*/ 450 h 1231"/>
                <a:gd name="T4" fmla="*/ 508 w 1682"/>
                <a:gd name="T5" fmla="*/ 582 h 1231"/>
                <a:gd name="T6" fmla="*/ 834 w 1682"/>
                <a:gd name="T7" fmla="*/ 995 h 1231"/>
                <a:gd name="T8" fmla="*/ 1094 w 1682"/>
                <a:gd name="T9" fmla="*/ 1231 h 1231"/>
                <a:gd name="T10" fmla="*/ 167 w 1682"/>
                <a:gd name="T11" fmla="*/ 1231 h 1231"/>
                <a:gd name="T12" fmla="*/ 58 w 1682"/>
                <a:gd name="T13" fmla="*/ 995 h 1231"/>
                <a:gd name="T14" fmla="*/ 15 w 1682"/>
                <a:gd name="T15" fmla="*/ 695 h 1231"/>
                <a:gd name="T16" fmla="*/ 166 w 1682"/>
                <a:gd name="T17" fmla="*/ 435 h 1231"/>
                <a:gd name="T18" fmla="*/ 685 w 1682"/>
                <a:gd name="T19" fmla="*/ 266 h 1231"/>
                <a:gd name="T20" fmla="*/ 1258 w 1682"/>
                <a:gd name="T21" fmla="*/ 233 h 1231"/>
                <a:gd name="T22" fmla="*/ 1443 w 1682"/>
                <a:gd name="T23" fmla="*/ 164 h 1231"/>
                <a:gd name="T24" fmla="*/ 1384 w 1682"/>
                <a:gd name="T25" fmla="*/ 111 h 1231"/>
                <a:gd name="T26" fmla="*/ 1263 w 1682"/>
                <a:gd name="T27" fmla="*/ 61 h 1231"/>
                <a:gd name="T28" fmla="*/ 1187 w 1682"/>
                <a:gd name="T29" fmla="*/ 38 h 1231"/>
                <a:gd name="T30" fmla="*/ 1248 w 1682"/>
                <a:gd name="T31" fmla="*/ 0 h 1231"/>
                <a:gd name="T32" fmla="*/ 1247 w 1682"/>
                <a:gd name="T33" fmla="*/ 1 h 1231"/>
                <a:gd name="T34" fmla="*/ 1242 w 1682"/>
                <a:gd name="T35" fmla="*/ 27 h 1231"/>
                <a:gd name="T36" fmla="*/ 1384 w 1682"/>
                <a:gd name="T37" fmla="*/ 68 h 1231"/>
                <a:gd name="T38" fmla="*/ 1587 w 1682"/>
                <a:gd name="T39" fmla="*/ 119 h 1231"/>
                <a:gd name="T40" fmla="*/ 1628 w 1682"/>
                <a:gd name="T41" fmla="*/ 134 h 1231"/>
                <a:gd name="T42" fmla="*/ 1665 w 1682"/>
                <a:gd name="T43" fmla="*/ 156 h 1231"/>
                <a:gd name="T44" fmla="*/ 1676 w 1682"/>
                <a:gd name="T45" fmla="*/ 172 h 1231"/>
                <a:gd name="T46" fmla="*/ 1658 w 1682"/>
                <a:gd name="T47" fmla="*/ 220 h 1231"/>
                <a:gd name="T48" fmla="*/ 1603 w 1682"/>
                <a:gd name="T49" fmla="*/ 249 h 1231"/>
                <a:gd name="T50" fmla="*/ 1545 w 1682"/>
                <a:gd name="T51" fmla="*/ 265 h 1231"/>
                <a:gd name="T52" fmla="*/ 1216 w 1682"/>
                <a:gd name="T53" fmla="*/ 295 h 1231"/>
                <a:gd name="T54" fmla="*/ 821 w 1682"/>
                <a:gd name="T55" fmla="*/ 323 h 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82" h="1231">
                  <a:moveTo>
                    <a:pt x="821" y="323"/>
                  </a:moveTo>
                  <a:cubicBezTo>
                    <a:pt x="669" y="348"/>
                    <a:pt x="574" y="390"/>
                    <a:pt x="529" y="450"/>
                  </a:cubicBezTo>
                  <a:cubicBezTo>
                    <a:pt x="501" y="488"/>
                    <a:pt x="494" y="533"/>
                    <a:pt x="508" y="582"/>
                  </a:cubicBezTo>
                  <a:cubicBezTo>
                    <a:pt x="533" y="671"/>
                    <a:pt x="634" y="811"/>
                    <a:pt x="834" y="995"/>
                  </a:cubicBezTo>
                  <a:cubicBezTo>
                    <a:pt x="935" y="1087"/>
                    <a:pt x="1024" y="1171"/>
                    <a:pt x="1094" y="1231"/>
                  </a:cubicBezTo>
                  <a:cubicBezTo>
                    <a:pt x="167" y="1231"/>
                    <a:pt x="167" y="1231"/>
                    <a:pt x="167" y="1231"/>
                  </a:cubicBezTo>
                  <a:cubicBezTo>
                    <a:pt x="131" y="1163"/>
                    <a:pt x="85" y="1080"/>
                    <a:pt x="58" y="995"/>
                  </a:cubicBezTo>
                  <a:cubicBezTo>
                    <a:pt x="22" y="877"/>
                    <a:pt x="0" y="776"/>
                    <a:pt x="15" y="695"/>
                  </a:cubicBezTo>
                  <a:cubicBezTo>
                    <a:pt x="36" y="579"/>
                    <a:pt x="82" y="499"/>
                    <a:pt x="166" y="435"/>
                  </a:cubicBezTo>
                  <a:cubicBezTo>
                    <a:pt x="273" y="353"/>
                    <a:pt x="442" y="292"/>
                    <a:pt x="685" y="266"/>
                  </a:cubicBezTo>
                  <a:cubicBezTo>
                    <a:pt x="964" y="236"/>
                    <a:pt x="1138" y="239"/>
                    <a:pt x="1258" y="233"/>
                  </a:cubicBezTo>
                  <a:cubicBezTo>
                    <a:pt x="1401" y="227"/>
                    <a:pt x="1439" y="211"/>
                    <a:pt x="1443" y="164"/>
                  </a:cubicBezTo>
                  <a:cubicBezTo>
                    <a:pt x="1446" y="134"/>
                    <a:pt x="1406" y="122"/>
                    <a:pt x="1384" y="111"/>
                  </a:cubicBezTo>
                  <a:cubicBezTo>
                    <a:pt x="1334" y="89"/>
                    <a:pt x="1302" y="72"/>
                    <a:pt x="1263" y="61"/>
                  </a:cubicBezTo>
                  <a:cubicBezTo>
                    <a:pt x="1239" y="55"/>
                    <a:pt x="1207" y="54"/>
                    <a:pt x="1187" y="38"/>
                  </a:cubicBezTo>
                  <a:cubicBezTo>
                    <a:pt x="1144" y="4"/>
                    <a:pt x="1231" y="1"/>
                    <a:pt x="1248" y="0"/>
                  </a:cubicBezTo>
                  <a:cubicBezTo>
                    <a:pt x="1247" y="0"/>
                    <a:pt x="1247" y="1"/>
                    <a:pt x="1247" y="1"/>
                  </a:cubicBezTo>
                  <a:cubicBezTo>
                    <a:pt x="1241" y="9"/>
                    <a:pt x="1239" y="18"/>
                    <a:pt x="1242" y="27"/>
                  </a:cubicBezTo>
                  <a:cubicBezTo>
                    <a:pt x="1251" y="56"/>
                    <a:pt x="1266" y="47"/>
                    <a:pt x="1384" y="68"/>
                  </a:cubicBezTo>
                  <a:cubicBezTo>
                    <a:pt x="1442" y="78"/>
                    <a:pt x="1535" y="104"/>
                    <a:pt x="1587" y="119"/>
                  </a:cubicBezTo>
                  <a:cubicBezTo>
                    <a:pt x="1601" y="123"/>
                    <a:pt x="1615" y="128"/>
                    <a:pt x="1628" y="134"/>
                  </a:cubicBezTo>
                  <a:cubicBezTo>
                    <a:pt x="1641" y="139"/>
                    <a:pt x="1654" y="146"/>
                    <a:pt x="1665" y="156"/>
                  </a:cubicBezTo>
                  <a:cubicBezTo>
                    <a:pt x="1669" y="160"/>
                    <a:pt x="1673" y="166"/>
                    <a:pt x="1676" y="172"/>
                  </a:cubicBezTo>
                  <a:cubicBezTo>
                    <a:pt x="1682" y="190"/>
                    <a:pt x="1671" y="209"/>
                    <a:pt x="1658" y="220"/>
                  </a:cubicBezTo>
                  <a:cubicBezTo>
                    <a:pt x="1642" y="233"/>
                    <a:pt x="1622" y="242"/>
                    <a:pt x="1603" y="249"/>
                  </a:cubicBezTo>
                  <a:cubicBezTo>
                    <a:pt x="1584" y="256"/>
                    <a:pt x="1565" y="261"/>
                    <a:pt x="1545" y="265"/>
                  </a:cubicBezTo>
                  <a:cubicBezTo>
                    <a:pt x="1466" y="283"/>
                    <a:pt x="1356" y="293"/>
                    <a:pt x="1216" y="295"/>
                  </a:cubicBezTo>
                  <a:cubicBezTo>
                    <a:pt x="1053" y="297"/>
                    <a:pt x="924" y="306"/>
                    <a:pt x="821" y="323"/>
                  </a:cubicBezTo>
                  <a:close/>
                </a:path>
              </a:pathLst>
            </a:custGeom>
            <a:solidFill>
              <a:srgbClr val="03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4901111" y="2470150"/>
              <a:ext cx="4427537" cy="4384675"/>
            </a:xfrm>
            <a:custGeom>
              <a:avLst/>
              <a:gdLst>
                <a:gd name="T0" fmla="*/ 543 w 1260"/>
                <a:gd name="T1" fmla="*/ 303 h 1247"/>
                <a:gd name="T2" fmla="*/ 465 w 1260"/>
                <a:gd name="T3" fmla="*/ 314 h 1247"/>
                <a:gd name="T4" fmla="*/ 387 w 1260"/>
                <a:gd name="T5" fmla="*/ 330 h 1247"/>
                <a:gd name="T6" fmla="*/ 204 w 1260"/>
                <a:gd name="T7" fmla="*/ 390 h 1247"/>
                <a:gd name="T8" fmla="*/ 26 w 1260"/>
                <a:gd name="T9" fmla="*/ 597 h 1247"/>
                <a:gd name="T10" fmla="*/ 78 w 1260"/>
                <a:gd name="T11" fmla="*/ 885 h 1247"/>
                <a:gd name="T12" fmla="*/ 210 w 1260"/>
                <a:gd name="T13" fmla="*/ 1098 h 1247"/>
                <a:gd name="T14" fmla="*/ 194 w 1260"/>
                <a:gd name="T15" fmla="*/ 1109 h 1247"/>
                <a:gd name="T16" fmla="*/ 61 w 1260"/>
                <a:gd name="T17" fmla="*/ 893 h 1247"/>
                <a:gd name="T18" fmla="*/ 9 w 1260"/>
                <a:gd name="T19" fmla="*/ 593 h 1247"/>
                <a:gd name="T20" fmla="*/ 197 w 1260"/>
                <a:gd name="T21" fmla="*/ 375 h 1247"/>
                <a:gd name="T22" fmla="*/ 383 w 1260"/>
                <a:gd name="T23" fmla="*/ 314 h 1247"/>
                <a:gd name="T24" fmla="*/ 463 w 1260"/>
                <a:gd name="T25" fmla="*/ 299 h 1247"/>
                <a:gd name="T26" fmla="*/ 541 w 1260"/>
                <a:gd name="T27" fmla="*/ 289 h 1247"/>
                <a:gd name="T28" fmla="*/ 618 w 1260"/>
                <a:gd name="T29" fmla="*/ 282 h 1247"/>
                <a:gd name="T30" fmla="*/ 954 w 1260"/>
                <a:gd name="T31" fmla="*/ 274 h 1247"/>
                <a:gd name="T32" fmla="*/ 998 w 1260"/>
                <a:gd name="T33" fmla="*/ 272 h 1247"/>
                <a:gd name="T34" fmla="*/ 1083 w 1260"/>
                <a:gd name="T35" fmla="*/ 265 h 1247"/>
                <a:gd name="T36" fmla="*/ 1233 w 1260"/>
                <a:gd name="T37" fmla="*/ 224 h 1247"/>
                <a:gd name="T38" fmla="*/ 1252 w 1260"/>
                <a:gd name="T39" fmla="*/ 180 h 1247"/>
                <a:gd name="T40" fmla="*/ 1250 w 1260"/>
                <a:gd name="T41" fmla="*/ 175 h 1247"/>
                <a:gd name="T42" fmla="*/ 1247 w 1260"/>
                <a:gd name="T43" fmla="*/ 168 h 1247"/>
                <a:gd name="T44" fmla="*/ 1243 w 1260"/>
                <a:gd name="T45" fmla="*/ 161 h 1247"/>
                <a:gd name="T46" fmla="*/ 1235 w 1260"/>
                <a:gd name="T47" fmla="*/ 152 h 1247"/>
                <a:gd name="T48" fmla="*/ 1129 w 1260"/>
                <a:gd name="T49" fmla="*/ 111 h 1247"/>
                <a:gd name="T50" fmla="*/ 972 w 1260"/>
                <a:gd name="T51" fmla="*/ 69 h 1247"/>
                <a:gd name="T52" fmla="*/ 914 w 1260"/>
                <a:gd name="T53" fmla="*/ 26 h 1247"/>
                <a:gd name="T54" fmla="*/ 949 w 1260"/>
                <a:gd name="T55" fmla="*/ 7 h 1247"/>
                <a:gd name="T56" fmla="*/ 976 w 1260"/>
                <a:gd name="T57" fmla="*/ 2 h 1247"/>
                <a:gd name="T58" fmla="*/ 1013 w 1260"/>
                <a:gd name="T59" fmla="*/ 0 h 1247"/>
                <a:gd name="T60" fmla="*/ 956 w 1260"/>
                <a:gd name="T61" fmla="*/ 6 h 1247"/>
                <a:gd name="T62" fmla="*/ 919 w 1260"/>
                <a:gd name="T63" fmla="*/ 19 h 1247"/>
                <a:gd name="T64" fmla="*/ 933 w 1260"/>
                <a:gd name="T65" fmla="*/ 48 h 1247"/>
                <a:gd name="T66" fmla="*/ 973 w 1260"/>
                <a:gd name="T67" fmla="*/ 66 h 1247"/>
                <a:gd name="T68" fmla="*/ 1131 w 1260"/>
                <a:gd name="T69" fmla="*/ 106 h 1247"/>
                <a:gd name="T70" fmla="*/ 1251 w 1260"/>
                <a:gd name="T71" fmla="*/ 161 h 1247"/>
                <a:gd name="T72" fmla="*/ 1257 w 1260"/>
                <a:gd name="T73" fmla="*/ 171 h 1247"/>
                <a:gd name="T74" fmla="*/ 1258 w 1260"/>
                <a:gd name="T75" fmla="*/ 174 h 1247"/>
                <a:gd name="T76" fmla="*/ 1260 w 1260"/>
                <a:gd name="T77" fmla="*/ 198 h 1247"/>
                <a:gd name="T78" fmla="*/ 1237 w 1260"/>
                <a:gd name="T79" fmla="*/ 230 h 1247"/>
                <a:gd name="T80" fmla="*/ 1084 w 1260"/>
                <a:gd name="T81" fmla="*/ 274 h 1247"/>
                <a:gd name="T82" fmla="*/ 998 w 1260"/>
                <a:gd name="T83" fmla="*/ 282 h 1247"/>
                <a:gd name="T84" fmla="*/ 954 w 1260"/>
                <a:gd name="T85" fmla="*/ 285 h 1247"/>
                <a:gd name="T86" fmla="*/ 619 w 1260"/>
                <a:gd name="T87" fmla="*/ 295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60" h="1247">
                  <a:moveTo>
                    <a:pt x="569" y="300"/>
                  </a:moveTo>
                  <a:cubicBezTo>
                    <a:pt x="564" y="301"/>
                    <a:pt x="560" y="301"/>
                    <a:pt x="556" y="302"/>
                  </a:cubicBezTo>
                  <a:cubicBezTo>
                    <a:pt x="552" y="302"/>
                    <a:pt x="547" y="303"/>
                    <a:pt x="543" y="303"/>
                  </a:cubicBezTo>
                  <a:cubicBezTo>
                    <a:pt x="534" y="304"/>
                    <a:pt x="526" y="306"/>
                    <a:pt x="517" y="307"/>
                  </a:cubicBezTo>
                  <a:cubicBezTo>
                    <a:pt x="508" y="308"/>
                    <a:pt x="500" y="309"/>
                    <a:pt x="491" y="310"/>
                  </a:cubicBezTo>
                  <a:cubicBezTo>
                    <a:pt x="482" y="311"/>
                    <a:pt x="474" y="313"/>
                    <a:pt x="465" y="314"/>
                  </a:cubicBezTo>
                  <a:cubicBezTo>
                    <a:pt x="456" y="316"/>
                    <a:pt x="448" y="317"/>
                    <a:pt x="439" y="319"/>
                  </a:cubicBezTo>
                  <a:cubicBezTo>
                    <a:pt x="430" y="321"/>
                    <a:pt x="421" y="322"/>
                    <a:pt x="413" y="324"/>
                  </a:cubicBezTo>
                  <a:cubicBezTo>
                    <a:pt x="404" y="326"/>
                    <a:pt x="395" y="328"/>
                    <a:pt x="387" y="330"/>
                  </a:cubicBezTo>
                  <a:cubicBezTo>
                    <a:pt x="378" y="332"/>
                    <a:pt x="369" y="334"/>
                    <a:pt x="360" y="336"/>
                  </a:cubicBezTo>
                  <a:cubicBezTo>
                    <a:pt x="343" y="340"/>
                    <a:pt x="325" y="345"/>
                    <a:pt x="308" y="350"/>
                  </a:cubicBezTo>
                  <a:cubicBezTo>
                    <a:pt x="273" y="361"/>
                    <a:pt x="238" y="374"/>
                    <a:pt x="204" y="390"/>
                  </a:cubicBezTo>
                  <a:cubicBezTo>
                    <a:pt x="171" y="407"/>
                    <a:pt x="139" y="426"/>
                    <a:pt x="111" y="452"/>
                  </a:cubicBezTo>
                  <a:cubicBezTo>
                    <a:pt x="83" y="477"/>
                    <a:pt x="60" y="507"/>
                    <a:pt x="44" y="542"/>
                  </a:cubicBezTo>
                  <a:cubicBezTo>
                    <a:pt x="36" y="559"/>
                    <a:pt x="30" y="578"/>
                    <a:pt x="26" y="597"/>
                  </a:cubicBezTo>
                  <a:cubicBezTo>
                    <a:pt x="22" y="616"/>
                    <a:pt x="20" y="635"/>
                    <a:pt x="20" y="654"/>
                  </a:cubicBezTo>
                  <a:cubicBezTo>
                    <a:pt x="18" y="694"/>
                    <a:pt x="23" y="733"/>
                    <a:pt x="34" y="772"/>
                  </a:cubicBezTo>
                  <a:cubicBezTo>
                    <a:pt x="44" y="810"/>
                    <a:pt x="60" y="848"/>
                    <a:pt x="78" y="885"/>
                  </a:cubicBezTo>
                  <a:cubicBezTo>
                    <a:pt x="97" y="921"/>
                    <a:pt x="118" y="957"/>
                    <a:pt x="141" y="992"/>
                  </a:cubicBezTo>
                  <a:cubicBezTo>
                    <a:pt x="152" y="1010"/>
                    <a:pt x="163" y="1027"/>
                    <a:pt x="175" y="1045"/>
                  </a:cubicBezTo>
                  <a:cubicBezTo>
                    <a:pt x="187" y="1063"/>
                    <a:pt x="198" y="1080"/>
                    <a:pt x="210" y="1098"/>
                  </a:cubicBezTo>
                  <a:cubicBezTo>
                    <a:pt x="244" y="1149"/>
                    <a:pt x="278" y="1198"/>
                    <a:pt x="313" y="1247"/>
                  </a:cubicBezTo>
                  <a:cubicBezTo>
                    <a:pt x="289" y="1247"/>
                    <a:pt x="289" y="1247"/>
                    <a:pt x="289" y="1247"/>
                  </a:cubicBezTo>
                  <a:cubicBezTo>
                    <a:pt x="257" y="1201"/>
                    <a:pt x="225" y="1156"/>
                    <a:pt x="194" y="1109"/>
                  </a:cubicBezTo>
                  <a:cubicBezTo>
                    <a:pt x="182" y="1091"/>
                    <a:pt x="171" y="1073"/>
                    <a:pt x="159" y="1055"/>
                  </a:cubicBezTo>
                  <a:cubicBezTo>
                    <a:pt x="147" y="1038"/>
                    <a:pt x="136" y="1020"/>
                    <a:pt x="124" y="1002"/>
                  </a:cubicBezTo>
                  <a:cubicBezTo>
                    <a:pt x="102" y="967"/>
                    <a:pt x="80" y="931"/>
                    <a:pt x="61" y="893"/>
                  </a:cubicBezTo>
                  <a:cubicBezTo>
                    <a:pt x="42" y="856"/>
                    <a:pt x="26" y="817"/>
                    <a:pt x="16" y="777"/>
                  </a:cubicBezTo>
                  <a:cubicBezTo>
                    <a:pt x="5" y="736"/>
                    <a:pt x="0" y="695"/>
                    <a:pt x="1" y="654"/>
                  </a:cubicBezTo>
                  <a:cubicBezTo>
                    <a:pt x="2" y="634"/>
                    <a:pt x="4" y="613"/>
                    <a:pt x="9" y="593"/>
                  </a:cubicBezTo>
                  <a:cubicBezTo>
                    <a:pt x="13" y="573"/>
                    <a:pt x="19" y="553"/>
                    <a:pt x="28" y="535"/>
                  </a:cubicBezTo>
                  <a:cubicBezTo>
                    <a:pt x="44" y="497"/>
                    <a:pt x="70" y="465"/>
                    <a:pt x="99" y="439"/>
                  </a:cubicBezTo>
                  <a:cubicBezTo>
                    <a:pt x="129" y="412"/>
                    <a:pt x="163" y="392"/>
                    <a:pt x="197" y="375"/>
                  </a:cubicBezTo>
                  <a:cubicBezTo>
                    <a:pt x="232" y="358"/>
                    <a:pt x="267" y="346"/>
                    <a:pt x="303" y="335"/>
                  </a:cubicBezTo>
                  <a:cubicBezTo>
                    <a:pt x="321" y="330"/>
                    <a:pt x="338" y="325"/>
                    <a:pt x="356" y="321"/>
                  </a:cubicBezTo>
                  <a:cubicBezTo>
                    <a:pt x="365" y="318"/>
                    <a:pt x="374" y="316"/>
                    <a:pt x="383" y="314"/>
                  </a:cubicBezTo>
                  <a:cubicBezTo>
                    <a:pt x="392" y="312"/>
                    <a:pt x="401" y="311"/>
                    <a:pt x="410" y="309"/>
                  </a:cubicBezTo>
                  <a:cubicBezTo>
                    <a:pt x="418" y="307"/>
                    <a:pt x="427" y="305"/>
                    <a:pt x="436" y="304"/>
                  </a:cubicBezTo>
                  <a:cubicBezTo>
                    <a:pt x="445" y="302"/>
                    <a:pt x="454" y="301"/>
                    <a:pt x="463" y="299"/>
                  </a:cubicBezTo>
                  <a:cubicBezTo>
                    <a:pt x="471" y="298"/>
                    <a:pt x="480" y="297"/>
                    <a:pt x="489" y="295"/>
                  </a:cubicBezTo>
                  <a:cubicBezTo>
                    <a:pt x="498" y="294"/>
                    <a:pt x="506" y="293"/>
                    <a:pt x="515" y="292"/>
                  </a:cubicBezTo>
                  <a:cubicBezTo>
                    <a:pt x="524" y="291"/>
                    <a:pt x="532" y="290"/>
                    <a:pt x="541" y="289"/>
                  </a:cubicBezTo>
                  <a:cubicBezTo>
                    <a:pt x="545" y="288"/>
                    <a:pt x="550" y="288"/>
                    <a:pt x="554" y="287"/>
                  </a:cubicBezTo>
                  <a:cubicBezTo>
                    <a:pt x="558" y="287"/>
                    <a:pt x="563" y="286"/>
                    <a:pt x="567" y="286"/>
                  </a:cubicBezTo>
                  <a:cubicBezTo>
                    <a:pt x="584" y="285"/>
                    <a:pt x="601" y="283"/>
                    <a:pt x="618" y="282"/>
                  </a:cubicBezTo>
                  <a:cubicBezTo>
                    <a:pt x="652" y="280"/>
                    <a:pt x="686" y="277"/>
                    <a:pt x="718" y="276"/>
                  </a:cubicBezTo>
                  <a:cubicBezTo>
                    <a:pt x="784" y="274"/>
                    <a:pt x="848" y="275"/>
                    <a:pt x="908" y="275"/>
                  </a:cubicBezTo>
                  <a:cubicBezTo>
                    <a:pt x="924" y="274"/>
                    <a:pt x="939" y="274"/>
                    <a:pt x="954" y="274"/>
                  </a:cubicBezTo>
                  <a:cubicBezTo>
                    <a:pt x="961" y="273"/>
                    <a:pt x="968" y="273"/>
                    <a:pt x="976" y="273"/>
                  </a:cubicBezTo>
                  <a:cubicBezTo>
                    <a:pt x="979" y="273"/>
                    <a:pt x="983" y="273"/>
                    <a:pt x="987" y="273"/>
                  </a:cubicBezTo>
                  <a:cubicBezTo>
                    <a:pt x="990" y="272"/>
                    <a:pt x="994" y="272"/>
                    <a:pt x="998" y="272"/>
                  </a:cubicBezTo>
                  <a:cubicBezTo>
                    <a:pt x="1012" y="271"/>
                    <a:pt x="1026" y="270"/>
                    <a:pt x="1041" y="269"/>
                  </a:cubicBezTo>
                  <a:cubicBezTo>
                    <a:pt x="1048" y="268"/>
                    <a:pt x="1055" y="268"/>
                    <a:pt x="1062" y="267"/>
                  </a:cubicBezTo>
                  <a:cubicBezTo>
                    <a:pt x="1069" y="266"/>
                    <a:pt x="1076" y="265"/>
                    <a:pt x="1083" y="265"/>
                  </a:cubicBezTo>
                  <a:cubicBezTo>
                    <a:pt x="1110" y="262"/>
                    <a:pt x="1137" y="258"/>
                    <a:pt x="1163" y="252"/>
                  </a:cubicBezTo>
                  <a:cubicBezTo>
                    <a:pt x="1175" y="249"/>
                    <a:pt x="1188" y="245"/>
                    <a:pt x="1200" y="240"/>
                  </a:cubicBezTo>
                  <a:cubicBezTo>
                    <a:pt x="1212" y="236"/>
                    <a:pt x="1223" y="231"/>
                    <a:pt x="1233" y="224"/>
                  </a:cubicBezTo>
                  <a:cubicBezTo>
                    <a:pt x="1242" y="216"/>
                    <a:pt x="1250" y="207"/>
                    <a:pt x="1252" y="196"/>
                  </a:cubicBezTo>
                  <a:cubicBezTo>
                    <a:pt x="1253" y="194"/>
                    <a:pt x="1253" y="191"/>
                    <a:pt x="1253" y="188"/>
                  </a:cubicBezTo>
                  <a:cubicBezTo>
                    <a:pt x="1253" y="185"/>
                    <a:pt x="1253" y="183"/>
                    <a:pt x="1252" y="180"/>
                  </a:cubicBezTo>
                  <a:cubicBezTo>
                    <a:pt x="1252" y="179"/>
                    <a:pt x="1251" y="177"/>
                    <a:pt x="1251" y="176"/>
                  </a:cubicBezTo>
                  <a:cubicBezTo>
                    <a:pt x="1251" y="176"/>
                    <a:pt x="1251" y="175"/>
                    <a:pt x="1251" y="176"/>
                  </a:cubicBezTo>
                  <a:cubicBezTo>
                    <a:pt x="1250" y="175"/>
                    <a:pt x="1250" y="175"/>
                    <a:pt x="1250" y="175"/>
                  </a:cubicBezTo>
                  <a:cubicBezTo>
                    <a:pt x="1250" y="174"/>
                    <a:pt x="1250" y="174"/>
                    <a:pt x="1250" y="174"/>
                  </a:cubicBezTo>
                  <a:cubicBezTo>
                    <a:pt x="1249" y="172"/>
                    <a:pt x="1249" y="172"/>
                    <a:pt x="1249" y="172"/>
                  </a:cubicBezTo>
                  <a:cubicBezTo>
                    <a:pt x="1249" y="171"/>
                    <a:pt x="1248" y="169"/>
                    <a:pt x="1247" y="168"/>
                  </a:cubicBezTo>
                  <a:cubicBezTo>
                    <a:pt x="1245" y="164"/>
                    <a:pt x="1245" y="164"/>
                    <a:pt x="1245" y="164"/>
                  </a:cubicBezTo>
                  <a:cubicBezTo>
                    <a:pt x="1244" y="163"/>
                    <a:pt x="1244" y="163"/>
                    <a:pt x="1244" y="163"/>
                  </a:cubicBezTo>
                  <a:cubicBezTo>
                    <a:pt x="1244" y="162"/>
                    <a:pt x="1244" y="162"/>
                    <a:pt x="1243" y="161"/>
                  </a:cubicBezTo>
                  <a:cubicBezTo>
                    <a:pt x="1241" y="158"/>
                    <a:pt x="1241" y="158"/>
                    <a:pt x="1241" y="158"/>
                  </a:cubicBezTo>
                  <a:cubicBezTo>
                    <a:pt x="1240" y="157"/>
                    <a:pt x="1239" y="156"/>
                    <a:pt x="1238" y="155"/>
                  </a:cubicBezTo>
                  <a:cubicBezTo>
                    <a:pt x="1237" y="154"/>
                    <a:pt x="1236" y="153"/>
                    <a:pt x="1235" y="152"/>
                  </a:cubicBezTo>
                  <a:cubicBezTo>
                    <a:pt x="1231" y="148"/>
                    <a:pt x="1226" y="145"/>
                    <a:pt x="1222" y="142"/>
                  </a:cubicBezTo>
                  <a:cubicBezTo>
                    <a:pt x="1212" y="136"/>
                    <a:pt x="1202" y="132"/>
                    <a:pt x="1191" y="129"/>
                  </a:cubicBezTo>
                  <a:cubicBezTo>
                    <a:pt x="1171" y="122"/>
                    <a:pt x="1150" y="116"/>
                    <a:pt x="1129" y="111"/>
                  </a:cubicBezTo>
                  <a:cubicBezTo>
                    <a:pt x="1119" y="108"/>
                    <a:pt x="1108" y="106"/>
                    <a:pt x="1098" y="104"/>
                  </a:cubicBezTo>
                  <a:cubicBezTo>
                    <a:pt x="1071" y="98"/>
                    <a:pt x="1045" y="93"/>
                    <a:pt x="1019" y="85"/>
                  </a:cubicBezTo>
                  <a:cubicBezTo>
                    <a:pt x="1002" y="80"/>
                    <a:pt x="987" y="75"/>
                    <a:pt x="972" y="69"/>
                  </a:cubicBezTo>
                  <a:cubicBezTo>
                    <a:pt x="958" y="63"/>
                    <a:pt x="944" y="57"/>
                    <a:pt x="932" y="50"/>
                  </a:cubicBezTo>
                  <a:cubicBezTo>
                    <a:pt x="926" y="46"/>
                    <a:pt x="921" y="41"/>
                    <a:pt x="917" y="36"/>
                  </a:cubicBezTo>
                  <a:cubicBezTo>
                    <a:pt x="915" y="33"/>
                    <a:pt x="914" y="30"/>
                    <a:pt x="914" y="26"/>
                  </a:cubicBezTo>
                  <a:cubicBezTo>
                    <a:pt x="913" y="23"/>
                    <a:pt x="915" y="20"/>
                    <a:pt x="917" y="18"/>
                  </a:cubicBezTo>
                  <a:cubicBezTo>
                    <a:pt x="922" y="13"/>
                    <a:pt x="928" y="11"/>
                    <a:pt x="933" y="10"/>
                  </a:cubicBezTo>
                  <a:cubicBezTo>
                    <a:pt x="939" y="9"/>
                    <a:pt x="944" y="8"/>
                    <a:pt x="949" y="7"/>
                  </a:cubicBezTo>
                  <a:cubicBezTo>
                    <a:pt x="951" y="6"/>
                    <a:pt x="954" y="6"/>
                    <a:pt x="956" y="5"/>
                  </a:cubicBezTo>
                  <a:cubicBezTo>
                    <a:pt x="958" y="5"/>
                    <a:pt x="961" y="5"/>
                    <a:pt x="963" y="4"/>
                  </a:cubicBezTo>
                  <a:cubicBezTo>
                    <a:pt x="968" y="4"/>
                    <a:pt x="972" y="3"/>
                    <a:pt x="976" y="2"/>
                  </a:cubicBezTo>
                  <a:cubicBezTo>
                    <a:pt x="992" y="1"/>
                    <a:pt x="1005" y="0"/>
                    <a:pt x="1013" y="0"/>
                  </a:cubicBezTo>
                  <a:cubicBezTo>
                    <a:pt x="1022" y="0"/>
                    <a:pt x="1026" y="0"/>
                    <a:pt x="1026" y="0"/>
                  </a:cubicBezTo>
                  <a:cubicBezTo>
                    <a:pt x="1026" y="0"/>
                    <a:pt x="1022" y="0"/>
                    <a:pt x="1013" y="0"/>
                  </a:cubicBezTo>
                  <a:cubicBezTo>
                    <a:pt x="1005" y="0"/>
                    <a:pt x="992" y="1"/>
                    <a:pt x="976" y="3"/>
                  </a:cubicBezTo>
                  <a:cubicBezTo>
                    <a:pt x="972" y="4"/>
                    <a:pt x="968" y="5"/>
                    <a:pt x="963" y="5"/>
                  </a:cubicBezTo>
                  <a:cubicBezTo>
                    <a:pt x="961" y="6"/>
                    <a:pt x="959" y="6"/>
                    <a:pt x="956" y="6"/>
                  </a:cubicBezTo>
                  <a:cubicBezTo>
                    <a:pt x="954" y="7"/>
                    <a:pt x="951" y="8"/>
                    <a:pt x="949" y="8"/>
                  </a:cubicBezTo>
                  <a:cubicBezTo>
                    <a:pt x="944" y="9"/>
                    <a:pt x="939" y="10"/>
                    <a:pt x="933" y="12"/>
                  </a:cubicBezTo>
                  <a:cubicBezTo>
                    <a:pt x="928" y="13"/>
                    <a:pt x="923" y="15"/>
                    <a:pt x="919" y="19"/>
                  </a:cubicBezTo>
                  <a:cubicBezTo>
                    <a:pt x="917" y="21"/>
                    <a:pt x="915" y="24"/>
                    <a:pt x="916" y="26"/>
                  </a:cubicBezTo>
                  <a:cubicBezTo>
                    <a:pt x="916" y="29"/>
                    <a:pt x="917" y="32"/>
                    <a:pt x="919" y="35"/>
                  </a:cubicBezTo>
                  <a:cubicBezTo>
                    <a:pt x="922" y="40"/>
                    <a:pt x="928" y="44"/>
                    <a:pt x="933" y="48"/>
                  </a:cubicBezTo>
                  <a:cubicBezTo>
                    <a:pt x="939" y="51"/>
                    <a:pt x="946" y="54"/>
                    <a:pt x="952" y="57"/>
                  </a:cubicBezTo>
                  <a:cubicBezTo>
                    <a:pt x="955" y="59"/>
                    <a:pt x="959" y="60"/>
                    <a:pt x="962" y="62"/>
                  </a:cubicBezTo>
                  <a:cubicBezTo>
                    <a:pt x="966" y="63"/>
                    <a:pt x="969" y="65"/>
                    <a:pt x="973" y="66"/>
                  </a:cubicBezTo>
                  <a:cubicBezTo>
                    <a:pt x="988" y="71"/>
                    <a:pt x="1003" y="77"/>
                    <a:pt x="1020" y="81"/>
                  </a:cubicBezTo>
                  <a:cubicBezTo>
                    <a:pt x="1046" y="89"/>
                    <a:pt x="1073" y="93"/>
                    <a:pt x="1100" y="99"/>
                  </a:cubicBezTo>
                  <a:cubicBezTo>
                    <a:pt x="1110" y="101"/>
                    <a:pt x="1120" y="104"/>
                    <a:pt x="1131" y="106"/>
                  </a:cubicBezTo>
                  <a:cubicBezTo>
                    <a:pt x="1152" y="111"/>
                    <a:pt x="1172" y="117"/>
                    <a:pt x="1193" y="123"/>
                  </a:cubicBezTo>
                  <a:cubicBezTo>
                    <a:pt x="1204" y="126"/>
                    <a:pt x="1214" y="130"/>
                    <a:pt x="1225" y="136"/>
                  </a:cubicBezTo>
                  <a:cubicBezTo>
                    <a:pt x="1235" y="142"/>
                    <a:pt x="1245" y="150"/>
                    <a:pt x="1251" y="161"/>
                  </a:cubicBezTo>
                  <a:cubicBezTo>
                    <a:pt x="1254" y="165"/>
                    <a:pt x="1254" y="165"/>
                    <a:pt x="1254" y="165"/>
                  </a:cubicBezTo>
                  <a:cubicBezTo>
                    <a:pt x="1255" y="166"/>
                    <a:pt x="1255" y="168"/>
                    <a:pt x="1256" y="169"/>
                  </a:cubicBezTo>
                  <a:cubicBezTo>
                    <a:pt x="1257" y="171"/>
                    <a:pt x="1257" y="171"/>
                    <a:pt x="1257" y="171"/>
                  </a:cubicBezTo>
                  <a:cubicBezTo>
                    <a:pt x="1257" y="172"/>
                    <a:pt x="1257" y="172"/>
                    <a:pt x="1257" y="172"/>
                  </a:cubicBezTo>
                  <a:cubicBezTo>
                    <a:pt x="1257" y="173"/>
                    <a:pt x="1257" y="173"/>
                    <a:pt x="1257" y="173"/>
                  </a:cubicBezTo>
                  <a:cubicBezTo>
                    <a:pt x="1257" y="173"/>
                    <a:pt x="1257" y="173"/>
                    <a:pt x="1258" y="174"/>
                  </a:cubicBezTo>
                  <a:cubicBezTo>
                    <a:pt x="1258" y="175"/>
                    <a:pt x="1259" y="177"/>
                    <a:pt x="1259" y="178"/>
                  </a:cubicBezTo>
                  <a:cubicBezTo>
                    <a:pt x="1260" y="181"/>
                    <a:pt x="1260" y="185"/>
                    <a:pt x="1260" y="188"/>
                  </a:cubicBezTo>
                  <a:cubicBezTo>
                    <a:pt x="1260" y="191"/>
                    <a:pt x="1260" y="194"/>
                    <a:pt x="1260" y="198"/>
                  </a:cubicBezTo>
                  <a:cubicBezTo>
                    <a:pt x="1259" y="201"/>
                    <a:pt x="1258" y="204"/>
                    <a:pt x="1257" y="207"/>
                  </a:cubicBezTo>
                  <a:cubicBezTo>
                    <a:pt x="1255" y="210"/>
                    <a:pt x="1253" y="213"/>
                    <a:pt x="1251" y="216"/>
                  </a:cubicBezTo>
                  <a:cubicBezTo>
                    <a:pt x="1247" y="221"/>
                    <a:pt x="1243" y="226"/>
                    <a:pt x="1237" y="230"/>
                  </a:cubicBezTo>
                  <a:cubicBezTo>
                    <a:pt x="1227" y="238"/>
                    <a:pt x="1215" y="243"/>
                    <a:pt x="1203" y="248"/>
                  </a:cubicBezTo>
                  <a:cubicBezTo>
                    <a:pt x="1190" y="253"/>
                    <a:pt x="1178" y="257"/>
                    <a:pt x="1165" y="260"/>
                  </a:cubicBezTo>
                  <a:cubicBezTo>
                    <a:pt x="1139" y="266"/>
                    <a:pt x="1112" y="271"/>
                    <a:pt x="1084" y="274"/>
                  </a:cubicBezTo>
                  <a:cubicBezTo>
                    <a:pt x="1077" y="275"/>
                    <a:pt x="1070" y="276"/>
                    <a:pt x="1063" y="277"/>
                  </a:cubicBezTo>
                  <a:cubicBezTo>
                    <a:pt x="1056" y="277"/>
                    <a:pt x="1049" y="278"/>
                    <a:pt x="1042" y="279"/>
                  </a:cubicBezTo>
                  <a:cubicBezTo>
                    <a:pt x="1027" y="281"/>
                    <a:pt x="1013" y="281"/>
                    <a:pt x="998" y="282"/>
                  </a:cubicBezTo>
                  <a:cubicBezTo>
                    <a:pt x="995" y="283"/>
                    <a:pt x="991" y="283"/>
                    <a:pt x="987" y="283"/>
                  </a:cubicBezTo>
                  <a:cubicBezTo>
                    <a:pt x="984" y="283"/>
                    <a:pt x="980" y="283"/>
                    <a:pt x="976" y="284"/>
                  </a:cubicBezTo>
                  <a:cubicBezTo>
                    <a:pt x="969" y="284"/>
                    <a:pt x="961" y="284"/>
                    <a:pt x="954" y="285"/>
                  </a:cubicBezTo>
                  <a:cubicBezTo>
                    <a:pt x="939" y="285"/>
                    <a:pt x="924" y="285"/>
                    <a:pt x="909" y="286"/>
                  </a:cubicBezTo>
                  <a:cubicBezTo>
                    <a:pt x="848" y="287"/>
                    <a:pt x="784" y="287"/>
                    <a:pt x="719" y="290"/>
                  </a:cubicBezTo>
                  <a:cubicBezTo>
                    <a:pt x="686" y="291"/>
                    <a:pt x="653" y="293"/>
                    <a:pt x="619" y="295"/>
                  </a:cubicBezTo>
                  <a:cubicBezTo>
                    <a:pt x="603" y="297"/>
                    <a:pt x="586" y="299"/>
                    <a:pt x="569" y="3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</p:grp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6" t="11388" r="6617" b="67857"/>
          <a:stretch/>
        </p:blipFill>
        <p:spPr bwMode="auto">
          <a:xfrm>
            <a:off x="19894381" y="1092201"/>
            <a:ext cx="10626811" cy="4491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54556" y="1585682"/>
            <a:ext cx="142017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Open Sans Extrabold" pitchFamily="34" charset="0"/>
                <a:cs typeface="Open Sans Extrabold" pitchFamily="34" charset="0"/>
              </a:rPr>
              <a:t>Achieving sustainable </a:t>
            </a:r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Open Sans Extrabold" pitchFamily="34" charset="0"/>
                <a:cs typeface="Open Sans Extrabold" pitchFamily="34" charset="0"/>
              </a:rPr>
              <a:t>economic growth and development </a:t>
            </a:r>
            <a:r>
              <a:rPr lang="en-US" sz="5400" b="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Open Sans Extrabold" pitchFamily="34" charset="0"/>
                <a:cs typeface="Open Sans Extrabold" pitchFamily="34" charset="0"/>
              </a:rPr>
              <a:t>through technology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644339" y="11432687"/>
            <a:ext cx="1591663" cy="6312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9218" tIns="99218" rIns="99218" bIns="99218" numCol="1" spcCol="38100" rtlCol="0" anchor="ctr">
            <a:spAutoFit/>
          </a:bodyPr>
          <a:lstStyle/>
          <a:p>
            <a:pPr algn="l"/>
            <a:r>
              <a:rPr lang="en-JM" sz="2800" dirty="0">
                <a:solidFill>
                  <a:schemeClr val="bg1"/>
                </a:solidFill>
              </a:rPr>
              <a:t>2018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013417" y="14765929"/>
            <a:ext cx="72334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3600" cap="all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Open Sans Extrabold" pitchFamily="34" charset="0"/>
                <a:cs typeface="Open Sans Extrabold" pitchFamily="34" charset="0"/>
              </a:rPr>
              <a:t>The “Smart” Decision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185654" y="15240228"/>
            <a:ext cx="1591663" cy="6312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9218" tIns="99218" rIns="99218" bIns="99218" numCol="1" spcCol="38100" rtlCol="0" anchor="ctr">
            <a:spAutoFit/>
          </a:bodyPr>
          <a:lstStyle/>
          <a:p>
            <a:pPr algn="l"/>
            <a:r>
              <a:rPr lang="en-JM" sz="2800" dirty="0">
                <a:solidFill>
                  <a:schemeClr val="bg1"/>
                </a:solidFill>
              </a:rPr>
              <a:t>2016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6147032" y="13835917"/>
            <a:ext cx="102283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600" cap="all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Open Sans Extrabold" pitchFamily="34" charset="0"/>
                <a:cs typeface="Open Sans Extrabold" pitchFamily="34" charset="0"/>
              </a:rPr>
              <a:t>Launch New Kingston Smart City Pilot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668031" y="13924841"/>
            <a:ext cx="1591663" cy="6312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9218" tIns="99218" rIns="99218" bIns="99218" numCol="1" spcCol="38100" rtlCol="0" anchor="ctr">
            <a:spAutoFit/>
          </a:bodyPr>
          <a:lstStyle/>
          <a:p>
            <a:pPr algn="r"/>
            <a:r>
              <a:rPr lang="en-JM" sz="2800" dirty="0">
                <a:solidFill>
                  <a:schemeClr val="bg1"/>
                </a:solidFill>
              </a:rPr>
              <a:t>2017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379224" y="9231537"/>
            <a:ext cx="1554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600" cap="all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Open Sans Extrabold" pitchFamily="34" charset="0"/>
                <a:cs typeface="Open Sans Extrabold" pitchFamily="34" charset="0"/>
              </a:rPr>
              <a:t>ID Smart Drivers &amp; Partnership Commitments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160112" y="4478366"/>
            <a:ext cx="59401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600" cap="all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Open Sans Extrabold" pitchFamily="34" charset="0"/>
                <a:cs typeface="Open Sans Extrabold" pitchFamily="34" charset="0"/>
              </a:rPr>
              <a:t>Value-Added Initiatives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097785" y="9386777"/>
            <a:ext cx="1182603" cy="631261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9218" tIns="99218" rIns="99218" bIns="99218" numCol="1" spcCol="38100" rtlCol="0" anchor="ctr">
            <a:spAutoFit/>
          </a:bodyPr>
          <a:lstStyle/>
          <a:p>
            <a:pPr algn="r"/>
            <a:r>
              <a:rPr lang="en-JM" sz="2800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826731" y="10919432"/>
            <a:ext cx="633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3600" cap="all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Open Sans Extrabold" pitchFamily="34" charset="0"/>
                <a:cs typeface="Open Sans Extrabold" pitchFamily="34" charset="0"/>
              </a:rPr>
              <a:t>Operate &amp; Optimize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285424" y="5527002"/>
            <a:ext cx="1045953" cy="631261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9218" tIns="99218" rIns="99218" bIns="99218" numCol="1" spcCol="38100" rtlCol="0" anchor="ctr">
            <a:spAutoFit/>
          </a:bodyPr>
          <a:lstStyle/>
          <a:p>
            <a:r>
              <a:rPr lang="en-JM" sz="2800" dirty="0">
                <a:solidFill>
                  <a:schemeClr val="bg1"/>
                </a:solidFill>
              </a:rPr>
              <a:t>2020</a:t>
            </a:r>
          </a:p>
        </p:txBody>
      </p:sp>
      <p:pic>
        <p:nvPicPr>
          <p:cNvPr id="9218" name="Picture 2" descr="Image result for map pin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7693" y="13557749"/>
            <a:ext cx="1095700" cy="10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Image result for map pin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1256" y="14679744"/>
            <a:ext cx="1095700" cy="10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Image result for map pin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021" y="10833248"/>
            <a:ext cx="1095700" cy="10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Image result for map pin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3993" y="8922336"/>
            <a:ext cx="1095700" cy="10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Image result for map pin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4949" y="4920535"/>
            <a:ext cx="1095700" cy="10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79800" y="15468971"/>
            <a:ext cx="7767110" cy="1677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9218" tIns="99218" rIns="99218" bIns="99218" numCol="1" spcCol="38100" rtlCol="0" anchor="ctr">
            <a:spAutoFit/>
          </a:bodyPr>
          <a:lstStyle/>
          <a:p>
            <a:pPr algn="r"/>
            <a:r>
              <a:rPr lang="en-JM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Utilities, municipalities, </a:t>
            </a:r>
            <a:r>
              <a:rPr lang="en-JM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GoJ</a:t>
            </a:r>
            <a:r>
              <a:rPr lang="en-JM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ministries, private entities and citizens are currently or planning to adopt smarter ICTs and data analytics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479801" y="11490742"/>
            <a:ext cx="7680311" cy="1677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9218" tIns="99218" rIns="99218" bIns="99218" numCol="1" spcCol="38100" rtlCol="0" anchor="ctr">
            <a:spAutoFit/>
          </a:bodyPr>
          <a:lstStyle/>
          <a:p>
            <a:pPr algn="r"/>
            <a:r>
              <a:rPr lang="en-JM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Assess, review lessons learnt, adjust and optimize the operations of implemented technologies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5373967" y="10049068"/>
            <a:ext cx="11118526" cy="31550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9218" tIns="99218" rIns="99218" bIns="99218" numCol="1" spcCol="38100" rtlCol="0" anchor="ctr">
            <a:spAutoFit/>
          </a:bodyPr>
          <a:lstStyle/>
          <a:p>
            <a:pPr algn="l"/>
            <a:r>
              <a:rPr lang="en-JM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Data promises smarter decisions that lead to sustainable solutions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JM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Economic Growth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JM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Safety and Security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JM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Sustainable Investments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JM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Employment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JM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Connectivity and Real-Time Data Flow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1105154" y="5168926"/>
            <a:ext cx="6637121" cy="29088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9218" tIns="99218" rIns="99218" bIns="99218" numCol="1" spcCol="38100" rtlCol="0" anchor="ctr">
            <a:spAutoFit/>
          </a:bodyPr>
          <a:lstStyle/>
          <a:p>
            <a:pPr algn="l"/>
            <a:r>
              <a:rPr lang="en-JM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Greater Efficiency in Using Resources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JM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Regulations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JM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Integrate deployed technologies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JM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Define </a:t>
            </a:r>
            <a:r>
              <a:rPr lang="en-JM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services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JM" sz="48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Customer Participation</a:t>
            </a:r>
            <a:endParaRPr lang="en-JM" sz="4800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2073858" y="17753772"/>
            <a:ext cx="9233691" cy="810142"/>
            <a:chOff x="18159062" y="12701844"/>
            <a:chExt cx="5819708" cy="370054"/>
          </a:xfrm>
        </p:grpSpPr>
        <p:sp>
          <p:nvSpPr>
            <p:cNvPr id="36" name="object 18"/>
            <p:cNvSpPr/>
            <p:nvPr userDrawn="1"/>
          </p:nvSpPr>
          <p:spPr>
            <a:xfrm>
              <a:off x="18159062" y="12709863"/>
              <a:ext cx="1049403" cy="321331"/>
            </a:xfrm>
            <a:custGeom>
              <a:avLst/>
              <a:gdLst/>
              <a:ahLst/>
              <a:cxnLst/>
              <a:rect l="l" t="t" r="r" b="b"/>
              <a:pathLst>
                <a:path w="1115694" h="341629">
                  <a:moveTo>
                    <a:pt x="15580" y="254411"/>
                  </a:moveTo>
                  <a:lnTo>
                    <a:pt x="0" y="333717"/>
                  </a:lnTo>
                  <a:lnTo>
                    <a:pt x="51874" y="339754"/>
                  </a:lnTo>
                  <a:lnTo>
                    <a:pt x="105075" y="341455"/>
                  </a:lnTo>
                  <a:lnTo>
                    <a:pt x="139791" y="340094"/>
                  </a:lnTo>
                  <a:lnTo>
                    <a:pt x="205667" y="324320"/>
                  </a:lnTo>
                  <a:lnTo>
                    <a:pt x="254048" y="284356"/>
                  </a:lnTo>
                  <a:lnTo>
                    <a:pt x="265935" y="260683"/>
                  </a:lnTo>
                  <a:lnTo>
                    <a:pt x="83254" y="260683"/>
                  </a:lnTo>
                  <a:lnTo>
                    <a:pt x="67261" y="260246"/>
                  </a:lnTo>
                  <a:lnTo>
                    <a:pt x="48616" y="258996"/>
                  </a:lnTo>
                  <a:lnTo>
                    <a:pt x="30371" y="257021"/>
                  </a:lnTo>
                  <a:lnTo>
                    <a:pt x="15580" y="254411"/>
                  </a:lnTo>
                  <a:close/>
                </a:path>
                <a:path w="1115694" h="341629">
                  <a:moveTo>
                    <a:pt x="823262" y="218998"/>
                  </a:moveTo>
                  <a:lnTo>
                    <a:pt x="693497" y="218998"/>
                  </a:lnTo>
                  <a:lnTo>
                    <a:pt x="690244" y="226758"/>
                  </a:lnTo>
                  <a:lnTo>
                    <a:pt x="689387" y="232820"/>
                  </a:lnTo>
                  <a:lnTo>
                    <a:pt x="691129" y="240311"/>
                  </a:lnTo>
                  <a:lnTo>
                    <a:pt x="695675" y="252358"/>
                  </a:lnTo>
                  <a:lnTo>
                    <a:pt x="729701" y="303589"/>
                  </a:lnTo>
                  <a:lnTo>
                    <a:pt x="792409" y="332418"/>
                  </a:lnTo>
                  <a:lnTo>
                    <a:pt x="831533" y="339250"/>
                  </a:lnTo>
                  <a:lnTo>
                    <a:pt x="874245" y="341455"/>
                  </a:lnTo>
                  <a:lnTo>
                    <a:pt x="914698" y="339454"/>
                  </a:lnTo>
                  <a:lnTo>
                    <a:pt x="955615" y="333266"/>
                  </a:lnTo>
                  <a:lnTo>
                    <a:pt x="994934" y="322611"/>
                  </a:lnTo>
                  <a:lnTo>
                    <a:pt x="1030596" y="307208"/>
                  </a:lnTo>
                  <a:lnTo>
                    <a:pt x="1080518" y="263583"/>
                  </a:lnTo>
                  <a:lnTo>
                    <a:pt x="896632" y="263583"/>
                  </a:lnTo>
                  <a:lnTo>
                    <a:pt x="872700" y="262007"/>
                  </a:lnTo>
                  <a:lnTo>
                    <a:pt x="852708" y="256950"/>
                  </a:lnTo>
                  <a:lnTo>
                    <a:pt x="837249" y="247919"/>
                  </a:lnTo>
                  <a:lnTo>
                    <a:pt x="826917" y="234422"/>
                  </a:lnTo>
                  <a:lnTo>
                    <a:pt x="823262" y="218998"/>
                  </a:lnTo>
                  <a:close/>
                </a:path>
                <a:path w="1115694" h="341629">
                  <a:moveTo>
                    <a:pt x="480268" y="106352"/>
                  </a:moveTo>
                  <a:lnTo>
                    <a:pt x="342785" y="106352"/>
                  </a:lnTo>
                  <a:lnTo>
                    <a:pt x="340356" y="118729"/>
                  </a:lnTo>
                  <a:lnTo>
                    <a:pt x="335214" y="145095"/>
                  </a:lnTo>
                  <a:lnTo>
                    <a:pt x="297634" y="336597"/>
                  </a:lnTo>
                  <a:lnTo>
                    <a:pt x="436122" y="336597"/>
                  </a:lnTo>
                  <a:lnTo>
                    <a:pt x="459745" y="216213"/>
                  </a:lnTo>
                  <a:lnTo>
                    <a:pt x="529240" y="216213"/>
                  </a:lnTo>
                  <a:lnTo>
                    <a:pt x="594154" y="211182"/>
                  </a:lnTo>
                  <a:lnTo>
                    <a:pt x="655802" y="190538"/>
                  </a:lnTo>
                  <a:lnTo>
                    <a:pt x="699353" y="155148"/>
                  </a:lnTo>
                  <a:lnTo>
                    <a:pt x="706343" y="144131"/>
                  </a:lnTo>
                  <a:lnTo>
                    <a:pt x="472571" y="144131"/>
                  </a:lnTo>
                  <a:lnTo>
                    <a:pt x="480268" y="106352"/>
                  </a:lnTo>
                  <a:close/>
                </a:path>
                <a:path w="1115694" h="341629">
                  <a:moveTo>
                    <a:pt x="948285" y="0"/>
                  </a:moveTo>
                  <a:lnTo>
                    <a:pt x="880284" y="5505"/>
                  </a:lnTo>
                  <a:lnTo>
                    <a:pt x="815346" y="25161"/>
                  </a:lnTo>
                  <a:lnTo>
                    <a:pt x="766864" y="60960"/>
                  </a:lnTo>
                  <a:lnTo>
                    <a:pt x="742270" y="106708"/>
                  </a:lnTo>
                  <a:lnTo>
                    <a:pt x="741422" y="111253"/>
                  </a:lnTo>
                  <a:lnTo>
                    <a:pt x="743552" y="144687"/>
                  </a:lnTo>
                  <a:lnTo>
                    <a:pt x="787872" y="187858"/>
                  </a:lnTo>
                  <a:lnTo>
                    <a:pt x="863162" y="209584"/>
                  </a:lnTo>
                  <a:lnTo>
                    <a:pt x="920503" y="218802"/>
                  </a:lnTo>
                  <a:lnTo>
                    <a:pt x="937464" y="223213"/>
                  </a:lnTo>
                  <a:lnTo>
                    <a:pt x="950022" y="230890"/>
                  </a:lnTo>
                  <a:lnTo>
                    <a:pt x="953311" y="243280"/>
                  </a:lnTo>
                  <a:lnTo>
                    <a:pt x="945396" y="254214"/>
                  </a:lnTo>
                  <a:lnTo>
                    <a:pt x="930198" y="260331"/>
                  </a:lnTo>
                  <a:lnTo>
                    <a:pt x="912386" y="262998"/>
                  </a:lnTo>
                  <a:lnTo>
                    <a:pt x="896632" y="263583"/>
                  </a:lnTo>
                  <a:lnTo>
                    <a:pt x="1080518" y="263583"/>
                  </a:lnTo>
                  <a:lnTo>
                    <a:pt x="1082706" y="261042"/>
                  </a:lnTo>
                  <a:lnTo>
                    <a:pt x="1095034" y="229720"/>
                  </a:lnTo>
                  <a:lnTo>
                    <a:pt x="1095883" y="203650"/>
                  </a:lnTo>
                  <a:lnTo>
                    <a:pt x="1087854" y="180343"/>
                  </a:lnTo>
                  <a:lnTo>
                    <a:pt x="1045318" y="145095"/>
                  </a:lnTo>
                  <a:lnTo>
                    <a:pt x="986721" y="128540"/>
                  </a:lnTo>
                  <a:lnTo>
                    <a:pt x="924401" y="118488"/>
                  </a:lnTo>
                  <a:lnTo>
                    <a:pt x="910058" y="116017"/>
                  </a:lnTo>
                  <a:lnTo>
                    <a:pt x="894661" y="112093"/>
                  </a:lnTo>
                  <a:lnTo>
                    <a:pt x="882951" y="105448"/>
                  </a:lnTo>
                  <a:lnTo>
                    <a:pt x="879669" y="94813"/>
                  </a:lnTo>
                  <a:lnTo>
                    <a:pt x="886120" y="84128"/>
                  </a:lnTo>
                  <a:lnTo>
                    <a:pt x="898319" y="77628"/>
                  </a:lnTo>
                  <a:lnTo>
                    <a:pt x="913284" y="74399"/>
                  </a:lnTo>
                  <a:lnTo>
                    <a:pt x="928034" y="73526"/>
                  </a:lnTo>
                  <a:lnTo>
                    <a:pt x="1109128" y="73526"/>
                  </a:lnTo>
                  <a:lnTo>
                    <a:pt x="1091699" y="45903"/>
                  </a:lnTo>
                  <a:lnTo>
                    <a:pt x="1065028" y="25197"/>
                  </a:lnTo>
                  <a:lnTo>
                    <a:pt x="1030950" y="10922"/>
                  </a:lnTo>
                  <a:lnTo>
                    <a:pt x="991393" y="2661"/>
                  </a:lnTo>
                  <a:lnTo>
                    <a:pt x="948285" y="0"/>
                  </a:lnTo>
                  <a:close/>
                </a:path>
                <a:path w="1115694" h="341629">
                  <a:moveTo>
                    <a:pt x="319236" y="4837"/>
                  </a:moveTo>
                  <a:lnTo>
                    <a:pt x="187952" y="4837"/>
                  </a:lnTo>
                  <a:lnTo>
                    <a:pt x="148173" y="207962"/>
                  </a:lnTo>
                  <a:lnTo>
                    <a:pt x="145955" y="218323"/>
                  </a:lnTo>
                  <a:lnTo>
                    <a:pt x="119191" y="254388"/>
                  </a:lnTo>
                  <a:lnTo>
                    <a:pt x="83254" y="260683"/>
                  </a:lnTo>
                  <a:lnTo>
                    <a:pt x="265935" y="260683"/>
                  </a:lnTo>
                  <a:lnTo>
                    <a:pt x="266629" y="259301"/>
                  </a:lnTo>
                  <a:lnTo>
                    <a:pt x="274284" y="233247"/>
                  </a:lnTo>
                  <a:lnTo>
                    <a:pt x="279467" y="207962"/>
                  </a:lnTo>
                  <a:lnTo>
                    <a:pt x="319236" y="4837"/>
                  </a:lnTo>
                  <a:close/>
                </a:path>
                <a:path w="1115694" h="341629">
                  <a:moveTo>
                    <a:pt x="544684" y="4837"/>
                  </a:moveTo>
                  <a:lnTo>
                    <a:pt x="362711" y="4837"/>
                  </a:lnTo>
                  <a:lnTo>
                    <a:pt x="347947" y="80081"/>
                  </a:lnTo>
                  <a:lnTo>
                    <a:pt x="510780" y="80081"/>
                  </a:lnTo>
                  <a:lnTo>
                    <a:pt x="537069" y="80585"/>
                  </a:lnTo>
                  <a:lnTo>
                    <a:pt x="561225" y="84111"/>
                  </a:lnTo>
                  <a:lnTo>
                    <a:pt x="578904" y="93682"/>
                  </a:lnTo>
                  <a:lnTo>
                    <a:pt x="585762" y="112321"/>
                  </a:lnTo>
                  <a:lnTo>
                    <a:pt x="581257" y="130411"/>
                  </a:lnTo>
                  <a:lnTo>
                    <a:pt x="568394" y="139888"/>
                  </a:lnTo>
                  <a:lnTo>
                    <a:pt x="549585" y="143534"/>
                  </a:lnTo>
                  <a:lnTo>
                    <a:pt x="527240" y="144131"/>
                  </a:lnTo>
                  <a:lnTo>
                    <a:pt x="706343" y="144131"/>
                  </a:lnTo>
                  <a:lnTo>
                    <a:pt x="712848" y="133879"/>
                  </a:lnTo>
                  <a:lnTo>
                    <a:pt x="720711" y="111253"/>
                  </a:lnTo>
                  <a:lnTo>
                    <a:pt x="721213" y="109106"/>
                  </a:lnTo>
                  <a:lnTo>
                    <a:pt x="721532" y="106897"/>
                  </a:lnTo>
                  <a:lnTo>
                    <a:pt x="721449" y="91275"/>
                  </a:lnTo>
                  <a:lnTo>
                    <a:pt x="696079" y="38118"/>
                  </a:lnTo>
                  <a:lnTo>
                    <a:pt x="643330" y="12594"/>
                  </a:lnTo>
                  <a:lnTo>
                    <a:pt x="577976" y="5245"/>
                  </a:lnTo>
                  <a:lnTo>
                    <a:pt x="544684" y="4837"/>
                  </a:lnTo>
                  <a:close/>
                </a:path>
                <a:path w="1115694" h="341629">
                  <a:moveTo>
                    <a:pt x="1109128" y="73526"/>
                  </a:moveTo>
                  <a:lnTo>
                    <a:pt x="928034" y="73526"/>
                  </a:lnTo>
                  <a:lnTo>
                    <a:pt x="951679" y="75271"/>
                  </a:lnTo>
                  <a:lnTo>
                    <a:pt x="970702" y="80960"/>
                  </a:lnTo>
                  <a:lnTo>
                    <a:pt x="984790" y="91275"/>
                  </a:lnTo>
                  <a:lnTo>
                    <a:pt x="993634" y="106897"/>
                  </a:lnTo>
                  <a:lnTo>
                    <a:pt x="994409" y="109556"/>
                  </a:lnTo>
                  <a:lnTo>
                    <a:pt x="995079" y="113158"/>
                  </a:lnTo>
                  <a:lnTo>
                    <a:pt x="995079" y="117839"/>
                  </a:lnTo>
                  <a:lnTo>
                    <a:pt x="1115191" y="117839"/>
                  </a:lnTo>
                  <a:lnTo>
                    <a:pt x="1115262" y="102387"/>
                  </a:lnTo>
                  <a:lnTo>
                    <a:pt x="1114781" y="93016"/>
                  </a:lnTo>
                  <a:lnTo>
                    <a:pt x="1113293" y="85929"/>
                  </a:lnTo>
                  <a:lnTo>
                    <a:pt x="1110343" y="77327"/>
                  </a:lnTo>
                  <a:lnTo>
                    <a:pt x="1110102" y="76447"/>
                  </a:lnTo>
                  <a:lnTo>
                    <a:pt x="1109840" y="75631"/>
                  </a:lnTo>
                  <a:lnTo>
                    <a:pt x="1109515" y="74982"/>
                  </a:lnTo>
                  <a:lnTo>
                    <a:pt x="1109275" y="73851"/>
                  </a:lnTo>
                  <a:lnTo>
                    <a:pt x="1109128" y="73526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 anchor="ctr"/>
            <a:lstStyle/>
            <a:p>
              <a:endParaRPr sz="900"/>
            </a:p>
          </p:txBody>
        </p:sp>
        <p:sp>
          <p:nvSpPr>
            <p:cNvPr id="37" name="object 28"/>
            <p:cNvSpPr/>
            <p:nvPr userDrawn="1"/>
          </p:nvSpPr>
          <p:spPr>
            <a:xfrm>
              <a:off x="19376188" y="12760748"/>
              <a:ext cx="0" cy="311150"/>
            </a:xfrm>
            <a:custGeom>
              <a:avLst/>
              <a:gdLst/>
              <a:ahLst/>
              <a:cxnLst/>
              <a:rect l="l" t="t" r="r" b="b"/>
              <a:pathLst>
                <a:path h="311150">
                  <a:moveTo>
                    <a:pt x="0" y="0"/>
                  </a:moveTo>
                  <a:lnTo>
                    <a:pt x="0" y="310723"/>
                  </a:lnTo>
                </a:path>
              </a:pathLst>
            </a:custGeom>
            <a:ln w="18837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900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19324044" y="12701844"/>
              <a:ext cx="4654726" cy="337371"/>
            </a:xfrm>
            <a:prstGeom prst="rect">
              <a:avLst/>
            </a:prstGeom>
          </p:spPr>
          <p:txBody>
            <a:bodyPr wrap="square" lIns="182807" tIns="91404" rIns="182807" bIns="91404" anchor="ctr">
              <a:spAutoFit/>
            </a:bodyPr>
            <a:lstStyle/>
            <a:p>
              <a:pPr algn="l"/>
              <a:r>
                <a:rPr lang="en-US" sz="3600" spc="-75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Gotham Book" panose="02000604040000020004" pitchFamily="50" charset="0"/>
                  <a:cs typeface="Lato Light"/>
                </a:rPr>
                <a:t>Technology and Innovation</a:t>
              </a:r>
              <a:endParaRPr lang="id-ID" sz="3600" spc="-75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Gotham Book" panose="02000604040000020004" pitchFamily="50" charset="0"/>
                <a:cs typeface="La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27025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9218" tIns="99218" rIns="99218" bIns="99218" numCol="1" spcCol="38100" rtlCol="0" anchor="ctr">
        <a:spAutoFit/>
      </a:bodyPr>
      <a:lstStyle>
        <a:defPPr marL="0" marR="0" indent="0" algn="ctr" defTabSz="114101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9218" tIns="99218" rIns="99218" bIns="99218" numCol="1" spcCol="38100" rtlCol="0" anchor="ctr">
        <a:spAutoFit/>
      </a:bodyPr>
      <a:lstStyle>
        <a:defPPr marL="0" marR="0" indent="0" algn="ctr" defTabSz="114101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6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9218" tIns="99218" rIns="99218" bIns="99218" numCol="1" spcCol="38100" rtlCol="0" anchor="ctr">
        <a:spAutoFit/>
      </a:bodyPr>
      <a:lstStyle>
        <a:defPPr marL="0" marR="0" indent="0" algn="ctr" defTabSz="114101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9218" tIns="99218" rIns="99218" bIns="99218" numCol="1" spcCol="38100" rtlCol="0" anchor="ctr">
        <a:spAutoFit/>
      </a:bodyPr>
      <a:lstStyle>
        <a:defPPr marL="0" marR="0" indent="0" algn="ctr" defTabSz="114101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6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16725</TotalTime>
  <Words>619</Words>
  <Application>Microsoft Office PowerPoint</Application>
  <PresentationFormat>Custom</PresentationFormat>
  <Paragraphs>166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Arial</vt:lpstr>
      <vt:lpstr>Arial Narrow</vt:lpstr>
      <vt:lpstr>Calibri</vt:lpstr>
      <vt:lpstr>Century Gothic</vt:lpstr>
      <vt:lpstr>Gotham Book</vt:lpstr>
      <vt:lpstr>Helvetica Light</vt:lpstr>
      <vt:lpstr>Helvetica Neue</vt:lpstr>
      <vt:lpstr>Helvetica Neue Light</vt:lpstr>
      <vt:lpstr>Helvetica Neue Medium</vt:lpstr>
      <vt:lpstr>Lato Light</vt:lpstr>
      <vt:lpstr>Open Sans</vt:lpstr>
      <vt:lpstr>Open Sans Extrabold</vt:lpstr>
      <vt:lpstr>Open Sans Light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Chantalla Griffiths</dc:creator>
  <cp:lastModifiedBy>Hugh Hamilton</cp:lastModifiedBy>
  <cp:revision>113</cp:revision>
  <dcterms:modified xsi:type="dcterms:W3CDTF">2018-11-13T05:28:23Z</dcterms:modified>
</cp:coreProperties>
</file>