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57" r:id="rId3"/>
    <p:sldId id="266" r:id="rId4"/>
    <p:sldId id="264" r:id="rId5"/>
    <p:sldId id="269" r:id="rId6"/>
    <p:sldId id="258" r:id="rId7"/>
    <p:sldId id="270" r:id="rId8"/>
    <p:sldId id="267" r:id="rId9"/>
    <p:sldId id="268" r:id="rId10"/>
    <p:sldId id="265" r:id="rId11"/>
    <p:sldId id="26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9" r:id="rId20"/>
    <p:sldId id="261" r:id="rId21"/>
    <p:sldId id="290" r:id="rId22"/>
    <p:sldId id="286" r:id="rId23"/>
    <p:sldId id="287" r:id="rId24"/>
    <p:sldId id="291" r:id="rId25"/>
    <p:sldId id="292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78873" autoAdjust="0"/>
  </p:normalViewPr>
  <p:slideViewPr>
    <p:cSldViewPr>
      <p:cViewPr varScale="1">
        <p:scale>
          <a:sx n="72" d="100"/>
          <a:sy n="72" d="100"/>
        </p:scale>
        <p:origin x="16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(2)'!$B$25:$B$37</c:f>
              <c:strCache>
                <c:ptCount val="13"/>
                <c:pt idx="0">
                  <c:v>Lives in CSJP Community</c:v>
                </c:pt>
                <c:pt idx="1">
                  <c:v>Male</c:v>
                </c:pt>
                <c:pt idx="2">
                  <c:v>Justice system involvement before 14 yrs</c:v>
                </c:pt>
                <c:pt idx="3">
                  <c:v>Current justice system involvement</c:v>
                </c:pt>
                <c:pt idx="4">
                  <c:v>≥ 2 violent/assaultive behaviours</c:v>
                </c:pt>
                <c:pt idx="5">
                  <c:v>History of carrying a weapon</c:v>
                </c:pt>
                <c:pt idx="6">
                  <c:v>Attitudes supportive of violence</c:v>
                </c:pt>
                <c:pt idx="7">
                  <c:v>Mental health problems/learning difficulties</c:v>
                </c:pt>
                <c:pt idx="8">
                  <c:v>Substance abuse problems</c:v>
                </c:pt>
                <c:pt idx="9">
                  <c:v>History of gang/violence</c:v>
                </c:pt>
                <c:pt idx="10">
                  <c:v>Irregularly attends school/work</c:v>
                </c:pt>
                <c:pt idx="11">
                  <c:v>Parents unable/unwilling to supervise</c:v>
                </c:pt>
                <c:pt idx="12">
                  <c:v>Other</c:v>
                </c:pt>
              </c:strCache>
            </c:strRef>
          </c:cat>
          <c:val>
            <c:numRef>
              <c:f>'Sheet4 (2)'!$C$25:$C$37</c:f>
              <c:numCache>
                <c:formatCode>0.0</c:formatCode>
                <c:ptCount val="13"/>
                <c:pt idx="0">
                  <c:v>99.519807923169267</c:v>
                </c:pt>
                <c:pt idx="1">
                  <c:v>55.162064825930365</c:v>
                </c:pt>
                <c:pt idx="2">
                  <c:v>8.3433373349339739</c:v>
                </c:pt>
                <c:pt idx="3">
                  <c:v>7.623049219687875</c:v>
                </c:pt>
                <c:pt idx="4">
                  <c:v>35.534213685474192</c:v>
                </c:pt>
                <c:pt idx="5">
                  <c:v>32.83313325330132</c:v>
                </c:pt>
                <c:pt idx="6">
                  <c:v>25.030012004801922</c:v>
                </c:pt>
                <c:pt idx="7">
                  <c:v>19.387755102040817</c:v>
                </c:pt>
                <c:pt idx="8">
                  <c:v>31.632653061224492</c:v>
                </c:pt>
                <c:pt idx="9">
                  <c:v>20.408163265306122</c:v>
                </c:pt>
                <c:pt idx="10">
                  <c:v>37.034813925570226</c:v>
                </c:pt>
                <c:pt idx="11">
                  <c:v>12.845138055222089</c:v>
                </c:pt>
                <c:pt idx="12">
                  <c:v>14.465786314525811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0B-490C-935A-4815F823D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axId val="136402152"/>
        <c:axId val="136404112"/>
      </c:barChart>
      <c:catAx>
        <c:axId val="136402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</a:rPr>
                  <a:t>Risk</a:t>
                </a:r>
                <a:r>
                  <a:rPr lang="en-US" sz="1000" b="1" baseline="0">
                    <a:solidFill>
                      <a:sysClr val="windowText" lastClr="000000"/>
                    </a:solidFill>
                  </a:rPr>
                  <a:t> Factors</a:t>
                </a:r>
                <a:endParaRPr lang="en-US" sz="10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6016016016016023E-2"/>
              <c:y val="0.41271371538529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04112"/>
        <c:crosses val="autoZero"/>
        <c:auto val="1"/>
        <c:lblAlgn val="ctr"/>
        <c:lblOffset val="100"/>
        <c:noMultiLvlLbl val="0"/>
      </c:catAx>
      <c:valAx>
        <c:axId val="13640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</a:rPr>
                  <a:t>Percentage (%)</a:t>
                </a:r>
              </a:p>
            </c:rich>
          </c:tx>
          <c:layout>
            <c:manualLayout>
              <c:xMode val="edge"/>
              <c:yMode val="edge"/>
              <c:x val="0.579652955511199"/>
              <c:y val="0.92604420909650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0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1588330632091"/>
          <c:y val="3.5685320356853241E-2"/>
          <c:w val="0.47727374434759678"/>
          <c:h val="0.81827001551813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'Sheet4 (2)'!$D$24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(2)'!$B$25:$B$37</c:f>
              <c:strCache>
                <c:ptCount val="13"/>
                <c:pt idx="0">
                  <c:v>Lives in CSJP Community</c:v>
                </c:pt>
                <c:pt idx="1">
                  <c:v>Male</c:v>
                </c:pt>
                <c:pt idx="2">
                  <c:v>Justice system involvement before 14 yrs</c:v>
                </c:pt>
                <c:pt idx="3">
                  <c:v>Current justice system involvement</c:v>
                </c:pt>
                <c:pt idx="4">
                  <c:v>≥ 2 violent/assaultive behaviours</c:v>
                </c:pt>
                <c:pt idx="5">
                  <c:v>History of carrying a weapon</c:v>
                </c:pt>
                <c:pt idx="6">
                  <c:v>Attitudes supportive of violence</c:v>
                </c:pt>
                <c:pt idx="7">
                  <c:v>Mental health problems/learning difficulties</c:v>
                </c:pt>
                <c:pt idx="8">
                  <c:v>Substance abuse problems</c:v>
                </c:pt>
                <c:pt idx="9">
                  <c:v>History of gang/violence</c:v>
                </c:pt>
                <c:pt idx="10">
                  <c:v>Irregularly attends school/work</c:v>
                </c:pt>
                <c:pt idx="11">
                  <c:v>Parents unable/unwilling to supervise</c:v>
                </c:pt>
                <c:pt idx="12">
                  <c:v>Other</c:v>
                </c:pt>
              </c:strCache>
            </c:strRef>
          </c:cat>
          <c:val>
            <c:numRef>
              <c:f>'Sheet4 (2)'!$D$25:$D$37</c:f>
              <c:numCache>
                <c:formatCode>0.0</c:formatCode>
                <c:ptCount val="13"/>
                <c:pt idx="0">
                  <c:v>99.455930359085897</c:v>
                </c:pt>
                <c:pt idx="1">
                  <c:v>100</c:v>
                </c:pt>
                <c:pt idx="2">
                  <c:v>9.0315560391730205</c:v>
                </c:pt>
                <c:pt idx="3">
                  <c:v>10.119695321001087</c:v>
                </c:pt>
                <c:pt idx="4">
                  <c:v>42.00217627856366</c:v>
                </c:pt>
                <c:pt idx="5">
                  <c:v>40.152339499455955</c:v>
                </c:pt>
                <c:pt idx="6">
                  <c:v>26.224156692056603</c:v>
                </c:pt>
                <c:pt idx="7">
                  <c:v>23.830250272034821</c:v>
                </c:pt>
                <c:pt idx="8">
                  <c:v>41.458106637649585</c:v>
                </c:pt>
                <c:pt idx="9">
                  <c:v>26.224156692056603</c:v>
                </c:pt>
                <c:pt idx="10">
                  <c:v>40.369967355821544</c:v>
                </c:pt>
                <c:pt idx="11">
                  <c:v>13.275299238302509</c:v>
                </c:pt>
                <c:pt idx="12">
                  <c:v>13.601741022850918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AA-4CDB-9B51-16B40458B99C}"/>
            </c:ext>
          </c:extLst>
        </c:ser>
        <c:ser>
          <c:idx val="1"/>
          <c:order val="1"/>
          <c:tx>
            <c:strRef>
              <c:f>'Sheet4 (2)'!$E$24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(2)'!$B$25:$B$37</c:f>
              <c:strCache>
                <c:ptCount val="13"/>
                <c:pt idx="0">
                  <c:v>Lives in CSJP Community</c:v>
                </c:pt>
                <c:pt idx="1">
                  <c:v>Male</c:v>
                </c:pt>
                <c:pt idx="2">
                  <c:v>Justice system involvement before 14 yrs</c:v>
                </c:pt>
                <c:pt idx="3">
                  <c:v>Current justice system involvement</c:v>
                </c:pt>
                <c:pt idx="4">
                  <c:v>≥ 2 violent/assaultive behaviours</c:v>
                </c:pt>
                <c:pt idx="5">
                  <c:v>History of carrying a weapon</c:v>
                </c:pt>
                <c:pt idx="6">
                  <c:v>Attitudes supportive of violence</c:v>
                </c:pt>
                <c:pt idx="7">
                  <c:v>Mental health problems/learning difficulties</c:v>
                </c:pt>
                <c:pt idx="8">
                  <c:v>Substance abuse problems</c:v>
                </c:pt>
                <c:pt idx="9">
                  <c:v>History of gang/violence</c:v>
                </c:pt>
                <c:pt idx="10">
                  <c:v>Irregularly attends school/work</c:v>
                </c:pt>
                <c:pt idx="11">
                  <c:v>Parents unable/unwilling to supervise</c:v>
                </c:pt>
                <c:pt idx="12">
                  <c:v>Other</c:v>
                </c:pt>
              </c:strCache>
            </c:strRef>
          </c:cat>
          <c:val>
            <c:numRef>
              <c:f>'Sheet4 (2)'!$E$25:$E$37</c:f>
              <c:numCache>
                <c:formatCode>0.0</c:formatCode>
                <c:ptCount val="13"/>
                <c:pt idx="0">
                  <c:v>99.598393574297177</c:v>
                </c:pt>
                <c:pt idx="1">
                  <c:v>0</c:v>
                </c:pt>
                <c:pt idx="2">
                  <c:v>7.4966532797858099</c:v>
                </c:pt>
                <c:pt idx="3">
                  <c:v>4.5515394912985307</c:v>
                </c:pt>
                <c:pt idx="4">
                  <c:v>27.57697456492637</c:v>
                </c:pt>
                <c:pt idx="5">
                  <c:v>23.828647925033462</c:v>
                </c:pt>
                <c:pt idx="6">
                  <c:v>23.560910307898258</c:v>
                </c:pt>
                <c:pt idx="7">
                  <c:v>13.922356091030792</c:v>
                </c:pt>
                <c:pt idx="8">
                  <c:v>19.544846050870142</c:v>
                </c:pt>
                <c:pt idx="9">
                  <c:v>13.253012048192771</c:v>
                </c:pt>
                <c:pt idx="10">
                  <c:v>32.931726907630484</c:v>
                </c:pt>
                <c:pt idx="11">
                  <c:v>12.315930388219552</c:v>
                </c:pt>
                <c:pt idx="12">
                  <c:v>15.528781793842031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AA-4CDB-9B51-16B40458B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6404896"/>
        <c:axId val="136405288"/>
      </c:barChart>
      <c:catAx>
        <c:axId val="136404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</a:rPr>
                  <a:t>Risk</a:t>
                </a:r>
                <a:r>
                  <a:rPr lang="en-US" sz="1000" b="1" baseline="0">
                    <a:solidFill>
                      <a:sysClr val="windowText" lastClr="000000"/>
                    </a:solidFill>
                  </a:rPr>
                  <a:t> Factors</a:t>
                </a:r>
                <a:endParaRPr lang="en-US" sz="10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4445394487763581E-3"/>
              <c:y val="0.40313004352716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05288"/>
        <c:crosses val="autoZero"/>
        <c:auto val="1"/>
        <c:lblAlgn val="ctr"/>
        <c:lblOffset val="100"/>
        <c:noMultiLvlLbl val="0"/>
      </c:catAx>
      <c:valAx>
        <c:axId val="136405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</a:rPr>
                  <a:t>Percentage</a:t>
                </a:r>
                <a:r>
                  <a:rPr lang="en-US" sz="1000" b="1" baseline="0">
                    <a:solidFill>
                      <a:sysClr val="windowText" lastClr="000000"/>
                    </a:solidFill>
                  </a:rPr>
                  <a:t> (%)</a:t>
                </a:r>
                <a:endParaRPr lang="en-US" sz="10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6982792872122756"/>
              <c:y val="0.921273636415886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062183880175428"/>
          <c:y val="0.40301439592778171"/>
          <c:w val="9.6053897953783482E-2"/>
          <c:h val="0.11359689111505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CF12-2559-4E04-AE57-6C21900BE51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5928-6BF1-4D8C-BAE4-0400FD27A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of the key terms:</a:t>
            </a:r>
          </a:p>
          <a:p>
            <a:r>
              <a:rPr lang="en-US" dirty="0" smtClean="0"/>
              <a:t>Youth and violence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Resilience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1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1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1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2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5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St. James -  homicide rate of 114:100,000, higher than the national average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 No other parish is so impacted by violence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1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0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the risk</a:t>
            </a:r>
            <a:r>
              <a:rPr lang="en-US" baseline="0" dirty="0" smtClean="0"/>
              <a:t> factors, resilience factors and interventions occur at the individual, family, community and societal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5928-6BF1-4D8C-BAE4-0400FD27AA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titleslide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irc_mi" descr="http://opm.gov.jm/assets/2013/01/coa-lg1.pn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53CA0-B7EB-4E4D-8A74-1514C317D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3EA7-A59A-4963-9851-0BFE9C1FC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A176B-928D-46DB-A675-74D9A7519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E6A579-1597-4642-9922-E61C09025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8579-7AD2-4925-8498-26137AAA8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0444-1135-4FFF-80F3-6211FA145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EF2F9-430F-4088-826E-AD43F013E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83612-65F4-44A6-9BBB-E742DEB11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90858-D1F8-4966-B3E9-3734099A2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D19E-FAD1-4F6F-B9BA-602D38759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8692-D676-48D0-8C82-700BA3845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4488D-4393-4594-9B02-768312096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2ndslideim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855F07A2-E2D2-408C-979B-6A4A58D5AC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2057400"/>
          </a:xfrm>
        </p:spPr>
        <p:txBody>
          <a:bodyPr/>
          <a:lstStyle/>
          <a:p>
            <a:r>
              <a:rPr lang="en-US" dirty="0" smtClean="0"/>
              <a:t>Building Resilience, Changing Lives and Best Practices among our Youths at Risk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Ministry of National Security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Citizen Security and Justice Programme III</a:t>
            </a:r>
            <a:endParaRPr lang="en-US" dirty="0"/>
          </a:p>
        </p:txBody>
      </p:sp>
      <p:pic>
        <p:nvPicPr>
          <p:cNvPr id="2052" name="Picture 4" descr="C:\Users\Pamela\Desktop\presentation\all_logos_final_presentation_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126" y="0"/>
            <a:ext cx="1137874" cy="1143000"/>
          </a:xfrm>
          <a:prstGeom prst="rect">
            <a:avLst/>
          </a:prstGeom>
          <a:noFill/>
        </p:spPr>
      </p:pic>
      <p:pic>
        <p:nvPicPr>
          <p:cNvPr id="2053" name="Picture 5" descr="C:\Users\Pamela\Desktop\presentation\UK aid logo colour for dig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413471" cy="438643"/>
          </a:xfrm>
          <a:prstGeom prst="rect">
            <a:avLst/>
          </a:prstGeom>
          <a:noFill/>
        </p:spPr>
      </p:pic>
      <p:pic>
        <p:nvPicPr>
          <p:cNvPr id="2054" name="Picture 6" descr="C:\Users\Pamela\Desktop\presentation\Canwordmark_col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0"/>
            <a:ext cx="781955" cy="204216"/>
          </a:xfrm>
          <a:prstGeom prst="rect">
            <a:avLst/>
          </a:prstGeom>
          <a:noFill/>
        </p:spPr>
      </p:pic>
      <p:pic>
        <p:nvPicPr>
          <p:cNvPr id="2055" name="Picture 7" descr="C:\Users\Pamela\Desktop\presentation\bid_english_B&amp;W_HR_300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343400"/>
            <a:ext cx="622628" cy="440170"/>
          </a:xfrm>
          <a:prstGeom prst="rect">
            <a:avLst/>
          </a:prstGeom>
          <a:noFill/>
        </p:spPr>
      </p:pic>
      <p:pic>
        <p:nvPicPr>
          <p:cNvPr id="8" name="Picture 2" descr="flag of Jamaica was adopted on August 6, 1962, the original Jamaica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84" y="4512830"/>
            <a:ext cx="914400" cy="2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817" y="0"/>
            <a:ext cx="6781800" cy="1066800"/>
          </a:xfrm>
        </p:spPr>
        <p:txBody>
          <a:bodyPr/>
          <a:lstStyle/>
          <a:p>
            <a:r>
              <a:rPr lang="en-US" b="1" dirty="0"/>
              <a:t>Who are ‘Youth at Risk’?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lvl="0"/>
            <a:r>
              <a:rPr lang="en-US" dirty="0"/>
              <a:t>At-Risk Youth: Those that have fallen victim to a variety of risk factors that reduce their ability to succeed (Morris, 2000, Kronick, 1997). These youth grow up in circumstances that challenge their ability to stay on a positive life-course into adulthood (Region of Peel Health Review 2014</a:t>
            </a:r>
            <a:r>
              <a:rPr lang="en-US" dirty="0" smtClean="0"/>
              <a:t>).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Risk Factors: Include but are not limited to low </a:t>
            </a:r>
            <a:r>
              <a:rPr lang="en-US" dirty="0" smtClean="0"/>
              <a:t>scholastic </a:t>
            </a:r>
            <a:r>
              <a:rPr lang="en-US" dirty="0"/>
              <a:t>achievement, school dropouts, behavior problems, poor attendance in school, low socio-economic </a:t>
            </a:r>
            <a:r>
              <a:rPr lang="en-US" dirty="0" smtClean="0"/>
              <a:t>status.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are ‘Youth at Risk’?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Kauai Longitudinal Research 1955-1995:</a:t>
            </a:r>
          </a:p>
          <a:p>
            <a:pPr marL="0" indent="0">
              <a:buNone/>
            </a:pPr>
            <a:r>
              <a:rPr lang="en-US" sz="2400" dirty="0"/>
              <a:t>Monitored the development of all children born on the island at ages 1, 2, 10, 18, 32, and 40 years. 30% of the children studied were considered at-risk because they were born and raised in poverty, had experienced pre- or perinatal complications; lived in families troubled by chronic discord, divorce, or parental psychopathology; and were reared by mothers with less than 8 grades of education. Two thirds of these children developed learning or behavior problems by age 10 or had delinquency records and/or mental health problems by age 18. However, a third of the at-risk group grew into competent, confident and caring adults. The children who succeeded against the odds had protective factors at the </a:t>
            </a:r>
            <a:r>
              <a:rPr lang="en-US" sz="2400" b="1" dirty="0"/>
              <a:t>individual, family and community level. (</a:t>
            </a:r>
            <a:r>
              <a:rPr lang="en-US" sz="2400" dirty="0"/>
              <a:t>all phases focus on these 3 levels) </a:t>
            </a:r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/>
              <a:t>Profile of Sample of at risk youths referred to CSJP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7313"/>
          </a:xfrm>
        </p:spPr>
        <p:txBody>
          <a:bodyPr/>
          <a:lstStyle/>
          <a:p>
            <a:r>
              <a:rPr lang="en-US" sz="1800" b="1" dirty="0"/>
              <a:t>Figure 1.</a:t>
            </a:r>
            <a:r>
              <a:rPr lang="en-US" sz="1800" dirty="0"/>
              <a:t> Percent distribution of a sample of individuals referred to CSJP by risk factor present, % </a:t>
            </a:r>
          </a:p>
          <a:p>
            <a:pPr marL="0" indent="0">
              <a:buNone/>
            </a:pPr>
            <a:r>
              <a:rPr lang="en-US" sz="1800" dirty="0" smtClean="0"/>
              <a:t>     (</a:t>
            </a:r>
            <a:r>
              <a:rPr lang="en-US" sz="1800" dirty="0"/>
              <a:t>n = 1666)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1144890"/>
              </p:ext>
            </p:extLst>
          </p:nvPr>
        </p:nvGraphicFramePr>
        <p:xfrm>
          <a:off x="1600200" y="2286000"/>
          <a:ext cx="6934200" cy="43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163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/>
              <a:t>Profile of Sample of at risk youths referred to CSJP by Gender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Figure 2.</a:t>
            </a:r>
            <a:r>
              <a:rPr lang="en-US" sz="1600" dirty="0"/>
              <a:t> Percent distribution of a sample of individuals referred to CSJP by risk factor present and sex, % </a:t>
            </a:r>
          </a:p>
          <a:p>
            <a:pPr marL="0" indent="0">
              <a:buNone/>
            </a:pPr>
            <a:r>
              <a:rPr lang="en-US" sz="1600" dirty="0" smtClean="0"/>
              <a:t>      (</a:t>
            </a:r>
            <a:r>
              <a:rPr lang="en-US" sz="1600" dirty="0"/>
              <a:t>n = 1666)</a:t>
            </a:r>
          </a:p>
          <a:p>
            <a:endParaRPr lang="en-US" sz="1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42692348"/>
              </p:ext>
            </p:extLst>
          </p:nvPr>
        </p:nvGraphicFramePr>
        <p:xfrm>
          <a:off x="685801" y="2133600"/>
          <a:ext cx="8153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17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Murder Rate between 1970-2014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787769"/>
            <a:ext cx="8229600" cy="358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1337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Building Resilience prevents violence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Levels of Interventions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8610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60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Individual Level</a:t>
            </a:r>
            <a:endParaRPr lang="en-US" dirty="0"/>
          </a:p>
        </p:txBody>
      </p:sp>
      <p:pic>
        <p:nvPicPr>
          <p:cNvPr id="4" name="Picture 2" descr="C:\Users\Pamela\Desktop\presentation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199" y="4038600"/>
            <a:ext cx="2601601" cy="2590800"/>
          </a:xfrm>
          <a:prstGeom prst="rect">
            <a:avLst/>
          </a:prstGeom>
          <a:noFill/>
        </p:spPr>
      </p:pic>
      <p:pic>
        <p:nvPicPr>
          <p:cNvPr id="5" name="Picture 3" descr="C:\Users\Pamela\Desktop\presentation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800" y="4038601"/>
            <a:ext cx="2922899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1410134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Counselling and psychological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</a:rPr>
              <a:t>Empowerment </a:t>
            </a:r>
            <a:r>
              <a:rPr lang="en-US" sz="2400" dirty="0">
                <a:latin typeface="Gill Sans MT" panose="020B0502020104020203" pitchFamily="34" charset="0"/>
              </a:rPr>
              <a:t>through education and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Life skills education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Job placement and Employment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855906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Family Level: </a:t>
            </a:r>
          </a:p>
          <a:p>
            <a:pPr lvl="1"/>
            <a:r>
              <a:rPr lang="en-US" dirty="0"/>
              <a:t>Parenting Education</a:t>
            </a:r>
          </a:p>
          <a:p>
            <a:pPr lvl="1"/>
            <a:r>
              <a:rPr lang="en-US" dirty="0"/>
              <a:t>Family Engagement </a:t>
            </a:r>
          </a:p>
          <a:p>
            <a:endParaRPr lang="en-US" dirty="0"/>
          </a:p>
        </p:txBody>
      </p:sp>
      <p:pic>
        <p:nvPicPr>
          <p:cNvPr id="4" name="Picture 2" descr="Image result for parenting training csjp jama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4381500" cy="27527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 smtClean="0"/>
              <a:t>Family Level: </a:t>
            </a:r>
          </a:p>
          <a:p>
            <a:pPr lvl="1"/>
            <a:r>
              <a:rPr lang="en-US" kern="0" dirty="0" smtClean="0"/>
              <a:t>Parenting Education</a:t>
            </a:r>
          </a:p>
          <a:p>
            <a:pPr lvl="1"/>
            <a:r>
              <a:rPr lang="en-US" kern="0" dirty="0" smtClean="0"/>
              <a:t>Family Engagement 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8"/>
            <a:r>
              <a:rPr lang="en-US" kern="0" dirty="0" smtClean="0"/>
              <a:t>62 Parent Trainers graduate from CSJP Parenting programme training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83019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</a:t>
            </a:r>
            <a:r>
              <a:rPr lang="en-US" b="1" dirty="0" smtClean="0"/>
              <a:t>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Capacity </a:t>
            </a:r>
            <a:r>
              <a:rPr lang="en-US" dirty="0"/>
              <a:t>Building of Community Development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Committees </a:t>
            </a:r>
            <a:r>
              <a:rPr lang="en-US" dirty="0"/>
              <a:t>and other CBOs including youth </a:t>
            </a:r>
            <a:r>
              <a:rPr lang="en-US" dirty="0" smtClean="0"/>
              <a:t>clubs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Community Infrastructure – safe recreational space for youth and the wider </a:t>
            </a:r>
            <a:r>
              <a:rPr lang="en-US" dirty="0" smtClean="0"/>
              <a:t>community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Support to community level programmes that engage youth – marching bands, community orchestra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06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CSJP </a:t>
            </a:r>
            <a:r>
              <a:rPr lang="en-US" dirty="0" smtClean="0"/>
              <a:t>Builds </a:t>
            </a:r>
            <a:r>
              <a:rPr lang="en-US" dirty="0"/>
              <a:t>Resilience</a:t>
            </a:r>
          </a:p>
        </p:txBody>
      </p:sp>
      <p:pic>
        <p:nvPicPr>
          <p:cNvPr id="4" name="Picture 2" descr="C:\Users\Pamela\Desktop\presentation\1st_place-_russia_resiz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62100"/>
            <a:ext cx="4152900" cy="2476500"/>
          </a:xfrm>
          <a:prstGeom prst="rect">
            <a:avLst/>
          </a:prstGeom>
          <a:noFill/>
        </p:spPr>
      </p:pic>
      <p:pic>
        <p:nvPicPr>
          <p:cNvPr id="5" name="Picture 16" descr="C:\Users\Pamela\Desktop\presentation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9800" y="1562100"/>
            <a:ext cx="4434431" cy="3124200"/>
          </a:xfrm>
          <a:prstGeom prst="rect">
            <a:avLst/>
          </a:prstGeom>
          <a:noFill/>
        </p:spPr>
      </p:pic>
      <p:pic>
        <p:nvPicPr>
          <p:cNvPr id="6" name="Picture 5" descr="Image result for granville community centre jama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91000"/>
            <a:ext cx="4648200" cy="2387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1235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6629400" cy="533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The Citizen Security and Justice Programme (CSJP) III is a multi-faceted crime and violence prevention initiative of the Ministry of National Security which focuses on building community safety and security.  </a:t>
            </a:r>
            <a:endParaRPr lang="en-US" sz="2800" dirty="0">
              <a:effectLst/>
            </a:endParaRPr>
          </a:p>
        </p:txBody>
      </p:sp>
      <p:pic>
        <p:nvPicPr>
          <p:cNvPr id="5" name="Picture 4" descr="C:\Users\Pamela\Desktop\presentation\all_logos_final_presentation_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78356"/>
            <a:ext cx="3423874" cy="20938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CSJP Builds Resilience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Societal/National level:</a:t>
            </a:r>
          </a:p>
          <a:p>
            <a:pPr lvl="1"/>
            <a:r>
              <a:rPr lang="en-US" dirty="0" smtClean="0"/>
              <a:t>Social marketing campaigns for behaviour change</a:t>
            </a:r>
          </a:p>
          <a:p>
            <a:pPr lvl="1"/>
            <a:r>
              <a:rPr lang="en-US" dirty="0" smtClean="0"/>
              <a:t>Men with a Message – reformed men share their story of change with youth, schools, communities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://sb2757.jis.gov.jm/res/i/mwam/mwam-header-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3368040"/>
            <a:ext cx="3429000" cy="3241964"/>
          </a:xfrm>
          <a:prstGeom prst="rect">
            <a:avLst/>
          </a:prstGeom>
          <a:noFill/>
        </p:spPr>
      </p:pic>
      <p:sp>
        <p:nvSpPr>
          <p:cNvPr id="10244" name="AutoShape 4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12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AutoShape 14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AutoShape 16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AutoShape 18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AutoShape 20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AutoShape 22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AutoShape 24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AutoShape 26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AutoShape 28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0" name="AutoShape 30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2" name="AutoShape 32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4" name="AutoShape 34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AutoShape 36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8" name="AutoShape 38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0" name="AutoShape 40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2" name="AutoShape 42" descr="Image result for 10000 men march st. j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9" descr="C:\Users\Pamela\Desktop\presentation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467693" cy="2962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CSJP’s Best Practices</a:t>
            </a:r>
            <a:endParaRPr lang="en-US" dirty="0"/>
          </a:p>
        </p:txBody>
      </p:sp>
      <p:pic>
        <p:nvPicPr>
          <p:cNvPr id="4" name="Content Placeholder 3" descr="https://tse4.mm.bing.net/th?id=OIP.M132f92bef3ce1eaffde4edf90b23e6e2H0&amp;pid=15.1&amp;P=0&amp;w=214&amp;h=16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476999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67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CSJP’s Best Practices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Providing Stipend to individuals to assist with transportation and lunch.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Management and monitoring of attendance (through attendance registers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Monitoring of participants through progress reports completed by host organization –employment internship </a:t>
            </a:r>
            <a:r>
              <a:rPr lang="en-US" dirty="0" smtClean="0"/>
              <a:t>programme and on the job).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20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CSJP’s Best Practices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lvl="0"/>
            <a:r>
              <a:rPr lang="en-US" dirty="0"/>
              <a:t>Job Readiness workshops (participants exposed to dress and deportment, interview tips and techniques, resumes and application </a:t>
            </a:r>
            <a:r>
              <a:rPr lang="en-US" dirty="0" smtClean="0"/>
              <a:t>letters writing, </a:t>
            </a:r>
            <a:r>
              <a:rPr lang="en-US" dirty="0"/>
              <a:t>effective communication in workplace, reporting structure </a:t>
            </a:r>
            <a:r>
              <a:rPr lang="en-US" dirty="0" smtClean="0"/>
              <a:t>etc.) </a:t>
            </a:r>
            <a:r>
              <a:rPr lang="en-US" dirty="0"/>
              <a:t>and role plays of areas </a:t>
            </a:r>
            <a:r>
              <a:rPr lang="en-US" dirty="0" smtClean="0"/>
              <a:t>learnt.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Development workshops (workshops  held during training to address issues encountered on the job , EIP or permanent placement</a:t>
            </a:r>
            <a:r>
              <a:rPr lang="en-US" dirty="0" smtClean="0"/>
              <a:t>).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Providing Life Skills training (616 participants :211M, 405F</a:t>
            </a:r>
            <a:r>
              <a:rPr lang="en-US" dirty="0" smtClean="0"/>
              <a:t>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0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CSJP’s Best Practices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Dedication and </a:t>
            </a:r>
            <a:r>
              <a:rPr lang="en-US" dirty="0" smtClean="0"/>
              <a:t>Commitment </a:t>
            </a:r>
            <a:r>
              <a:rPr lang="en-US" dirty="0"/>
              <a:t>of CSJP </a:t>
            </a:r>
            <a:r>
              <a:rPr lang="en-US" dirty="0" smtClean="0"/>
              <a:t>staff.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Use of  Psychosocial education training (2137 :773M, 1364F</a:t>
            </a:r>
            <a:r>
              <a:rPr lang="en-US" dirty="0" smtClean="0"/>
              <a:t>).  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Monitoring </a:t>
            </a:r>
            <a:r>
              <a:rPr lang="en-US" dirty="0"/>
              <a:t>of persons placed in permanent jobs / job retention (phone calls and visits to </a:t>
            </a:r>
            <a:r>
              <a:rPr lang="en-US" dirty="0" smtClean="0"/>
              <a:t>organizations. </a:t>
            </a:r>
            <a:r>
              <a:rPr lang="en-US" dirty="0"/>
              <a:t>(1005 persons placed in permanent jobs including EIP and on –the –job placement</a:t>
            </a:r>
            <a:r>
              <a:rPr lang="en-US" dirty="0" smtClean="0"/>
              <a:t>).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58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CSJP’s Best Practices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Adoption of a Case Management Approach where persons are managed from they enter CSJP to their exit through referral or job placement  </a:t>
            </a:r>
            <a:r>
              <a:rPr lang="en-US" dirty="0" smtClean="0"/>
              <a:t>etc.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28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Challenges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Limited private sector support to provide on-the-job placement and employment opportunities for youth.</a:t>
            </a:r>
          </a:p>
          <a:p>
            <a:r>
              <a:rPr lang="en-US" dirty="0" smtClean="0"/>
              <a:t>Lottery scam in the </a:t>
            </a:r>
            <a:r>
              <a:rPr lang="en-US" dirty="0" smtClean="0"/>
              <a:t>Western Region </a:t>
            </a:r>
            <a:r>
              <a:rPr lang="en-US" dirty="0" smtClean="0"/>
              <a:t>has given youth unrealistic expectations of wealth.</a:t>
            </a:r>
          </a:p>
          <a:p>
            <a:r>
              <a:rPr lang="en-US" dirty="0" smtClean="0"/>
              <a:t>Lack of opportunities for literacy and vocational skills training for youth in the </a:t>
            </a:r>
            <a:r>
              <a:rPr lang="en-US" smtClean="0"/>
              <a:t>Western Region </a:t>
            </a:r>
            <a:r>
              <a:rPr lang="en-US" dirty="0" smtClean="0"/>
              <a:t>(few sites provide quality training).</a:t>
            </a:r>
          </a:p>
          <a:p>
            <a:r>
              <a:rPr lang="en-US" dirty="0" smtClean="0"/>
              <a:t>Cultural apathy to counselling and psychological services.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066800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8" name="Picture 4" descr="https://0.s3.envato.com/files/123558837/Closeups8_Beach_Thank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82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Phase 1   (2001-2009)   started in 9 communities (August Town, Grants pen/Barbican, and Fletcher land, Hanna Town, Denham Town, Trench Town, Waterhouse, Towerhill and </a:t>
            </a:r>
            <a:r>
              <a:rPr lang="en-US" sz="2400" dirty="0" err="1"/>
              <a:t>Drewsland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/>
              <a:t>Phase 11 (2009-2013) expanded to 50 communities ,after evaluation of Phase 11  and lessons learned it was decided to  continue with a phase 111 during  which would gradually transfer services to line ministries agencies and departments. </a:t>
            </a:r>
          </a:p>
          <a:p>
            <a:r>
              <a:rPr lang="en-US" sz="2400" dirty="0"/>
              <a:t>Phase 111 (2013-2019) , 50 pre-selected communities which are located in the Kingston Metropolitan Area, St. James, St. Mary, Westmoreland, St. Ann, Clarendon, and St. Catherine. </a:t>
            </a:r>
          </a:p>
          <a:p>
            <a:endParaRPr lang="en-US" sz="22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Our Funding Partners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IDB, DIFID, DFATD and GoJ</a:t>
            </a:r>
          </a:p>
          <a:p>
            <a:endParaRPr lang="en-US" dirty="0"/>
          </a:p>
        </p:txBody>
      </p:sp>
      <p:pic>
        <p:nvPicPr>
          <p:cNvPr id="5" name="Picture 7" descr="C:\Users\Pamela\Desktop\presentation\bid_english_B&amp;W_HR_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555" y="4343400"/>
            <a:ext cx="2888673" cy="1600200"/>
          </a:xfrm>
          <a:prstGeom prst="rect">
            <a:avLst/>
          </a:prstGeom>
          <a:noFill/>
        </p:spPr>
      </p:pic>
      <p:pic>
        <p:nvPicPr>
          <p:cNvPr id="8" name="Picture 5" descr="C:\Users\Pamela\Desktop\presentation\UK aid logo colour for digi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2362200" cy="2191243"/>
          </a:xfrm>
          <a:prstGeom prst="rect">
            <a:avLst/>
          </a:prstGeom>
          <a:noFill/>
        </p:spPr>
      </p:pic>
      <p:pic>
        <p:nvPicPr>
          <p:cNvPr id="9" name="Picture 6" descr="C:\Users\Pamela\Desktop\presentation\Canwordmark_col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257800"/>
            <a:ext cx="2362200" cy="1219200"/>
          </a:xfrm>
          <a:prstGeom prst="rect">
            <a:avLst/>
          </a:prstGeom>
          <a:noFill/>
        </p:spPr>
      </p:pic>
      <p:pic>
        <p:nvPicPr>
          <p:cNvPr id="1026" name="Picture 2" descr="flag of Jamaica was adopted on August 6, 1962, the original Jamaica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8" y="2895600"/>
            <a:ext cx="227606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defRPr/>
            </a:pPr>
            <a:r>
              <a:rPr lang="en-US" sz="3600" b="1" dirty="0" smtClean="0"/>
              <a:t>CSJP’s  Objective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dirty="0" smtClean="0"/>
              <a:t>To</a:t>
            </a:r>
            <a:r>
              <a:rPr lang="en-US" dirty="0" smtClean="0"/>
              <a:t> </a:t>
            </a:r>
            <a:r>
              <a:rPr lang="en-US" sz="4000" dirty="0" smtClean="0"/>
              <a:t>Enhance </a:t>
            </a:r>
            <a:r>
              <a:rPr lang="en-US" sz="4000" dirty="0"/>
              <a:t>Citizen Security and Justice in Jamaica in 50 target communities.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CSJP’s Components</a:t>
            </a:r>
            <a:r>
              <a:rPr lang="en-US" b="1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30362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800" dirty="0" smtClean="0"/>
              <a:t>1. Culture </a:t>
            </a:r>
            <a:r>
              <a:rPr lang="en-US" sz="2800" dirty="0"/>
              <a:t>Change and Community </a:t>
            </a:r>
            <a:r>
              <a:rPr lang="en-US" sz="2800" dirty="0" smtClean="0"/>
              <a:t>Governance</a:t>
            </a:r>
          </a:p>
          <a:p>
            <a:pPr marL="914400" lvl="2" indent="0">
              <a:buNone/>
            </a:pPr>
            <a:r>
              <a:rPr lang="en-US" sz="2800" dirty="0" smtClean="0"/>
              <a:t> </a:t>
            </a:r>
          </a:p>
          <a:p>
            <a:pPr marL="914400" lvl="2" indent="0">
              <a:buNone/>
            </a:pPr>
            <a:r>
              <a:rPr lang="en-US" sz="2800" dirty="0" smtClean="0"/>
              <a:t>11. Labour Market Attachment and Employability</a:t>
            </a:r>
          </a:p>
          <a:p>
            <a:pPr marL="914400" lvl="2" indent="0">
              <a:buNone/>
            </a:pPr>
            <a:r>
              <a:rPr lang="en-US" sz="2800" dirty="0" smtClean="0"/>
              <a:t> </a:t>
            </a:r>
          </a:p>
          <a:p>
            <a:pPr marL="914400" lvl="2" indent="0">
              <a:buNone/>
            </a:pPr>
            <a:r>
              <a:rPr lang="en-US" sz="2800" dirty="0" smtClean="0"/>
              <a:t>111. Community Justice Services </a:t>
            </a:r>
          </a:p>
          <a:p>
            <a:pPr lvl="1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6781800" cy="1408044"/>
          </a:xfrm>
        </p:spPr>
        <p:txBody>
          <a:bodyPr/>
          <a:lstStyle/>
          <a:p>
            <a:r>
              <a:rPr lang="en-US" sz="2400" b="1" dirty="0"/>
              <a:t>Component 1</a:t>
            </a:r>
            <a:r>
              <a:rPr lang="en-US" sz="2400" dirty="0"/>
              <a:t>.  Culture</a:t>
            </a:r>
            <a:r>
              <a:rPr lang="en-US" sz="2400" i="1" dirty="0"/>
              <a:t> Change for Peaceful Co-existence and Community Governance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Involves interventions to provide knowledge, skills and opportunities to change attitudes that tolerate or promote violence </a:t>
            </a:r>
            <a:r>
              <a:rPr lang="en-US" sz="2400" dirty="0" smtClean="0"/>
              <a:t>, activities include:</a:t>
            </a:r>
            <a:endParaRPr lang="en-US" sz="2400" dirty="0"/>
          </a:p>
          <a:p>
            <a:pPr lvl="0"/>
            <a:r>
              <a:rPr lang="en-US" sz="2400" dirty="0"/>
              <a:t>Parenting education</a:t>
            </a:r>
          </a:p>
          <a:p>
            <a:pPr lvl="0"/>
            <a:r>
              <a:rPr lang="en-US" sz="2400" dirty="0"/>
              <a:t>Counselling</a:t>
            </a:r>
          </a:p>
          <a:p>
            <a:pPr lvl="0"/>
            <a:r>
              <a:rPr lang="en-US" sz="2400" dirty="0"/>
              <a:t>Gender equality</a:t>
            </a:r>
          </a:p>
          <a:p>
            <a:pPr lvl="0"/>
            <a:r>
              <a:rPr lang="en-US" sz="2400" dirty="0"/>
              <a:t>Physiological services</a:t>
            </a:r>
          </a:p>
          <a:p>
            <a:pPr lvl="0"/>
            <a:r>
              <a:rPr lang="en-US" sz="2400" dirty="0"/>
              <a:t>Violence interruption services</a:t>
            </a:r>
          </a:p>
          <a:p>
            <a:pPr lvl="0"/>
            <a:r>
              <a:rPr lang="en-US" sz="2400" dirty="0"/>
              <a:t>Local governance  structures such as Community Action Committees</a:t>
            </a:r>
          </a:p>
          <a:p>
            <a:pPr lvl="0"/>
            <a:r>
              <a:rPr lang="en-US" sz="2400" dirty="0"/>
              <a:t>Construction and equipping of multipurpose </a:t>
            </a:r>
            <a:r>
              <a:rPr lang="en-US" sz="2400" dirty="0" err="1"/>
              <a:t>centres</a:t>
            </a:r>
            <a:r>
              <a:rPr lang="en-US" sz="2400" dirty="0"/>
              <a:t> and other infrastructure </a:t>
            </a: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685800"/>
            <a:ext cx="8153400" cy="1981200"/>
          </a:xfrm>
        </p:spPr>
        <p:txBody>
          <a:bodyPr/>
          <a:lstStyle/>
          <a:p>
            <a:r>
              <a:rPr lang="en-US" sz="2800" b="1" dirty="0"/>
              <a:t>Component 11. </a:t>
            </a:r>
            <a:r>
              <a:rPr lang="en-US" sz="2800" i="1" dirty="0"/>
              <a:t>Labour Market Attachment and Employability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91440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Deliver comprehensive programs for selected youths at 3 different levels:</a:t>
            </a:r>
          </a:p>
          <a:p>
            <a:r>
              <a:rPr lang="en-US" sz="2400" b="1" dirty="0"/>
              <a:t>Group 1</a:t>
            </a:r>
            <a:r>
              <a:rPr lang="en-US" sz="2400" dirty="0"/>
              <a:t>: participants are highest job readiness, receive services such as vocational and on the </a:t>
            </a:r>
            <a:r>
              <a:rPr lang="en-US" sz="2400" dirty="0" smtClean="0"/>
              <a:t>job training, </a:t>
            </a:r>
            <a:r>
              <a:rPr lang="en-US" sz="2400" dirty="0"/>
              <a:t>employment internship, job seeking and placement, support services to tertiary education and business development training.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Group 2</a:t>
            </a:r>
            <a:r>
              <a:rPr lang="en-US" sz="2400" dirty="0"/>
              <a:t>: intermediate job readiness, receive services such </a:t>
            </a:r>
            <a:r>
              <a:rPr lang="en-US" sz="2400" dirty="0" smtClean="0"/>
              <a:t> </a:t>
            </a:r>
            <a:r>
              <a:rPr lang="en-US" sz="2400" dirty="0"/>
              <a:t>as on the job training and work </a:t>
            </a:r>
            <a:r>
              <a:rPr lang="en-US" sz="2400" dirty="0" smtClean="0"/>
              <a:t>orientation.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Group 3</a:t>
            </a:r>
            <a:r>
              <a:rPr lang="en-US" sz="2400" dirty="0"/>
              <a:t>: lowest job readiness, receive remedial education particularly literacy and numeracy skills </a:t>
            </a:r>
            <a:r>
              <a:rPr lang="en-US" sz="2400" dirty="0" smtClean="0"/>
              <a:t>that required </a:t>
            </a:r>
            <a:r>
              <a:rPr lang="en-US" sz="2400" dirty="0"/>
              <a:t>to participate in advance </a:t>
            </a:r>
            <a:r>
              <a:rPr lang="en-US" sz="2400" dirty="0" smtClean="0"/>
              <a:t>training.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1066800"/>
          </a:xfrm>
        </p:spPr>
        <p:txBody>
          <a:bodyPr/>
          <a:lstStyle/>
          <a:p>
            <a:r>
              <a:rPr lang="en-US" sz="2800" b="1" dirty="0"/>
              <a:t>Component 111. </a:t>
            </a:r>
            <a:r>
              <a:rPr lang="en-US" sz="2800" i="1" dirty="0"/>
              <a:t>Community Justice Services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1456473"/>
            <a:ext cx="8763000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Seeks to increase access to justice services outside of the formal court system. Activities include: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of Restorative Justice Program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Child Diversion program (steering juvenile in conflict with the law from criminal charges)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 Aid Services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Mediation services in schools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of Justice of the Peace Services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Victim Services including women and children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History Month presentation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History Month presentation</Template>
  <TotalTime>657</TotalTime>
  <Words>1146</Words>
  <Application>Microsoft Office PowerPoint</Application>
  <PresentationFormat>On-screen Show (4:3)</PresentationFormat>
  <Paragraphs>148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Times New Roman</vt:lpstr>
      <vt:lpstr>Black History Month presentation</vt:lpstr>
      <vt:lpstr>Building Resilience, Changing Lives and Best Practices among our Youths at Risk</vt:lpstr>
      <vt:lpstr>Overview</vt:lpstr>
      <vt:lpstr>Overview</vt:lpstr>
      <vt:lpstr>Our Funding Partners</vt:lpstr>
      <vt:lpstr>PowerPoint Presentation</vt:lpstr>
      <vt:lpstr>CSJP’s Components:  </vt:lpstr>
      <vt:lpstr>Component 1.  Culture Change for Peaceful Co-existence and Community Governance </vt:lpstr>
      <vt:lpstr>Component 11. Labour Market Attachment and Employability </vt:lpstr>
      <vt:lpstr>Component 111. Community Justice Services </vt:lpstr>
      <vt:lpstr>Who are ‘Youth at Risk’? </vt:lpstr>
      <vt:lpstr>Who are ‘Youth at Risk’? </vt:lpstr>
      <vt:lpstr>Profile of Sample of at risk youths referred to CSJP </vt:lpstr>
      <vt:lpstr>Profile of Sample of at risk youths referred to CSJP by Gender </vt:lpstr>
      <vt:lpstr>Murder Rate between 1970-2014</vt:lpstr>
      <vt:lpstr>Building Resilience prevents violence  </vt:lpstr>
      <vt:lpstr>Individual Level</vt:lpstr>
      <vt:lpstr>Family Level</vt:lpstr>
      <vt:lpstr>Community Level</vt:lpstr>
      <vt:lpstr>CSJP Builds Resilience</vt:lpstr>
      <vt:lpstr>CSJP Builds Resilience</vt:lpstr>
      <vt:lpstr>CSJP’s Best Practices</vt:lpstr>
      <vt:lpstr>CSJP’s Best Practices </vt:lpstr>
      <vt:lpstr>CSJP’s Best Practices  </vt:lpstr>
      <vt:lpstr>CSJP’s Best Practices  </vt:lpstr>
      <vt:lpstr>CSJP’s Best Practices  </vt:lpstr>
      <vt:lpstr>Finally </vt:lpstr>
      <vt:lpstr>Questions??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 Interventions for violence resilience amoung at risk youth</dc:title>
  <dc:creator>Pamela</dc:creator>
  <cp:lastModifiedBy>Karlene Buzzar</cp:lastModifiedBy>
  <cp:revision>74</cp:revision>
  <dcterms:created xsi:type="dcterms:W3CDTF">2016-11-25T04:12:17Z</dcterms:created>
  <dcterms:modified xsi:type="dcterms:W3CDTF">2016-11-30T13:38:53Z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TC101030761033</vt:lpwstr>
  </property>
</Properties>
</file>