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50C07-AA2B-4984-8762-80A5E02E627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DD66E-AE8F-4318-8D2C-48406AA38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3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" sz="1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governance of public/ private training partners and eligible HEART operated institutions through the introduction of a Joint-Venture and Venture Management Status within the Expanded Institutional Framework</a:t>
            </a:r>
            <a:r>
              <a:rPr lang="en" sz="105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ii. </a:t>
            </a:r>
            <a:r>
              <a:rPr lang="en" sz="1100" b="1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Achieving value for money for the public </a:t>
            </a: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– the partnerships must have benefits that exceed its costs, and be the least-cost practical way to achieve those benefits.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iv. </a:t>
            </a:r>
            <a:r>
              <a:rPr lang="en" sz="1100" b="1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Maintaining probity and transparency </a:t>
            </a: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– making sure stakeholders are informed at all times and ensure governance and accountabilities work 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1788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3ec642c17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3ec642c17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150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3c5e48df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3c5e48df6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62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" sz="1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governance of public/ private training partners and eligible HEART operated institutions through the introduction of a Joint-Venture and Venture Management Status within the Expanded Institutional Framework</a:t>
            </a:r>
            <a:r>
              <a:rPr lang="en" sz="105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ii. </a:t>
            </a:r>
            <a:r>
              <a:rPr lang="en" sz="1100" b="1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Achieving value for money for the public </a:t>
            </a: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– the partnerships must have benefits that exceed its costs, and be the least-cost practical way to achieve those benefits.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iv. </a:t>
            </a:r>
            <a:r>
              <a:rPr lang="en" sz="1100" b="1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Maintaining probity and transparency </a:t>
            </a: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– making sure stakeholders are informed at all times and ensure governance and accountabilities work 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0180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" sz="1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governance of public/ private training partners and eligible HEART operated institutions through the introduction of a Joint-Venture and Venture Management Status within the Expanded Institutional Framework</a:t>
            </a:r>
            <a:r>
              <a:rPr lang="en" sz="105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ii. </a:t>
            </a:r>
            <a:r>
              <a:rPr lang="en" sz="1100" b="1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Achieving value for money for the public </a:t>
            </a: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– the partnerships must have benefits that exceed its costs, and be the least-cost practical way to achieve those benefits.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iv. </a:t>
            </a:r>
            <a:r>
              <a:rPr lang="en" sz="1100" b="1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Maintaining probity and transparency </a:t>
            </a: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– making sure stakeholders are informed at all times and ensure governance and accountabilities work 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627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" sz="1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governance of public/ private training partners and eligible HEART operated institutions through the introduction of a Joint-Venture and Venture Management Status within the Expanded Institutional Framework</a:t>
            </a:r>
            <a:r>
              <a:rPr lang="en" sz="105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ii. </a:t>
            </a:r>
            <a:r>
              <a:rPr lang="en" sz="1100" b="1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Achieving value for money for the public </a:t>
            </a: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– the partnerships must have benefits that exceed its costs, and be the least-cost practical way to achieve those benefits.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iv. </a:t>
            </a:r>
            <a:r>
              <a:rPr lang="en" sz="1100" b="1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Maintaining probity and transparency </a:t>
            </a: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– making sure stakeholders are informed at all times and ensure governance and accountabilities work 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64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" sz="1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governance of public/ private training partners and eligible HEART operated institutions through the introduction of a Joint-Venture and Venture Management Status within the Expanded Institutional Framework</a:t>
            </a:r>
            <a:r>
              <a:rPr lang="en" sz="105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ii. </a:t>
            </a:r>
            <a:r>
              <a:rPr lang="en" sz="1100" b="1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Achieving value for money for the public </a:t>
            </a: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– the partnerships must have benefits that exceed its costs, and be the least-cost practical way to achieve those benefits.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iv. </a:t>
            </a:r>
            <a:r>
              <a:rPr lang="en" sz="1100" b="1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Maintaining probity and transparency </a:t>
            </a: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– making sure stakeholders are informed at all times and ensure governance and accountabilities work 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22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" sz="1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governance of public/ private training partners and eligible HEART operated institutions through the introduction of a Joint-Venture and Venture Management Status within the Expanded Institutional Framework</a:t>
            </a:r>
            <a:r>
              <a:rPr lang="en" sz="105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ii. </a:t>
            </a:r>
            <a:r>
              <a:rPr lang="en" sz="1100" b="1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Achieving value for money for the public </a:t>
            </a: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– the partnerships must have benefits that exceed its costs, and be the least-cost practical way to achieve those benefits.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iv. </a:t>
            </a:r>
            <a:r>
              <a:rPr lang="en" sz="1100" b="1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Maintaining probity and transparency </a:t>
            </a: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– making sure stakeholders are informed at all times and ensure governance and accountabilities work 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4496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" sz="1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governance of public/ private training partners and eligible HEART operated institutions through the introduction of a Joint-Venture and Venture Management Status within the Expanded Institutional Framework</a:t>
            </a:r>
            <a:r>
              <a:rPr lang="en" sz="105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ii. </a:t>
            </a:r>
            <a:r>
              <a:rPr lang="en" sz="1100" b="1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Achieving value for money for the public </a:t>
            </a: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– the partnerships must have benefits that exceed its costs, and be the least-cost practical way to achieve those benefits.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iv. </a:t>
            </a:r>
            <a:r>
              <a:rPr lang="en" sz="1100" b="1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Maintaining probity and transparency </a:t>
            </a: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– making sure stakeholders are informed at all times and ensure governance and accountabilities work 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6230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" sz="1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governance of public/ private training partners and eligible HEART operated institutions through the introduction of a Joint-Venture and Venture Management Status within the Expanded Institutional Framework</a:t>
            </a:r>
            <a:r>
              <a:rPr lang="en" sz="105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ii. </a:t>
            </a:r>
            <a:r>
              <a:rPr lang="en" sz="1100" b="1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Achieving value for money for the public </a:t>
            </a: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– the partnerships must have benefits that exceed its costs, and be the least-cost practical way to achieve those benefits.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iv. </a:t>
            </a:r>
            <a:r>
              <a:rPr lang="en" sz="1100" b="1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Maintaining probity and transparency </a:t>
            </a: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– making sure stakeholders are informed at all times and ensure governance and accountabilities work 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247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3ec642c17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3ec642c17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95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133" y="-7733"/>
            <a:ext cx="12192000" cy="6866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4"/>
          <p:cNvSpPr/>
          <p:nvPr/>
        </p:nvSpPr>
        <p:spPr>
          <a:xfrm>
            <a:off x="0" y="-7900"/>
            <a:ext cx="12192000" cy="68660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>
            <a:off x="5738200" y="0"/>
            <a:ext cx="715600" cy="11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 txBox="1"/>
          <p:nvPr/>
        </p:nvSpPr>
        <p:spPr>
          <a:xfrm>
            <a:off x="4791200" y="278223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1">
                <a:solidFill>
                  <a:srgbClr val="294667"/>
                </a:solidFill>
              </a:rPr>
              <a:t>“</a:t>
            </a:r>
            <a:endParaRPr sz="8000" b="1">
              <a:solidFill>
                <a:srgbClr val="294667"/>
              </a:solidFill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5738200" y="6142667"/>
            <a:ext cx="7156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2155300" y="1857767"/>
            <a:ext cx="7881600" cy="4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b="1">
                <a:solidFill>
                  <a:srgbClr val="FFFFFF"/>
                </a:solidFill>
              </a:defRPr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4000" b="1">
                <a:solidFill>
                  <a:srgbClr val="FFFFFF"/>
                </a:solidFill>
              </a:defRPr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b="1">
                <a:solidFill>
                  <a:srgbClr val="FFFFFF"/>
                </a:solidFill>
              </a:defRPr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4000" b="1">
                <a:solidFill>
                  <a:srgbClr val="FFFFFF"/>
                </a:solidFill>
              </a:defRPr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b="1">
                <a:solidFill>
                  <a:srgbClr val="FFFFFF"/>
                </a:solidFill>
              </a:defRPr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4000" b="1">
                <a:solidFill>
                  <a:srgbClr val="FFFFFF"/>
                </a:solidFill>
              </a:defRPr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b="1">
                <a:solidFill>
                  <a:srgbClr val="FFFFFF"/>
                </a:solidFill>
              </a:defRPr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4000" b="1">
                <a:solidFill>
                  <a:srgbClr val="FFFFFF"/>
                </a:solidFill>
              </a:defRPr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353700" y="6143300"/>
            <a:ext cx="114892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8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FC0F-702B-4E50-B4F7-4A2AD46C43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E4C5F-9C97-4928-BEF0-51BEC7073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7" name="Shape 47"/>
          <p:cNvSpPr/>
          <p:nvPr/>
        </p:nvSpPr>
        <p:spPr>
          <a:xfrm rot="5400000">
            <a:off x="2595233" y="3357000"/>
            <a:ext cx="68572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600" cy="164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0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>
  <p:cSld name="Half - Text righ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658967" y="924867"/>
            <a:ext cx="4923200" cy="102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658967" y="2113468"/>
            <a:ext cx="49232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rgbClr val="FFC200"/>
              </a:buClr>
              <a:buSzPts val="1800"/>
              <a:buChar char="▫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36" name="Google Shape;36;p5"/>
          <p:cNvCxnSpPr/>
          <p:nvPr/>
        </p:nvCxnSpPr>
        <p:spPr>
          <a:xfrm>
            <a:off x="6803716" y="2026633"/>
            <a:ext cx="6032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5"/>
          <p:cNvSpPr/>
          <p:nvPr/>
        </p:nvSpPr>
        <p:spPr>
          <a:xfrm>
            <a:off x="0" y="0"/>
            <a:ext cx="7156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-8000" y="0"/>
            <a:ext cx="731600" cy="7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84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" type="twoColTx">
  <p:cSld name="Third - 2 columns righ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7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7"/>
          <p:cNvSpPr/>
          <p:nvPr/>
        </p:nvSpPr>
        <p:spPr>
          <a:xfrm>
            <a:off x="0" y="0"/>
            <a:ext cx="7156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624267" y="1061833"/>
            <a:ext cx="6958400" cy="89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4623767" y="2153167"/>
            <a:ext cx="33772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867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867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867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867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8204771" y="2153167"/>
            <a:ext cx="33772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867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867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867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867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867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-8000" y="0"/>
            <a:ext cx="7316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5" name="Google Shape;55;p7"/>
          <p:cNvCxnSpPr/>
          <p:nvPr/>
        </p:nvCxnSpPr>
        <p:spPr>
          <a:xfrm>
            <a:off x="4771716" y="2026633"/>
            <a:ext cx="6032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5057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hird - 2 columns lef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 flipH="1">
            <a:off x="8133033" y="0"/>
            <a:ext cx="4058800" cy="6858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8"/>
          <p:cNvSpPr/>
          <p:nvPr/>
        </p:nvSpPr>
        <p:spPr>
          <a:xfrm flipH="1">
            <a:off x="0" y="0"/>
            <a:ext cx="8133200" cy="68580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8"/>
          <p:cNvSpPr/>
          <p:nvPr/>
        </p:nvSpPr>
        <p:spPr>
          <a:xfrm>
            <a:off x="0" y="0"/>
            <a:ext cx="7156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579608" y="1061833"/>
            <a:ext cx="6958400" cy="89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579108" y="2153167"/>
            <a:ext cx="33772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4160112" y="2153167"/>
            <a:ext cx="33772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867">
                <a:solidFill>
                  <a:srgbClr val="FFFFFF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8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-8000" y="0"/>
            <a:ext cx="7316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29466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4" name="Google Shape;64;p8"/>
          <p:cNvCxnSpPr/>
          <p:nvPr/>
        </p:nvCxnSpPr>
        <p:spPr>
          <a:xfrm>
            <a:off x="727057" y="2026633"/>
            <a:ext cx="6032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4926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>
  <p:cSld name="Title only (white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0" y="0"/>
            <a:ext cx="4058800" cy="6858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/>
          <p:nvPr/>
        </p:nvSpPr>
        <p:spPr>
          <a:xfrm>
            <a:off x="4058633" y="0"/>
            <a:ext cx="813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8" name="Google Shape;68;p9"/>
          <p:cNvCxnSpPr/>
          <p:nvPr/>
        </p:nvCxnSpPr>
        <p:spPr>
          <a:xfrm>
            <a:off x="713189" y="2394733"/>
            <a:ext cx="6032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9"/>
          <p:cNvSpPr/>
          <p:nvPr/>
        </p:nvSpPr>
        <p:spPr>
          <a:xfrm>
            <a:off x="0" y="0"/>
            <a:ext cx="715600" cy="7156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589873" y="1393533"/>
            <a:ext cx="2863200" cy="89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-8000" y="0"/>
            <a:ext cx="7316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0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133" y="-7733"/>
            <a:ext cx="12192000" cy="6866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>
            <a:off x="0" y="-7900"/>
            <a:ext cx="12192000" cy="6866000"/>
          </a:xfrm>
          <a:prstGeom prst="frame">
            <a:avLst>
              <a:gd name="adj1" fmla="val 5041"/>
            </a:avLst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>
            <a:off x="5738200" y="6142667"/>
            <a:ext cx="715600" cy="7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609600" y="54686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Clr>
                <a:srgbClr val="294667"/>
              </a:buClr>
              <a:buSzPts val="1200"/>
              <a:buNone/>
              <a:defRPr sz="1600" b="1">
                <a:solidFill>
                  <a:srgbClr val="294667"/>
                </a:solidFill>
              </a:defRPr>
            </a:lvl1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6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29466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4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>
  <p:cSld name="Blank (dark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133" y="-7733"/>
            <a:ext cx="12192000" cy="68660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12"/>
          <p:cNvSpPr/>
          <p:nvPr/>
        </p:nvSpPr>
        <p:spPr>
          <a:xfrm>
            <a:off x="0" y="-7900"/>
            <a:ext cx="12192000" cy="68660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12"/>
          <p:cNvSpPr/>
          <p:nvPr/>
        </p:nvSpPr>
        <p:spPr>
          <a:xfrm>
            <a:off x="5738200" y="6142667"/>
            <a:ext cx="7156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6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29466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3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>
  <p:cSld name="Blank (bright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33" y="-7733"/>
            <a:ext cx="12192000" cy="68660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3"/>
          <p:cNvSpPr/>
          <p:nvPr/>
        </p:nvSpPr>
        <p:spPr>
          <a:xfrm>
            <a:off x="0" y="-7900"/>
            <a:ext cx="12192000" cy="6866000"/>
          </a:xfrm>
          <a:prstGeom prst="frame">
            <a:avLst>
              <a:gd name="adj1" fmla="val 5041"/>
            </a:avLst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3"/>
          <p:cNvSpPr/>
          <p:nvPr/>
        </p:nvSpPr>
        <p:spPr>
          <a:xfrm>
            <a:off x="5738200" y="6142667"/>
            <a:ext cx="715600" cy="7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6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29466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6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4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733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0402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%20Content%20(LMIP%20Portal)-%20Cover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lmip.heart-nta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Best%20Practice%20Symposium/The%20Integrated%20Qualifications%20Framework%20with%20Occupational%20Degrees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9D04C33C-B789-45F3-A63F-1AD9704D22F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t="16833" r="-1717" b="20256"/>
          <a:stretch/>
        </p:blipFill>
        <p:spPr bwMode="auto">
          <a:xfrm>
            <a:off x="144893" y="224221"/>
            <a:ext cx="1749287" cy="1233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39BD65-97E5-43CC-84DF-D186A25D8D7A}"/>
              </a:ext>
            </a:extLst>
          </p:cNvPr>
          <p:cNvSpPr/>
          <p:nvPr/>
        </p:nvSpPr>
        <p:spPr>
          <a:xfrm>
            <a:off x="2262348" y="2064725"/>
            <a:ext cx="894521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1219170">
              <a:buClr>
                <a:srgbClr val="000000"/>
              </a:buClr>
            </a:pPr>
            <a:r>
              <a:rPr lang="en-GB" sz="3600" b="1" kern="0" dirty="0">
                <a:ln/>
                <a:solidFill>
                  <a:srgbClr val="8BAB42"/>
                </a:solidFill>
                <a:latin typeface="Baskerville Old Face" panose="02020602080505020303" pitchFamily="18" charset="0"/>
                <a:cs typeface="Arial"/>
                <a:sym typeface="Arial"/>
              </a:rPr>
              <a:t>IMPACTING THE LIVES OF </a:t>
            </a:r>
            <a:r>
              <a:rPr lang="en-GB" sz="3600" b="1" kern="0" dirty="0" smtClean="0">
                <a:ln/>
                <a:solidFill>
                  <a:srgbClr val="8BAB42"/>
                </a:solidFill>
                <a:latin typeface="Baskerville Old Face" panose="02020602080505020303" pitchFamily="18" charset="0"/>
                <a:cs typeface="Arial"/>
                <a:sym typeface="Arial"/>
              </a:rPr>
              <a:t>JAMAICANS</a:t>
            </a:r>
            <a:endParaRPr lang="en-US" sz="4400" b="1" kern="0" dirty="0">
              <a:ln/>
              <a:solidFill>
                <a:srgbClr val="8BAB4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C69066-315A-446D-BB25-20DBB66D5ED2}"/>
              </a:ext>
            </a:extLst>
          </p:cNvPr>
          <p:cNvSpPr/>
          <p:nvPr/>
        </p:nvSpPr>
        <p:spPr>
          <a:xfrm>
            <a:off x="3083130" y="1049062"/>
            <a:ext cx="68406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6000" kern="0" dirty="0">
                <a:solidFill>
                  <a:srgbClr val="000000"/>
                </a:solidFill>
                <a:latin typeface="Baskerville Old Face" panose="02020602080505020303" pitchFamily="18" charset="0"/>
                <a:cs typeface="Arial"/>
                <a:sym typeface="Arial"/>
              </a:rPr>
              <a:t>HEART Trust/NTA</a:t>
            </a:r>
            <a:endParaRPr lang="en-JM" sz="6000" kern="0" dirty="0">
              <a:solidFill>
                <a:srgbClr val="000000"/>
              </a:solidFill>
              <a:latin typeface="Baskerville Old Face" panose="02020602080505020303" pitchFamily="18" charset="0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94947"/>
            <a:ext cx="5678905" cy="3263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4" y="3594947"/>
            <a:ext cx="6513097" cy="326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0948" y="2783669"/>
            <a:ext cx="439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Presenter:- Nicole Manning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9790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6169073" y="217715"/>
            <a:ext cx="5908196" cy="630174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None/>
            </a:pPr>
            <a:endParaRPr lang="en-JM" sz="373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JM" sz="373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JM" sz="26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endParaRPr lang="en-JM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JM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sz="186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73" y="1579053"/>
            <a:ext cx="5908196" cy="471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9073" y="460955"/>
            <a:ext cx="59081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 “The Magnificent Six”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965371" cy="6858000"/>
          </a:xfrm>
          <a:solidFill>
            <a:srgbClr val="FFC000"/>
          </a:solidFill>
        </p:spPr>
        <p:txBody>
          <a:bodyPr/>
          <a:lstStyle/>
          <a:p>
            <a:r>
              <a:rPr lang="en" sz="5867" dirty="0">
                <a:solidFill>
                  <a:schemeClr val="lt1"/>
                </a:solidFill>
              </a:rPr>
              <a:t>IMPACTING LIVES</a:t>
            </a:r>
            <a:br>
              <a:rPr lang="en" sz="5867" dirty="0">
                <a:solidFill>
                  <a:schemeClr val="lt1"/>
                </a:solidFill>
              </a:rPr>
            </a:br>
            <a:r>
              <a:rPr lang="en" sz="11733" dirty="0">
                <a:solidFill>
                  <a:schemeClr val="lt1"/>
                </a:solidFill>
              </a:rPr>
              <a:t/>
            </a:r>
            <a:br>
              <a:rPr lang="en" sz="11733" dirty="0">
                <a:solidFill>
                  <a:schemeClr val="lt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3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6283805" y="174173"/>
            <a:ext cx="5908196" cy="6516913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None/>
            </a:pPr>
            <a:endParaRPr lang="en-JM" sz="3733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JM" sz="3733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JM" sz="3733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</a:t>
            </a:r>
          </a:p>
          <a:p>
            <a:pPr>
              <a:buNone/>
            </a:pPr>
            <a:endParaRPr lang="en-JM" sz="37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en-JM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Vocational Qualification of Jamaica (NVQ-J) – Executive Chef - gained at the Runaway Bay HEART Academy now “HEART College of Hospitality Services”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endParaRPr lang="en-JM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en-JM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Prochef</a:t>
            </a:r>
            <a:r>
              <a:rPr lang="en-JM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 certification from the Culinary Institute of America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endParaRPr lang="en-JM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JM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“Transition seamless through the partnership with the Culinary Institute of America”</a:t>
            </a:r>
          </a:p>
          <a:p>
            <a:pPr marL="152396" indent="0">
              <a:buNone/>
            </a:pPr>
            <a:endParaRPr lang="en-JM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JM" sz="21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" sz="2133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sz="186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1848" cy="6858000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Dual Certification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3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17921" r="16027" b="716"/>
          <a:stretch/>
        </p:blipFill>
        <p:spPr bwMode="auto">
          <a:xfrm rot="16200000">
            <a:off x="3086947" y="452120"/>
            <a:ext cx="6018107" cy="5953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loud 7"/>
          <p:cNvSpPr/>
          <p:nvPr/>
        </p:nvSpPr>
        <p:spPr>
          <a:xfrm>
            <a:off x="609600" y="986973"/>
            <a:ext cx="2220685" cy="137885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867" b="1" kern="0" dirty="0">
                <a:solidFill>
                  <a:srgbClr val="000000"/>
                </a:solidFill>
                <a:latin typeface="Arial"/>
                <a:sym typeface="Arial"/>
              </a:rPr>
              <a:t>DUBAI</a:t>
            </a:r>
          </a:p>
        </p:txBody>
      </p:sp>
      <p:sp>
        <p:nvSpPr>
          <p:cNvPr id="9" name="Cloud 8"/>
          <p:cNvSpPr/>
          <p:nvPr/>
        </p:nvSpPr>
        <p:spPr>
          <a:xfrm>
            <a:off x="587103" y="4005945"/>
            <a:ext cx="2220685" cy="137885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867" b="1" kern="0" dirty="0">
                <a:solidFill>
                  <a:srgbClr val="000000"/>
                </a:solidFill>
                <a:latin typeface="Arial"/>
                <a:sym typeface="Arial"/>
              </a:rPr>
              <a:t>USA</a:t>
            </a:r>
          </a:p>
        </p:txBody>
      </p:sp>
      <p:sp>
        <p:nvSpPr>
          <p:cNvPr id="10" name="Cloud 9"/>
          <p:cNvSpPr/>
          <p:nvPr/>
        </p:nvSpPr>
        <p:spPr>
          <a:xfrm>
            <a:off x="9361715" y="986972"/>
            <a:ext cx="2220685" cy="137885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867" b="1" kern="0" dirty="0">
                <a:solidFill>
                  <a:srgbClr val="000000"/>
                </a:solidFill>
                <a:latin typeface="Arial"/>
                <a:sym typeface="Arial"/>
              </a:rPr>
              <a:t>CANADA</a:t>
            </a:r>
          </a:p>
        </p:txBody>
      </p:sp>
      <p:sp>
        <p:nvSpPr>
          <p:cNvPr id="11" name="Cloud 10"/>
          <p:cNvSpPr/>
          <p:nvPr/>
        </p:nvSpPr>
        <p:spPr>
          <a:xfrm>
            <a:off x="9361715" y="3672114"/>
            <a:ext cx="2220685" cy="137885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867" b="1" kern="0" dirty="0">
                <a:solidFill>
                  <a:srgbClr val="000000"/>
                </a:solidFill>
                <a:latin typeface="Arial"/>
                <a:sym typeface="Arial"/>
              </a:rPr>
              <a:t>JAMAICA</a:t>
            </a:r>
          </a:p>
        </p:txBody>
      </p:sp>
    </p:spTree>
    <p:extLst>
      <p:ext uri="{BB962C8B-B14F-4D97-AF65-F5344CB8AC3E}">
        <p14:creationId xmlns:p14="http://schemas.microsoft.com/office/powerpoint/2010/main" val="1483973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115" y="379874"/>
            <a:ext cx="11045372" cy="665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These Chefs provide testimonials similar to many other graduates:-</a:t>
            </a:r>
          </a:p>
          <a:p>
            <a:pPr defTabSz="1219170">
              <a:buClr>
                <a:srgbClr val="000000"/>
              </a:buClr>
            </a:pPr>
            <a:endParaRPr lang="en-US" sz="2667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133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JM" sz="2400" b="1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“Having gone through this programme, I have gained so much knowledge both practically and theoretically. This programme has greatly assisted me in my daily duties managing kitchen operations and also in my delivery in the classroom. I have experienced both personal and professional growth and the international exposure has been quite rewarding”. (Fay Dawkins, Cardiff Hotel &amp; Spa)</a:t>
            </a:r>
          </a:p>
          <a:p>
            <a:pPr marL="342900" indent="-342900" defTabSz="1219170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JM" sz="2400" b="1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JM" sz="2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“</a:t>
            </a:r>
            <a:r>
              <a:rPr lang="en-JM" sz="2400" b="1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This is my only certification and I am so proud to have gone through the programme. I am a Certified Chef de Cuisine and a Certified Executive Chef and I am so proud of these international recognitions. I am now quite marketable and I can use my certification to go anywhere in the world. I have become a role model for many and even my children are following my footsteps. I am forever grateful for having had this experience”. (Lincoln Peterkin, Pegasus Hotel)</a:t>
            </a:r>
            <a:endParaRPr lang="en-US" sz="24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z="1867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72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28193" y="1266231"/>
            <a:ext cx="246286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091720" y="716093"/>
            <a:ext cx="10103667" cy="5295203"/>
            <a:chOff x="-641" y="-245"/>
            <a:chExt cx="10049" cy="422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" y="3504"/>
              <a:ext cx="7904" cy="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1" y="-245"/>
              <a:ext cx="9854" cy="3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-341" y="3521"/>
              <a:ext cx="9749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133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Distribution of Awards issued  to Trainees/Students </a:t>
              </a:r>
              <a:r>
                <a:rPr lang="en-US" altLang="en-US" sz="2133" b="1" kern="0" dirty="0">
                  <a:solidFill>
                    <a:srgbClr val="FFFFFF"/>
                  </a:solidFill>
                  <a:latin typeface="Arial"/>
                  <a:ea typeface="Calibri Light" panose="020F0302020204030204" pitchFamily="34" charset="0"/>
                  <a:cs typeface="Calibri" panose="020F0502020204030204" pitchFamily="34" charset="0"/>
                  <a:sym typeface="Arial"/>
                </a:rPr>
                <a:t>By Parish of Residence</a:t>
              </a:r>
              <a:endParaRPr lang="en-US" altLang="en-US" sz="2133" b="1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267098" y="3618411"/>
            <a:ext cx="2429692" cy="131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67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800" y="574565"/>
            <a:ext cx="10188027" cy="51295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2801" y="5704115"/>
            <a:ext cx="1074364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Distribution of the number of Trainees/Students </a:t>
            </a:r>
            <a:r>
              <a:rPr lang="en-US" sz="2133" b="1" kern="0" dirty="0">
                <a:solidFill>
                  <a:srgbClr val="FFFFFF"/>
                </a:solidFill>
                <a:latin typeface="Arial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rPr>
              <a:t>Enrolled per Parish of Residence</a:t>
            </a:r>
            <a:endParaRPr lang="en-US" sz="2133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2799" y="3618410"/>
            <a:ext cx="2479041" cy="1665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77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3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035" y="560552"/>
            <a:ext cx="10033876" cy="49328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49696" y="5661573"/>
            <a:ext cx="8390581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Sectoral Distribution of Enrolment Aligned to </a:t>
            </a:r>
            <a:r>
              <a:rPr lang="en-US" sz="1867" b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Labour</a:t>
            </a:r>
            <a:r>
              <a:rPr lang="en-US" sz="18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Market Needs</a:t>
            </a:r>
          </a:p>
        </p:txBody>
      </p:sp>
      <p:sp>
        <p:nvSpPr>
          <p:cNvPr id="8" name="Oval 7"/>
          <p:cNvSpPr/>
          <p:nvPr/>
        </p:nvSpPr>
        <p:spPr>
          <a:xfrm>
            <a:off x="3991429" y="2380342"/>
            <a:ext cx="2510972" cy="17852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FFFFFF"/>
                </a:solidFill>
                <a:latin typeface="Arial"/>
                <a:sym typeface="Arial"/>
              </a:rPr>
              <a:t>97.5%</a:t>
            </a:r>
          </a:p>
          <a:p>
            <a:pPr algn="ctr"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FFFFFF"/>
                </a:solidFill>
                <a:latin typeface="Arial"/>
                <a:sym typeface="Arial"/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3167522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336" y="1567543"/>
            <a:ext cx="10071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Lucida Handwriting" panose="03010101010101010101" pitchFamily="66" charset="0"/>
                <a:cs typeface="Lucida Bright" panose="02040603070505020404" pitchFamily="18" charset="0"/>
              </a:rPr>
              <a:t>“</a:t>
            </a:r>
            <a:r>
              <a:rPr lang="en-US" sz="3600" b="1" i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Lucida Bright" panose="02040603070505020404" pitchFamily="18" charset="0"/>
              </a:rPr>
              <a:t>WHILE WE ARE NOT THERE YET, THE WORK DONE SO FAR IS EVIDENCE THAT WE ARE ON OUR WAY AS WE CONTINUE TO IMPACT THE LIVES OF JAMAICANS………..”</a:t>
            </a:r>
            <a:endParaRPr lang="en-US" sz="3600" b="1" i="1" dirty="0">
              <a:solidFill>
                <a:schemeClr val="bg1"/>
              </a:solidFill>
              <a:latin typeface="Palatino Linotype" panose="02040502050505030304" pitchFamily="18" charset="0"/>
              <a:cs typeface="Lucida Bright" panose="020406030705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2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/>
        </p:nvSpPr>
        <p:spPr>
          <a:xfrm>
            <a:off x="580573" y="566057"/>
            <a:ext cx="11074400" cy="5355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609585" defTabSz="1219170">
              <a:spcBef>
                <a:spcPts val="8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4000" b="1" kern="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more d</a:t>
            </a:r>
            <a:r>
              <a:rPr lang="en-US" sz="4000" b="1" kern="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irect </a:t>
            </a:r>
            <a:r>
              <a:rPr lang="en-US" sz="40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approach to Recruitment</a:t>
            </a:r>
          </a:p>
          <a:p>
            <a:pPr marL="609585" indent="-609585" defTabSz="1219170">
              <a:spcBef>
                <a:spcPts val="8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40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Greater focus on Unattached Youth</a:t>
            </a:r>
          </a:p>
          <a:p>
            <a:pPr marL="609585" indent="-609585" defTabSz="1219170">
              <a:spcBef>
                <a:spcPts val="8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40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Greater Collaboration with Employers to engage in training earlier to facilitate</a:t>
            </a:r>
          </a:p>
          <a:p>
            <a:pPr marL="0" lvl="4" defTabSz="1219170">
              <a:spcBef>
                <a:spcPts val="800"/>
              </a:spcBef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  - Smoother School to work transition</a:t>
            </a:r>
          </a:p>
          <a:p>
            <a:pPr marL="0" lvl="4" defTabSz="1219170">
              <a:spcBef>
                <a:spcPts val="800"/>
              </a:spcBef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  - Creation of more equipped &amp; better  </a:t>
            </a:r>
          </a:p>
          <a:p>
            <a:pPr marL="0" lvl="4" defTabSz="1219170">
              <a:spcBef>
                <a:spcPts val="800"/>
              </a:spcBef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    quality employees</a:t>
            </a:r>
          </a:p>
          <a:p>
            <a:pPr defTabSz="1219170">
              <a:spcBef>
                <a:spcPts val="800"/>
              </a:spcBef>
              <a:buClr>
                <a:srgbClr val="000000"/>
              </a:buClr>
            </a:pPr>
            <a:endParaRPr sz="4000" b="1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435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/>
        </p:nvSpPr>
        <p:spPr>
          <a:xfrm>
            <a:off x="580573" y="566057"/>
            <a:ext cx="11074400" cy="5355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609585" defTabSz="1219170">
              <a:spcBef>
                <a:spcPts val="8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40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Partnerships with more private/public training providers and firms to facilitate:-</a:t>
            </a:r>
          </a:p>
          <a:p>
            <a:pPr marL="0" lvl="4" defTabSz="1219170">
              <a:spcBef>
                <a:spcPts val="800"/>
              </a:spcBef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  - Increased access to training and   </a:t>
            </a:r>
          </a:p>
          <a:p>
            <a:pPr marL="0" lvl="4" defTabSz="1219170">
              <a:spcBef>
                <a:spcPts val="800"/>
              </a:spcBef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    certification opportunities across </a:t>
            </a:r>
          </a:p>
          <a:p>
            <a:pPr marL="0" lvl="4" defTabSz="1219170">
              <a:spcBef>
                <a:spcPts val="800"/>
              </a:spcBef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    the country, especially in rural </a:t>
            </a:r>
          </a:p>
          <a:p>
            <a:pPr marL="0" lvl="4" defTabSz="1219170">
              <a:spcBef>
                <a:spcPts val="800"/>
              </a:spcBef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    areas</a:t>
            </a:r>
          </a:p>
          <a:p>
            <a:pPr marL="0" lvl="4" defTabSz="1219170">
              <a:spcBef>
                <a:spcPts val="800"/>
              </a:spcBef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 - Increased Dual Certification</a:t>
            </a:r>
          </a:p>
          <a:p>
            <a:pPr marL="0" lvl="4" defTabSz="1219170">
              <a:spcBef>
                <a:spcPts val="800"/>
              </a:spcBef>
              <a:buClr>
                <a:srgbClr val="000000"/>
              </a:buClr>
            </a:pPr>
            <a:endParaRPr lang="en-US" sz="4000" b="1" kern="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631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6283805" y="-112111"/>
            <a:ext cx="5908196" cy="7603197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None/>
            </a:pPr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Mission </a:t>
            </a:r>
          </a:p>
          <a:p>
            <a:pPr algn="ctr">
              <a:buNone/>
            </a:pPr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</a:p>
          <a:p>
            <a:pPr algn="ctr">
              <a:buNone/>
            </a:pPr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Training Agency</a:t>
            </a:r>
          </a:p>
          <a:p>
            <a:pPr algn="ctr">
              <a:buNone/>
            </a:pPr>
            <a:endParaRPr lang="en-US" sz="26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To facilitate </a:t>
            </a:r>
            <a:r>
              <a:rPr lang="en-US" sz="2667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ensure the </a:t>
            </a:r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sz="2667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US" sz="2667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Capital”</a:t>
            </a:r>
            <a:endParaRPr lang="en-US" sz="26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" sz="2133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sz="186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1848" cy="6858000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HEART TRUST/NTA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7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9085" y="1855916"/>
            <a:ext cx="6324468" cy="3559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7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6165670" y="0"/>
            <a:ext cx="6026332" cy="68580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None/>
            </a:pPr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National Training Agency</a:t>
            </a:r>
          </a:p>
          <a:p>
            <a:pPr>
              <a:buNone/>
            </a:pPr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increasingly utilizes a</a:t>
            </a:r>
          </a:p>
          <a:p>
            <a:pPr>
              <a:buNone/>
            </a:pPr>
            <a:r>
              <a:rPr lang="en-US" sz="26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machinery through:-</a:t>
            </a:r>
          </a:p>
          <a:p>
            <a:pPr>
              <a:buNone/>
            </a:pPr>
            <a:endParaRPr lang="en-US" sz="26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Partnerships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Private &amp; Public Training Entities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Community Level/NGOs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Firms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Operated Institutions</a:t>
            </a:r>
          </a:p>
          <a:p>
            <a:pPr marL="114300" indent="0">
              <a:buNone/>
            </a:pPr>
            <a:endParaRPr lang="en-US" sz="26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" sz="2133" dirty="0">
              <a:solidFill>
                <a:schemeClr val="tx1">
                  <a:alpha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sz="186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1848" cy="6858000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Key Mechanisms to Achieve the Mission of the NTA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9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6112042" y="1"/>
            <a:ext cx="6079958" cy="68580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None/>
            </a:pPr>
            <a:endParaRPr lang="en-JM" sz="3733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JM" sz="3733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JM" sz="3733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en-JM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JM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structured programme development framework based on local and international requirements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endParaRPr lang="en-JM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en-JM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 developed in consultation with </a:t>
            </a:r>
            <a:r>
              <a:rPr lang="en-JM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industry experts, include international requirements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endParaRPr lang="en-JM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en-JM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Vocational Qualification Framework – a Technical </a:t>
            </a:r>
            <a:r>
              <a:rPr lang="en-JM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 Education &amp; Training </a:t>
            </a:r>
            <a:r>
              <a:rPr lang="en-JM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with certification levels from 1-5 (equivalence commencing from certificate to a degree)</a:t>
            </a:r>
          </a:p>
          <a:p>
            <a:pPr marL="152396" indent="0">
              <a:buNone/>
            </a:pPr>
            <a:endParaRPr lang="en-JM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JM" sz="21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" sz="2133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sz="186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1848" cy="6858000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Greater Flexibility through a Competency-Based Framework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6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6081987" y="560552"/>
            <a:ext cx="5908196" cy="6130533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None/>
            </a:pPr>
            <a:endParaRPr lang="en-JM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JM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JM" sz="373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JM" sz="373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</a:t>
            </a:r>
            <a:endParaRPr lang="en-JM" sz="37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JM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programme with unit components, clusters yielding a job certifications, National Vocational Qualification of Jamaica (NVQ-J)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endParaRPr lang="en-JM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JM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Strategies for Recognition of competencies:- 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en-JM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after Training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en-JM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of Prior Learning)</a:t>
            </a:r>
          </a:p>
          <a:p>
            <a:pPr marL="495296">
              <a:buClrTx/>
              <a:buFont typeface="Wingdings" panose="05000000000000000000" pitchFamily="2" charset="2"/>
              <a:buChar char="v"/>
            </a:pPr>
            <a:endParaRPr lang="en-JM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JM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Vocational Qualification of Jamaica/Caribbean Vocational Qualification:-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en-JM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Acceptable locally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en-JM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Caribbean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en-JM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Internationally</a:t>
            </a:r>
          </a:p>
          <a:p>
            <a:endParaRPr lang="en-JM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sz="186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5950856" cy="6857999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Certification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for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“World Class Employees”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9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6081987" y="1"/>
            <a:ext cx="5908196" cy="685799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None/>
            </a:pPr>
            <a:endParaRPr lang="en-JM" sz="373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JM" sz="373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JM" sz="373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JM" sz="373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JM" sz="373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</a:t>
            </a:r>
            <a:endParaRPr lang="en-JM" sz="37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</a:t>
            </a: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training:-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 – public and private training providers- in the community/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On-the job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to Face and </a:t>
            </a: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pPr marL="571500" lvl="1" indent="0">
              <a:buClrTx/>
              <a:buNone/>
            </a:pPr>
            <a:endParaRPr lang="en-JM" sz="26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mproved </a:t>
            </a: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mechanism:-</a:t>
            </a:r>
          </a:p>
          <a:p>
            <a:pPr marL="1219181" lvl="1" indent="-457200">
              <a:buClrTx/>
              <a:buFont typeface="Wingdings" panose="05000000000000000000" pitchFamily="2" charset="2"/>
              <a:buChar char="v"/>
            </a:pP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Changed </a:t>
            </a: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instructor- </a:t>
            </a:r>
          </a:p>
          <a:p>
            <a:pPr marL="761981" lvl="1" indent="0">
              <a:buClrTx/>
              <a:buNone/>
            </a:pP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centred </a:t>
            </a: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learner-centred</a:t>
            </a:r>
          </a:p>
          <a:p>
            <a:pPr marL="1219181" lvl="1" indent="-457200">
              <a:buClrTx/>
              <a:buFont typeface="Wingdings" panose="05000000000000000000" pitchFamily="2" charset="2"/>
              <a:buChar char="v"/>
            </a:pP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</a:t>
            </a: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Learners at </a:t>
            </a:r>
          </a:p>
          <a:p>
            <a:pPr marL="761981" lvl="1" indent="0">
              <a:buClrTx/>
              <a:buNone/>
            </a:pP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resulting in the </a:t>
            </a:r>
          </a:p>
          <a:p>
            <a:pPr marL="761981" lvl="1" indent="0">
              <a:buClrTx/>
              <a:buNone/>
            </a:pP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</a:p>
          <a:p>
            <a:pPr marL="761981" lvl="1" indent="0">
              <a:buNone/>
            </a:pP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761981" lvl="1" indent="0">
              <a:buNone/>
            </a:pP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endParaRPr lang="en-JM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JM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sz="186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5892800" cy="6857999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Programme</a:t>
            </a:r>
            <a:r>
              <a:rPr lang="en-US" dirty="0" smtClean="0">
                <a:solidFill>
                  <a:schemeClr val="bg1"/>
                </a:solidFill>
              </a:rPr>
              <a:t> Delivery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8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6088862" y="0"/>
            <a:ext cx="6103137" cy="685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None/>
            </a:pPr>
            <a:endParaRPr lang="en-JM" sz="373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JM" sz="373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JM" sz="3733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JM" sz="373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JM" sz="3733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JM" sz="373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  <a:p>
            <a:endParaRPr lang="en-JM" sz="26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</a:t>
            </a: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Quality </a:t>
            </a: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 </a:t>
            </a: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Monitoring &amp; Evaluation Framework</a:t>
            </a:r>
            <a:endParaRPr lang="en-JM" sz="26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endParaRPr lang="en-JM" sz="26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pres?slideindex=1&amp;slidetitle="/>
              </a:rPr>
              <a:t>Labour Market </a:t>
            </a: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(</a:t>
            </a:r>
            <a:r>
              <a:rPr lang="en-US" sz="2800" dirty="0">
                <a:solidFill>
                  <a:srgbClr val="000000"/>
                </a:solidFill>
                <a:cs typeface="Arial"/>
                <a:sym typeface="Arial"/>
                <a:hlinkClick r:id="rId4"/>
              </a:rPr>
              <a:t>http://lmip.heart-nta.org</a:t>
            </a:r>
            <a:r>
              <a:rPr lang="en-US" sz="2800" dirty="0" smtClean="0">
                <a:solidFill>
                  <a:srgbClr val="000000"/>
                </a:solidFill>
                <a:cs typeface="Arial"/>
                <a:sym typeface="Arial"/>
                <a:hlinkClick r:id="rId4"/>
              </a:rPr>
              <a:t>/</a:t>
            </a:r>
            <a:r>
              <a:rPr lang="en-US" sz="2800" dirty="0" smtClean="0">
                <a:solidFill>
                  <a:srgbClr val="000000"/>
                </a:solidFill>
                <a:cs typeface="Arial"/>
                <a:sym typeface="Arial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planning mechanism &amp; programme development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endParaRPr lang="en-JM" sz="26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to work transition mechanism:-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v"/>
            </a:pP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Leavers Training Opportunity Programme (SLTOP)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v"/>
            </a:pPr>
            <a:r>
              <a:rPr lang="en-JM" sz="266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</a:t>
            </a:r>
            <a:endParaRPr lang="en-JM" sz="26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1981" lvl="1" indent="0">
              <a:buNone/>
            </a:pPr>
            <a:r>
              <a:rPr lang="en-JM" sz="26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lvl="1"/>
            <a:endParaRPr lang="en-JM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JM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sz="186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5892800" cy="6857999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Undergirding Requirements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3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endParaRPr lang="en-US" sz="7200" b="1" kern="0" dirty="0">
              <a:solidFill>
                <a:srgbClr val="FFFFFF"/>
              </a:solidFill>
            </a:endParaRPr>
          </a:p>
          <a:p>
            <a:pPr algn="ctr" defTabSz="1219170"/>
            <a:r>
              <a:rPr lang="en-US" sz="7200" b="1" kern="0" dirty="0">
                <a:solidFill>
                  <a:srgbClr val="FFFFFF"/>
                </a:solidFill>
              </a:rPr>
              <a:t>Dual Certification through Partnership </a:t>
            </a:r>
            <a:br>
              <a:rPr lang="en-US" sz="7200" b="1" kern="0" dirty="0">
                <a:solidFill>
                  <a:srgbClr val="FFFFFF"/>
                </a:solidFill>
              </a:rPr>
            </a:br>
            <a:r>
              <a:rPr lang="en-US" sz="7200" b="1" kern="0" dirty="0">
                <a:solidFill>
                  <a:srgbClr val="FFFFFF"/>
                </a:solidFill>
              </a:rPr>
              <a:t>=</a:t>
            </a:r>
            <a:br>
              <a:rPr lang="en-US" sz="7200" b="1" kern="0" dirty="0">
                <a:solidFill>
                  <a:srgbClr val="FFFFFF"/>
                </a:solidFill>
              </a:rPr>
            </a:br>
            <a:r>
              <a:rPr lang="en-US" sz="7200" b="1" kern="0" dirty="0">
                <a:solidFill>
                  <a:srgbClr val="FFFFFF"/>
                </a:solidFill>
              </a:rPr>
              <a:t> “World Class Employees”</a:t>
            </a:r>
            <a:endParaRPr lang="en-US" sz="7200" b="1" kern="0" dirty="0"/>
          </a:p>
        </p:txBody>
      </p:sp>
    </p:spTree>
    <p:extLst>
      <p:ext uri="{BB962C8B-B14F-4D97-AF65-F5344CB8AC3E}">
        <p14:creationId xmlns:p14="http://schemas.microsoft.com/office/powerpoint/2010/main" val="61925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9122"/>
            <a:ext cx="6096000" cy="2708879"/>
          </a:xfrm>
          <a:prstGeom prst="rect">
            <a:avLst/>
          </a:prstGeom>
        </p:spPr>
      </p:pic>
      <p:pic>
        <p:nvPicPr>
          <p:cNvPr id="4102" name="Picture 6" descr="Image result for black people apprentice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043"/>
            <a:ext cx="6096000" cy="342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6137" y="336331"/>
            <a:ext cx="5955863" cy="1613736"/>
          </a:xfrm>
        </p:spPr>
        <p:txBody>
          <a:bodyPr/>
          <a:lstStyle/>
          <a:p>
            <a:r>
              <a:rPr lang="en-US" sz="2800" dirty="0"/>
              <a:t>TRANSITIONING FROM NATIONAL VOCATIONAL QUALIFICATION (NVQ-J)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sz="2800" dirty="0" smtClean="0"/>
              <a:t>Getting Jobs in the Caribbean with a </a:t>
            </a:r>
            <a:r>
              <a:rPr lang="en-US" sz="2800" dirty="0"/>
              <a:t>NVQ-J </a:t>
            </a:r>
            <a:r>
              <a:rPr lang="en-US" sz="2800" dirty="0" smtClean="0"/>
              <a:t>or a Caribbean Vocational Qualification (CVQ)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sz="2800" dirty="0" smtClean="0"/>
              <a:t>Transitioning to other institutions using </a:t>
            </a:r>
            <a:r>
              <a:rPr lang="en-US" sz="2800" dirty="0" smtClean="0">
                <a:hlinkClick r:id="rId4" action="ppaction://hlinkfile"/>
              </a:rPr>
              <a:t>Jamaica’s National Qualifications Framework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54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1324</Words>
  <Application>Microsoft Office PowerPoint</Application>
  <PresentationFormat>Widescreen</PresentationFormat>
  <Paragraphs>213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Baskerville Old Face</vt:lpstr>
      <vt:lpstr>Calibri</vt:lpstr>
      <vt:lpstr>Calibri Light</vt:lpstr>
      <vt:lpstr>Lucida Bright</vt:lpstr>
      <vt:lpstr>Lucida Handwriting</vt:lpstr>
      <vt:lpstr>Merriweather</vt:lpstr>
      <vt:lpstr>Open Sans</vt:lpstr>
      <vt:lpstr>Palatino Linotype</vt:lpstr>
      <vt:lpstr>Times New Roman</vt:lpstr>
      <vt:lpstr>Wingdings</vt:lpstr>
      <vt:lpstr>Emilia template</vt:lpstr>
      <vt:lpstr>PowerPoint Presentation</vt:lpstr>
      <vt:lpstr>HEART TRUST/NTA   </vt:lpstr>
      <vt:lpstr>Key Mechanisms to Achieve the Mission of the NTA </vt:lpstr>
      <vt:lpstr>Greater Flexibility through a Competency-Based Framework </vt:lpstr>
      <vt:lpstr>     Certification for  “World Class Employees”  </vt:lpstr>
      <vt:lpstr>Programme Delivery   </vt:lpstr>
      <vt:lpstr>Undergirding Requirements   </vt:lpstr>
      <vt:lpstr>PowerPoint Presentation</vt:lpstr>
      <vt:lpstr>TRANSITIONING FROM NATIONAL VOCATIONAL QUALIFICATION (NVQ-J)</vt:lpstr>
      <vt:lpstr>IMPACTING LIVES  </vt:lpstr>
      <vt:lpstr>Dual Certification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Manning</dc:creator>
  <cp:lastModifiedBy>Nicole Manning</cp:lastModifiedBy>
  <cp:revision>10</cp:revision>
  <dcterms:created xsi:type="dcterms:W3CDTF">2018-11-10T23:26:39Z</dcterms:created>
  <dcterms:modified xsi:type="dcterms:W3CDTF">2018-11-12T16:59:28Z</dcterms:modified>
</cp:coreProperties>
</file>