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7" r:id="rId3"/>
    <p:sldId id="257" r:id="rId4"/>
    <p:sldId id="294" r:id="rId5"/>
    <p:sldId id="286" r:id="rId6"/>
    <p:sldId id="293" r:id="rId7"/>
    <p:sldId id="287" r:id="rId8"/>
    <p:sldId id="277" r:id="rId9"/>
    <p:sldId id="289" r:id="rId10"/>
    <p:sldId id="291" r:id="rId11"/>
    <p:sldId id="280" r:id="rId12"/>
    <p:sldId id="283" r:id="rId13"/>
    <p:sldId id="284" r:id="rId14"/>
    <p:sldId id="290" r:id="rId15"/>
    <p:sldId id="281" r:id="rId16"/>
    <p:sldId id="292" r:id="rId17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64273" autoAdjust="0"/>
  </p:normalViewPr>
  <p:slideViewPr>
    <p:cSldViewPr snapToGrid="0">
      <p:cViewPr varScale="1">
        <p:scale>
          <a:sx n="55" d="100"/>
          <a:sy n="55" d="100"/>
        </p:scale>
        <p:origin x="13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F83F510-4453-4D8A-9C12-1D22E2E90D6B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DD2BDC3-4081-4CAB-8689-269E460A4F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29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DAA1D0-00B4-4CBD-8330-BE2A28A6F2AE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2A65EB7-661D-42A4-8719-6D0D373C28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294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A65EB7-661D-42A4-8719-6D0D373C283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567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A65EB7-661D-42A4-8719-6D0D373C283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9083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A65EB7-661D-42A4-8719-6D0D373C2830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375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05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262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328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4661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4524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876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0710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716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226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35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77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58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83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07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74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60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6F4E9-7D1A-4D94-BFFE-F1F38F10B926}" type="datetimeFigureOut">
              <a:rPr lang="en-GB" smtClean="0"/>
              <a:t>12/11/2018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A8A9A-3B6A-41AB-B9CD-A8F3938199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5709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024063" cy="13730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CITIZEN SECURITY AND JUSTICE PROGRAMME </a:t>
            </a:r>
            <a:br>
              <a:rPr lang="en-US" dirty="0" smtClean="0"/>
            </a:br>
            <a:r>
              <a:rPr lang="en-US" dirty="0" smtClean="0"/>
              <a:t>Ministry of National Security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1" y="4394039"/>
            <a:ext cx="10732094" cy="1117687"/>
          </a:xfrm>
        </p:spPr>
        <p:txBody>
          <a:bodyPr>
            <a:noAutofit/>
          </a:bodyPr>
          <a:lstStyle/>
          <a:p>
            <a:r>
              <a:rPr lang="en-US" sz="3200" dirty="0" smtClean="0"/>
              <a:t>CASE MANAGEMENT FOR VIOLENCE PREVENTION</a:t>
            </a:r>
          </a:p>
          <a:p>
            <a:r>
              <a:rPr lang="en-US" sz="3200" dirty="0" smtClean="0"/>
              <a:t>THE CSJP APPROACH</a:t>
            </a: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45" t="16430" r="27295" b="16290"/>
          <a:stretch/>
        </p:blipFill>
        <p:spPr>
          <a:xfrm>
            <a:off x="0" y="3817599"/>
            <a:ext cx="2570922" cy="287142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52557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Evidence So Far (Preliminary)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1846" y="2336873"/>
            <a:ext cx="6699739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635369" y="2336873"/>
          <a:ext cx="7596554" cy="4096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3135"/>
                <a:gridCol w="2673419"/>
              </a:tblGrid>
              <a:tr h="5998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Total High Initial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136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998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>
                          <a:effectLst/>
                        </a:rPr>
                        <a:t>Total High Moved Down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84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998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>
                          <a:effectLst/>
                        </a:rPr>
                        <a:t>% High Moved Down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62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998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% High Moved Medium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51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998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>
                          <a:effectLst/>
                        </a:rPr>
                        <a:t>% High Moved Low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11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998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>
                          <a:effectLst/>
                        </a:rPr>
                        <a:t>%High Remain Same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38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89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Evidence So Far (Preliminary)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1846" y="2336873"/>
            <a:ext cx="6699739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112354"/>
              </p:ext>
            </p:extLst>
          </p:nvPr>
        </p:nvGraphicFramePr>
        <p:xfrm>
          <a:off x="1635369" y="2336873"/>
          <a:ext cx="7596554" cy="4096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86400"/>
                <a:gridCol w="2110154"/>
              </a:tblGrid>
              <a:tr h="5998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Total </a:t>
                      </a:r>
                      <a:r>
                        <a:rPr lang="en-GB" sz="3600" dirty="0" smtClean="0">
                          <a:effectLst/>
                        </a:rPr>
                        <a:t>Medium </a:t>
                      </a:r>
                      <a:r>
                        <a:rPr lang="en-GB" sz="3600" dirty="0">
                          <a:effectLst/>
                        </a:rPr>
                        <a:t>Initial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effectLst/>
                        </a:rPr>
                        <a:t>178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998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Total </a:t>
                      </a:r>
                      <a:r>
                        <a:rPr lang="en-GB" sz="3600" dirty="0" smtClean="0">
                          <a:effectLst/>
                        </a:rPr>
                        <a:t>Medium </a:t>
                      </a:r>
                      <a:r>
                        <a:rPr lang="en-GB" sz="3600" dirty="0">
                          <a:effectLst/>
                        </a:rPr>
                        <a:t>Moved Down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effectLst/>
                        </a:rPr>
                        <a:t>48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998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% </a:t>
                      </a:r>
                      <a:r>
                        <a:rPr lang="en-GB" sz="3600" dirty="0" smtClean="0">
                          <a:effectLst/>
                        </a:rPr>
                        <a:t>Medium </a:t>
                      </a:r>
                      <a:r>
                        <a:rPr lang="en-GB" sz="3600" dirty="0">
                          <a:effectLst/>
                        </a:rPr>
                        <a:t>Moved Down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effectLst/>
                        </a:rPr>
                        <a:t>27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998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% </a:t>
                      </a:r>
                      <a:r>
                        <a:rPr lang="en-GB" sz="3600" dirty="0" smtClean="0">
                          <a:effectLst/>
                        </a:rPr>
                        <a:t>Medium Moved Low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effectLst/>
                        </a:rPr>
                        <a:t>27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998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% </a:t>
                      </a:r>
                      <a:r>
                        <a:rPr lang="en-GB" sz="3600" dirty="0" smtClean="0">
                          <a:effectLst/>
                        </a:rPr>
                        <a:t>Medium Moved High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effectLst/>
                        </a:rPr>
                        <a:t>3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998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effectLst/>
                        </a:rPr>
                        <a:t>% Medium </a:t>
                      </a:r>
                      <a:r>
                        <a:rPr lang="en-GB" sz="3600" dirty="0">
                          <a:effectLst/>
                        </a:rPr>
                        <a:t>Remain Same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effectLst/>
                        </a:rPr>
                        <a:t>70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00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128326"/>
          </a:xfrm>
        </p:spPr>
        <p:txBody>
          <a:bodyPr/>
          <a:lstStyle/>
          <a:p>
            <a:r>
              <a:rPr lang="en-US" dirty="0" smtClean="0"/>
              <a:t>The Evidence So Far (Preliminary)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478" y="2004646"/>
            <a:ext cx="9689122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ASSESSMENT OF RISK FACTORS – 42 of the 136 high risk clients </a:t>
            </a:r>
          </a:p>
          <a:p>
            <a:r>
              <a:rPr lang="en-US" sz="2800" dirty="0" smtClean="0"/>
              <a:t>Domestic Violence: 33% showed improvement</a:t>
            </a:r>
            <a:r>
              <a:rPr lang="en-US" sz="2800" dirty="0" smtClean="0">
                <a:effectLst/>
              </a:rPr>
              <a:t> </a:t>
            </a:r>
            <a:endParaRPr lang="en-US" sz="2800" dirty="0" smtClean="0"/>
          </a:p>
          <a:p>
            <a:r>
              <a:rPr lang="en-US" sz="2800" dirty="0" smtClean="0"/>
              <a:t>Anger Management: 36% showed improvement</a:t>
            </a:r>
            <a:r>
              <a:rPr lang="en-US" sz="2800" dirty="0" smtClean="0">
                <a:effectLst/>
              </a:rPr>
              <a:t> </a:t>
            </a:r>
            <a:endParaRPr lang="en-US" sz="2800" dirty="0" smtClean="0"/>
          </a:p>
          <a:p>
            <a:r>
              <a:rPr lang="en-US" sz="2800" dirty="0" smtClean="0"/>
              <a:t>Thinking/Cognitive Skills: 33% showed </a:t>
            </a:r>
            <a:r>
              <a:rPr lang="en-US" sz="2800" dirty="0" smtClean="0"/>
              <a:t>improvement</a:t>
            </a:r>
          </a:p>
          <a:p>
            <a:r>
              <a:rPr lang="en-US" sz="2800" dirty="0" smtClean="0">
                <a:effectLst/>
              </a:rPr>
              <a:t> </a:t>
            </a:r>
            <a:r>
              <a:rPr lang="en-US" sz="2800" dirty="0" smtClean="0">
                <a:effectLst/>
              </a:rPr>
              <a:t>Substance Abuse: 26% showed improvement</a:t>
            </a:r>
          </a:p>
          <a:p>
            <a:r>
              <a:rPr lang="en-US" sz="2800" dirty="0" smtClean="0">
                <a:effectLst/>
              </a:rPr>
              <a:t>Relationship with Pro-criminal Associates: 52% showed improvement</a:t>
            </a:r>
          </a:p>
          <a:p>
            <a:r>
              <a:rPr lang="en-US" sz="2800" dirty="0" smtClean="0"/>
              <a:t>*****Protective Factors: 33% showed improvement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929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128326"/>
          </a:xfrm>
        </p:spPr>
        <p:txBody>
          <a:bodyPr/>
          <a:lstStyle/>
          <a:p>
            <a:r>
              <a:rPr lang="en-US" dirty="0" smtClean="0"/>
              <a:t>The Evidence So Far (Preliminary)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478" y="2004646"/>
            <a:ext cx="9689122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ASSESSMENT OF RISK FACTORS – Pro criminal associates </a:t>
            </a: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8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225787"/>
              </p:ext>
            </p:extLst>
          </p:nvPr>
        </p:nvGraphicFramePr>
        <p:xfrm>
          <a:off x="1318847" y="2551269"/>
          <a:ext cx="8423030" cy="37967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20795"/>
                <a:gridCol w="1030332"/>
                <a:gridCol w="1471903"/>
              </a:tblGrid>
              <a:tr h="4745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HIGH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1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745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MEDIUM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745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745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HIGH TO 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745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HIGH TO 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745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REMAIN HIGH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dirty="0" smtClean="0">
                          <a:effectLst/>
                        </a:rPr>
                        <a:t>18%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745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MEDIUM TO LOW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745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REMAIN 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dirty="0" smtClean="0">
                          <a:effectLst/>
                        </a:rPr>
                        <a:t>64%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85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842" y="2101756"/>
            <a:ext cx="10345003" cy="4408226"/>
          </a:xfrm>
        </p:spPr>
        <p:txBody>
          <a:bodyPr>
            <a:normAutofit/>
          </a:bodyPr>
          <a:lstStyle/>
          <a:p>
            <a:pPr lvl="1"/>
            <a:r>
              <a:rPr lang="en-US" sz="2800" dirty="0" smtClean="0"/>
              <a:t>High Case and work load of Case Officers</a:t>
            </a:r>
          </a:p>
          <a:p>
            <a:pPr lvl="1"/>
            <a:r>
              <a:rPr lang="en-US" sz="2800" dirty="0" smtClean="0"/>
              <a:t>Weak capacity of partner service providers</a:t>
            </a:r>
          </a:p>
          <a:p>
            <a:pPr lvl="1"/>
            <a:r>
              <a:rPr lang="en-US" sz="2800" dirty="0" smtClean="0"/>
              <a:t>Inadequate incentives to attract persons involved in illegal income generating activities</a:t>
            </a:r>
          </a:p>
          <a:p>
            <a:pPr lvl="1"/>
            <a:r>
              <a:rPr lang="en-US" sz="2800" dirty="0" smtClean="0"/>
              <a:t>High level of substance abuse</a:t>
            </a:r>
          </a:p>
          <a:p>
            <a:pPr lvl="1"/>
            <a:r>
              <a:rPr lang="en-US" sz="2800" dirty="0" smtClean="0"/>
              <a:t>Community-wide and macro risk factors: unemployment, housing and sanitation, lack of variety of pro social recreational activities</a:t>
            </a:r>
          </a:p>
          <a:p>
            <a:pPr marL="457200" lvl="1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851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IMPLICATIONS (preliminary)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842" y="2101756"/>
            <a:ext cx="10345003" cy="4408226"/>
          </a:xfrm>
        </p:spPr>
        <p:txBody>
          <a:bodyPr>
            <a:normAutofit/>
          </a:bodyPr>
          <a:lstStyle/>
          <a:p>
            <a:pPr lvl="1"/>
            <a:r>
              <a:rPr lang="en-US" sz="2800" dirty="0" smtClean="0"/>
              <a:t>Focus on High risk; better return on investment </a:t>
            </a:r>
          </a:p>
          <a:p>
            <a:pPr marL="457200" lvl="1" indent="0">
              <a:buNone/>
            </a:pPr>
            <a:r>
              <a:rPr lang="en-US" sz="2800" dirty="0" smtClean="0"/>
              <a:t>*****ONLY IF IMPLEMENTED USING CASE MANAGEMENT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Address community-wide and macro risk factors: parenting, unemployment, housing and sanitation, easy access to effective justice services; access to variety of pro social recreational activities</a:t>
            </a:r>
          </a:p>
          <a:p>
            <a:pPr marL="457200" lvl="1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05935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AHEAD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842" y="2101756"/>
            <a:ext cx="10345003" cy="4408226"/>
          </a:xfrm>
        </p:spPr>
        <p:txBody>
          <a:bodyPr>
            <a:normAutofit/>
          </a:bodyPr>
          <a:lstStyle/>
          <a:p>
            <a:pPr lvl="1"/>
            <a:r>
              <a:rPr lang="en-US" sz="2800" dirty="0" smtClean="0"/>
              <a:t>MNS committed to adopting case management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MNS </a:t>
            </a:r>
            <a:r>
              <a:rPr lang="en-US" sz="2800" dirty="0" smtClean="0"/>
              <a:t>pushing for more community-wide pro-social activities – sports and music</a:t>
            </a:r>
          </a:p>
          <a:p>
            <a:pPr marL="457200" lvl="1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6367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levels of crime and violence in Jamaica</a:t>
            </a:r>
            <a:endParaRPr lang="en-US" dirty="0"/>
          </a:p>
          <a:p>
            <a:r>
              <a:rPr lang="en-US" dirty="0" smtClean="0"/>
              <a:t>CSJP - a </a:t>
            </a:r>
            <a:r>
              <a:rPr lang="en-US" dirty="0"/>
              <a:t>multi-faceted </a:t>
            </a:r>
            <a:r>
              <a:rPr lang="en-US" dirty="0" smtClean="0"/>
              <a:t>crime </a:t>
            </a:r>
            <a:r>
              <a:rPr lang="en-US" dirty="0"/>
              <a:t>and violence prevention initiative of the Ministry of National Security </a:t>
            </a:r>
            <a:r>
              <a:rPr lang="en-US" dirty="0" smtClean="0"/>
              <a:t>; MOJ component</a:t>
            </a:r>
          </a:p>
          <a:p>
            <a:r>
              <a:rPr lang="en-US" dirty="0" smtClean="0"/>
              <a:t>Youth focus – 17 to 29 years old </a:t>
            </a:r>
          </a:p>
          <a:p>
            <a:r>
              <a:rPr lang="en-US" dirty="0" smtClean="0"/>
              <a:t>Community </a:t>
            </a:r>
            <a:r>
              <a:rPr lang="en-US" dirty="0" smtClean="0"/>
              <a:t>focus </a:t>
            </a:r>
            <a:r>
              <a:rPr lang="en-US" dirty="0" smtClean="0"/>
              <a:t>– vulnerable and volatile; 50 communities across 8 parishes</a:t>
            </a:r>
          </a:p>
          <a:p>
            <a:r>
              <a:rPr lang="en-US" dirty="0" smtClean="0"/>
              <a:t>Supported by GOJ via loan from </a:t>
            </a:r>
            <a:r>
              <a:rPr lang="en-US" dirty="0" smtClean="0"/>
              <a:t>IDB, </a:t>
            </a:r>
            <a:r>
              <a:rPr lang="en-US" dirty="0" smtClean="0"/>
              <a:t>DFID, Global Affairs Canada</a:t>
            </a:r>
            <a:endParaRPr lang="en-GB" dirty="0"/>
          </a:p>
          <a:p>
            <a:r>
              <a:rPr lang="en-US" dirty="0" smtClean="0"/>
              <a:t>Started in 2001; will end 2019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33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CONTEXT, cont’d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74985"/>
            <a:ext cx="9613861" cy="386120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Lessons Learnt from previous phases and </a:t>
            </a:r>
            <a:r>
              <a:rPr lang="en-US" sz="3200" dirty="0" smtClean="0"/>
              <a:t>sustainability </a:t>
            </a:r>
            <a:r>
              <a:rPr lang="en-US" sz="3200" dirty="0" smtClean="0"/>
              <a:t>concerns led to </a:t>
            </a:r>
            <a:r>
              <a:rPr lang="en-US" sz="3200" dirty="0" smtClean="0"/>
              <a:t>Strategic </a:t>
            </a:r>
            <a:r>
              <a:rPr lang="en-US" sz="3200" dirty="0" smtClean="0"/>
              <a:t>Shifts </a:t>
            </a:r>
          </a:p>
          <a:p>
            <a:r>
              <a:rPr lang="en-US" sz="3200" dirty="0" smtClean="0"/>
              <a:t>More robust targeting – Youth who are more </a:t>
            </a:r>
            <a:r>
              <a:rPr lang="en-US" sz="3200" dirty="0" smtClean="0"/>
              <a:t>prone </a:t>
            </a:r>
            <a:r>
              <a:rPr lang="en-US" sz="3200" dirty="0" smtClean="0"/>
              <a:t>to crime and violence perpetration</a:t>
            </a:r>
          </a:p>
          <a:p>
            <a:r>
              <a:rPr lang="en-US" sz="3200" dirty="0" smtClean="0"/>
              <a:t>Risk Assessment – medium and high risk; low risk referred out </a:t>
            </a:r>
          </a:p>
          <a:p>
            <a:r>
              <a:rPr lang="en-US" sz="3200" dirty="0" smtClean="0"/>
              <a:t>Case Management</a:t>
            </a:r>
          </a:p>
          <a:p>
            <a:endParaRPr lang="en-US" sz="28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80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123B9F-97C2-0B48-B8AD-65A016A18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2997"/>
          </a:xfrm>
        </p:spPr>
        <p:txBody>
          <a:bodyPr>
            <a:normAutofit/>
          </a:bodyPr>
          <a:lstStyle/>
          <a:p>
            <a:r>
              <a:rPr lang="en-US" dirty="0" smtClean="0"/>
              <a:t>CASE MANAGEMENT 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46385"/>
            <a:ext cx="8305799" cy="50116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071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74985"/>
            <a:ext cx="9613861" cy="386120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Screening </a:t>
            </a:r>
          </a:p>
          <a:p>
            <a:r>
              <a:rPr lang="en-US" sz="3200" dirty="0" smtClean="0"/>
              <a:t>Risk Assessment</a:t>
            </a:r>
          </a:p>
          <a:p>
            <a:r>
              <a:rPr lang="en-US" sz="3200" dirty="0" smtClean="0"/>
              <a:t>Focus </a:t>
            </a:r>
            <a:r>
              <a:rPr lang="en-US" sz="3200" dirty="0" smtClean="0"/>
              <a:t>on </a:t>
            </a:r>
            <a:r>
              <a:rPr lang="en-US" sz="3200" dirty="0" smtClean="0"/>
              <a:t>10 risk factors</a:t>
            </a:r>
          </a:p>
          <a:p>
            <a:r>
              <a:rPr lang="en-US" sz="3200" dirty="0" smtClean="0"/>
              <a:t>Protective Factors</a:t>
            </a:r>
          </a:p>
          <a:p>
            <a:r>
              <a:rPr lang="en-US" sz="3200" dirty="0" smtClean="0"/>
              <a:t>Factors are scored LOW, MEDIUM, HIGH</a:t>
            </a:r>
            <a:endParaRPr lang="en-US" sz="3200" dirty="0" smtClean="0"/>
          </a:p>
          <a:p>
            <a:r>
              <a:rPr lang="en-US" sz="3200" dirty="0" smtClean="0"/>
              <a:t>Instrument developed for CSJP</a:t>
            </a:r>
            <a:endParaRPr lang="en-US" sz="3200" dirty="0" smtClean="0"/>
          </a:p>
          <a:p>
            <a:endParaRPr lang="en-US" sz="28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33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404446"/>
            <a:ext cx="9613861" cy="1354016"/>
          </a:xfrm>
        </p:spPr>
        <p:txBody>
          <a:bodyPr/>
          <a:lstStyle/>
          <a:p>
            <a:r>
              <a:rPr lang="en-US" dirty="0" smtClean="0"/>
              <a:t>RISK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569" y="2074985"/>
            <a:ext cx="8757139" cy="429064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History of violence </a:t>
            </a:r>
            <a:r>
              <a:rPr lang="en-US" dirty="0" smtClean="0"/>
              <a:t>			</a:t>
            </a:r>
          </a:p>
          <a:p>
            <a:r>
              <a:rPr lang="en-US" dirty="0" smtClean="0"/>
              <a:t>History of non-violent offending</a:t>
            </a:r>
          </a:p>
          <a:p>
            <a:r>
              <a:rPr lang="en-US" dirty="0" smtClean="0"/>
              <a:t>Suicide/self harm</a:t>
            </a:r>
          </a:p>
          <a:p>
            <a:r>
              <a:rPr lang="en-US" dirty="0" smtClean="0"/>
              <a:t>Domestic violence</a:t>
            </a:r>
          </a:p>
          <a:p>
            <a:r>
              <a:rPr lang="en-US" dirty="0" smtClean="0"/>
              <a:t>Diagnosis for psychotic disorders,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Anger </a:t>
            </a:r>
            <a:r>
              <a:rPr lang="en-US" dirty="0" smtClean="0"/>
              <a:t>management  </a:t>
            </a:r>
            <a:endParaRPr lang="en-US" dirty="0" smtClean="0"/>
          </a:p>
          <a:p>
            <a:r>
              <a:rPr lang="en-US" dirty="0" smtClean="0"/>
              <a:t>Thinking/Cognitive skills</a:t>
            </a:r>
          </a:p>
          <a:p>
            <a:r>
              <a:rPr lang="en-US" dirty="0" smtClean="0"/>
              <a:t>Alcohol/drug use</a:t>
            </a:r>
          </a:p>
          <a:p>
            <a:r>
              <a:rPr lang="en-US" dirty="0" smtClean="0"/>
              <a:t>Relationship with pro criminal associates</a:t>
            </a:r>
          </a:p>
          <a:p>
            <a:r>
              <a:rPr lang="en-US" dirty="0" smtClean="0"/>
              <a:t>Employment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sz="28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43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74984"/>
            <a:ext cx="9613861" cy="42203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dirty="0" smtClean="0"/>
              <a:t>TREATMENT PLAN  </a:t>
            </a:r>
            <a:endParaRPr lang="en-US" sz="3200" dirty="0" smtClean="0"/>
          </a:p>
          <a:p>
            <a:r>
              <a:rPr lang="en-US" sz="3200" dirty="0" smtClean="0"/>
              <a:t>Multiple services: (</a:t>
            </a:r>
            <a:r>
              <a:rPr lang="en-US" sz="3200" dirty="0" err="1" smtClean="0"/>
              <a:t>i</a:t>
            </a:r>
            <a:r>
              <a:rPr lang="en-US" sz="3200" dirty="0" smtClean="0"/>
              <a:t>) </a:t>
            </a:r>
            <a:r>
              <a:rPr lang="en-US" sz="3200" dirty="0" smtClean="0"/>
              <a:t>Education/Training/Employment  </a:t>
            </a:r>
            <a:r>
              <a:rPr lang="en-US" sz="3200" dirty="0" smtClean="0"/>
              <a:t>(ii) </a:t>
            </a:r>
            <a:r>
              <a:rPr lang="en-US" sz="3200" dirty="0" smtClean="0"/>
              <a:t>Psychological </a:t>
            </a:r>
            <a:r>
              <a:rPr lang="en-US" sz="3200" dirty="0" smtClean="0"/>
              <a:t>services (anger, stress, substance </a:t>
            </a:r>
            <a:r>
              <a:rPr lang="en-US" sz="3200" dirty="0" smtClean="0"/>
              <a:t>abuse, cognitive skills); (iii) Peer associates</a:t>
            </a:r>
            <a:endParaRPr lang="en-US" sz="3200" dirty="0" smtClean="0"/>
          </a:p>
          <a:p>
            <a:r>
              <a:rPr lang="en-US" sz="3200" dirty="0" smtClean="0"/>
              <a:t>Case Officer: </a:t>
            </a:r>
            <a:r>
              <a:rPr lang="en-US" sz="3200" dirty="0" smtClean="0"/>
              <a:t>manager/coordinate </a:t>
            </a:r>
            <a:r>
              <a:rPr lang="en-US" sz="3200" dirty="0" smtClean="0"/>
              <a:t>treatment; conduct motivational interviews; </a:t>
            </a:r>
            <a:r>
              <a:rPr lang="en-US" sz="3200" dirty="0" smtClean="0"/>
              <a:t>review </a:t>
            </a:r>
            <a:r>
              <a:rPr lang="en-US" sz="3200" dirty="0" smtClean="0"/>
              <a:t>treatment plan; conduct reassessment </a:t>
            </a:r>
          </a:p>
          <a:p>
            <a:r>
              <a:rPr lang="en-US" sz="3200" dirty="0" smtClean="0"/>
              <a:t>Closure: completion of treatment plan/client drops out of </a:t>
            </a:r>
            <a:r>
              <a:rPr lang="en-US" sz="3200" dirty="0" err="1" smtClean="0"/>
              <a:t>programme</a:t>
            </a:r>
            <a:endParaRPr lang="en-US" sz="3200" dirty="0" smtClean="0"/>
          </a:p>
          <a:p>
            <a:endParaRPr lang="en-US" sz="3200" dirty="0" smtClean="0"/>
          </a:p>
          <a:p>
            <a:endParaRPr lang="en-US" sz="28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985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BEHAVIOUR 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954" y="2110155"/>
            <a:ext cx="10726615" cy="3826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REASSESSMENT OF RISK FACTORS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571500" indent="-571500">
              <a:buAutoNum type="romanLcParenBoth"/>
            </a:pPr>
            <a:r>
              <a:rPr lang="en-US" sz="2800" dirty="0" smtClean="0">
                <a:solidFill>
                  <a:schemeClr val="bg1"/>
                </a:solidFill>
              </a:rPr>
              <a:t>main mechanism for assessing behavior change</a:t>
            </a:r>
          </a:p>
          <a:p>
            <a:pPr marL="571500" indent="-571500">
              <a:buAutoNum type="romanLcParenBoth"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 (ii) conducted 12 months after commencement of treatment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(iii) Instrument slightly modified to consider review period</a:t>
            </a: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3979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Evidence So Far (Preliminary)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954" y="2110155"/>
            <a:ext cx="10726615" cy="3826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KMA – 1002 ACTIVE CLIENTS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/>
              <a:t>314 REASSESSED </a:t>
            </a:r>
          </a:p>
          <a:p>
            <a:r>
              <a:rPr lang="en-US" sz="2800" dirty="0" smtClean="0"/>
              <a:t>136 HIGH RISK </a:t>
            </a:r>
          </a:p>
          <a:p>
            <a:r>
              <a:rPr lang="en-US" sz="2800" dirty="0" smtClean="0"/>
              <a:t>178 MEDIUM RISK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187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2949</TotalTime>
  <Words>575</Words>
  <Application>Microsoft Office PowerPoint</Application>
  <PresentationFormat>Widescreen</PresentationFormat>
  <Paragraphs>142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Berlin</vt:lpstr>
      <vt:lpstr>CITIZEN SECURITY AND JUSTICE PROGRAMME  Ministry of National Security</vt:lpstr>
      <vt:lpstr>THE CONTEXT</vt:lpstr>
      <vt:lpstr>THE CONTEXT, cont’d</vt:lpstr>
      <vt:lpstr>CASE MANAGEMENT </vt:lpstr>
      <vt:lpstr>RISK ASSESSMENT</vt:lpstr>
      <vt:lpstr>RISK FACTORS</vt:lpstr>
      <vt:lpstr>CASE MANAGEMENT</vt:lpstr>
      <vt:lpstr>ASSESSMENT OF BEHAVIOUR CHANGE</vt:lpstr>
      <vt:lpstr>The Evidence So Far (Preliminary)</vt:lpstr>
      <vt:lpstr>The Evidence So Far (Preliminary)</vt:lpstr>
      <vt:lpstr>The Evidence So Far (Preliminary)</vt:lpstr>
      <vt:lpstr>The Evidence So Far (Preliminary)</vt:lpstr>
      <vt:lpstr>The Evidence So Far (Preliminary)</vt:lpstr>
      <vt:lpstr>CHALLENGES </vt:lpstr>
      <vt:lpstr>POLICY IMPLICATIONS (preliminary)</vt:lpstr>
      <vt:lpstr>WAY AHEAD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Citizen Security and Justice Programme (CSJP), Ministry of National Security (MNS), Jamaica</dc:title>
  <dc:creator>Chaday Nelson</dc:creator>
  <cp:lastModifiedBy>Orville Simmonds</cp:lastModifiedBy>
  <cp:revision>140</cp:revision>
  <cp:lastPrinted>2016-06-17T18:57:20Z</cp:lastPrinted>
  <dcterms:created xsi:type="dcterms:W3CDTF">2016-06-14T13:28:53Z</dcterms:created>
  <dcterms:modified xsi:type="dcterms:W3CDTF">2018-11-12T17:44:46Z</dcterms:modified>
</cp:coreProperties>
</file>